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f06f8daf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f06f8daf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f06f8daf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f06f8daf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f06f8daf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f06f8daf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f06f8daf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f06f8daf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f3659f35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f3659f35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f06f8daf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f06f8daf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f3659f35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f3659f35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f3659f35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f3659f35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ublic.tableau.com/app/profile/tyler.valdez/viz/EcommerceDataset_17297308296490/Dashboard1"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E-commerce Order Analysis: Key Insights and Trends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Analyzing Order Processing, Delivery, and Performance Metrics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Dataset Overview</a:t>
            </a:r>
            <a:endParaRPr/>
          </a:p>
          <a:p>
            <a:pPr indent="-342900" lvl="0" marL="457200" rtl="0" algn="l">
              <a:spcBef>
                <a:spcPts val="0"/>
              </a:spcBef>
              <a:spcAft>
                <a:spcPts val="0"/>
              </a:spcAft>
              <a:buSzPts val="1800"/>
              <a:buAutoNum type="arabicPeriod"/>
            </a:pPr>
            <a:r>
              <a:rPr lang="en"/>
              <a:t>Data Preparation and Cleaning</a:t>
            </a:r>
            <a:endParaRPr/>
          </a:p>
          <a:p>
            <a:pPr indent="-342900" lvl="0" marL="457200" rtl="0" algn="l">
              <a:spcBef>
                <a:spcPts val="0"/>
              </a:spcBef>
              <a:spcAft>
                <a:spcPts val="0"/>
              </a:spcAft>
              <a:buSzPts val="1800"/>
              <a:buAutoNum type="arabicPeriod"/>
            </a:pPr>
            <a:r>
              <a:rPr lang="en"/>
              <a:t>Key Analysis Questions</a:t>
            </a:r>
            <a:endParaRPr/>
          </a:p>
          <a:p>
            <a:pPr indent="-342900" lvl="0" marL="457200" rtl="0" algn="l">
              <a:spcBef>
                <a:spcPts val="0"/>
              </a:spcBef>
              <a:spcAft>
                <a:spcPts val="0"/>
              </a:spcAft>
              <a:buSzPts val="1800"/>
              <a:buAutoNum type="arabicPeriod"/>
            </a:pPr>
            <a:r>
              <a:rPr lang="en"/>
              <a:t>Insights From Analysis</a:t>
            </a:r>
            <a:endParaRPr/>
          </a:p>
          <a:p>
            <a:pPr indent="-342900" lvl="0" marL="457200" rtl="0" algn="l">
              <a:spcBef>
                <a:spcPts val="0"/>
              </a:spcBef>
              <a:spcAft>
                <a:spcPts val="0"/>
              </a:spcAft>
              <a:buSzPts val="1800"/>
              <a:buAutoNum type="arabicPeriod"/>
            </a:pPr>
            <a:r>
              <a:rPr lang="en"/>
              <a:t>Recommendations</a:t>
            </a:r>
            <a:endParaRPr/>
          </a:p>
          <a:p>
            <a:pPr indent="-342900" lvl="0" marL="457200" rtl="0" algn="l">
              <a:spcBef>
                <a:spcPts val="0"/>
              </a:spcBef>
              <a:spcAft>
                <a:spcPts val="0"/>
              </a:spcAft>
              <a:buSzPts val="1800"/>
              <a:buAutoNum type="arabicPeriod"/>
            </a:pPr>
            <a:r>
              <a:rPr lang="en"/>
              <a:t>Conclusion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Proxima Nova"/>
                <a:ea typeface="Proxima Nova"/>
                <a:cs typeface="Proxima Nova"/>
                <a:sym typeface="Proxima Nova"/>
              </a:rPr>
              <a:t>The goal of this project is to analyze the efficiency and performance of an e-commerce supply chain, with a focus on understanding order fulfillment processes and delivery times. I wanted to identify key factors such as delivery speed, order processing, and the volume of orders, providing actionable insights to optimize this supply chain.</a:t>
            </a:r>
            <a:endParaRPr>
              <a:latin typeface="Proxima Nova"/>
              <a:ea typeface="Proxima Nova"/>
              <a:cs typeface="Proxima Nova"/>
              <a:sym typeface="Proxima Nova"/>
            </a:endParaRPr>
          </a:p>
          <a:p>
            <a:pPr indent="0" lvl="0" marL="0" rtl="0" algn="l">
              <a:spcBef>
                <a:spcPts val="1200"/>
              </a:spcBef>
              <a:spcAft>
                <a:spcPts val="0"/>
              </a:spcAft>
              <a:buNone/>
            </a:pPr>
            <a:r>
              <a:rPr lang="en">
                <a:latin typeface="Proxima Nova"/>
                <a:ea typeface="Proxima Nova"/>
                <a:cs typeface="Proxima Nova"/>
                <a:sym typeface="Proxima Nova"/>
              </a:rPr>
              <a:t>The dataset used for this analysis consists of e-commerce order records, including details such as order placement dates, approval times, delivery dates, order statuses, and customer locations. This data provides a comprehensive view of the order lifecycle, from purchase to delivery, and covers multiple aspects of the fulfillment process.</a:t>
            </a:r>
            <a:endParaRPr>
              <a:latin typeface="Proxima Nova"/>
              <a:ea typeface="Proxima Nova"/>
              <a:cs typeface="Proxima Nova"/>
              <a:sym typeface="Proxima Nova"/>
            </a:endParaRPr>
          </a:p>
          <a:p>
            <a:pPr indent="0" lvl="0" marL="0" rtl="0" algn="l">
              <a:spcBef>
                <a:spcPts val="1200"/>
              </a:spcBef>
              <a:spcAft>
                <a:spcPts val="1200"/>
              </a:spcAft>
              <a:buNone/>
            </a:pPr>
            <a:r>
              <a:rPr lang="en">
                <a:latin typeface="Proxima Nova"/>
                <a:ea typeface="Proxima Nova"/>
                <a:cs typeface="Proxima Nova"/>
                <a:sym typeface="Proxima Nova"/>
              </a:rPr>
              <a:t>By examining trends in processing times, delivery performance, and order volume across different regions and time periods, this analysis strives to uncover bottlenecks and areas for improvement in the supply chain, enabling more efficient operations and better service.</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Dataset Overview</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 we will be conducting our analysis from is the Ecommerce Order &amp; Supply Chain Dataset from Kaggle. Containing approximately 89,000 entries spanning from 2016 to 2018, it includes various attributes of the order lifecycle that will provide us insights into the supply chain performance. </a:t>
            </a:r>
            <a:endParaRPr/>
          </a:p>
          <a:p>
            <a:pPr indent="0" lvl="0" marL="0" rtl="0" algn="l">
              <a:spcBef>
                <a:spcPts val="1200"/>
              </a:spcBef>
              <a:spcAft>
                <a:spcPts val="0"/>
              </a:spcAft>
              <a:buNone/>
            </a:pPr>
            <a:r>
              <a:rPr lang="en"/>
              <a:t>Key features of the dataset include order details, order status, and locations of delivery. </a:t>
            </a:r>
            <a:endParaRPr/>
          </a:p>
          <a:p>
            <a:pPr indent="0" lvl="0" marL="0" rtl="0" algn="l">
              <a:spcBef>
                <a:spcPts val="1200"/>
              </a:spcBef>
              <a:spcAft>
                <a:spcPts val="1200"/>
              </a:spcAft>
              <a:buNone/>
            </a:pPr>
            <a:r>
              <a:rPr lang="en"/>
              <a:t>The dataset covers a variety of factors that influence the efficiency of the supply chain, making it suitable for analyzing order fulfillment performance, identifying trends, and recommending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Data Preparation and Cleaning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e-commerce order and supply chain dataset was prepared for analysis by first importing and merging two CSV files—customer and order data—using Pandas. </a:t>
            </a:r>
            <a:endParaRPr/>
          </a:p>
          <a:p>
            <a:pPr indent="0" lvl="0" marL="0" rtl="0" algn="l">
              <a:spcBef>
                <a:spcPts val="1200"/>
              </a:spcBef>
              <a:spcAft>
                <a:spcPts val="0"/>
              </a:spcAft>
              <a:buNone/>
            </a:pPr>
            <a:r>
              <a:rPr lang="en"/>
              <a:t>Data cleaning involved checking for missing values, particularly in delivery and approval timestamps. Null values were addressed by replacing missing delivery timestamps with "pending" and approval timestamps with "unknown" for orders still in processing. The dataset was then checked for duplicates and converted to ensure correct data types, with all date fields formatted as datetime. Finally, the cleaned dataset was exported as a CSV file for further analysis in an SQL editor.</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Key Analysis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With the dataset cleaned</a:t>
            </a:r>
            <a:r>
              <a:rPr lang="en"/>
              <a:t>, we examine several critical aspects of order fulfillment and delivery performance using our new dataset using MySQL. </a:t>
            </a:r>
            <a:endParaRPr/>
          </a:p>
          <a:p>
            <a:pPr indent="0" lvl="0" marL="0" rtl="0" algn="l">
              <a:spcBef>
                <a:spcPts val="1200"/>
              </a:spcBef>
              <a:spcAft>
                <a:spcPts val="0"/>
              </a:spcAft>
              <a:buNone/>
            </a:pPr>
            <a:r>
              <a:rPr lang="en"/>
              <a:t>We start by evaluating the average processing times, specifically focusing on the average time from order purchase to approval and from order placement to delivery. We also analyze the distribution of orders based on their status, which provides insight into how many orders are completed, pending, or canceled, as well as the percentage of late deliveries compared to on-time deliveries. Additionally, we assess the monthly order volume to identify trends over time, and finally, we explore the number of orders placed by state to understand regional variations in order activity. </a:t>
            </a:r>
            <a:endParaRPr/>
          </a:p>
          <a:p>
            <a:pPr indent="0" lvl="0" marL="0" rtl="0" algn="l">
              <a:spcBef>
                <a:spcPts val="1200"/>
              </a:spcBef>
              <a:spcAft>
                <a:spcPts val="1200"/>
              </a:spcAft>
              <a:buNone/>
            </a:pPr>
            <a:r>
              <a:rPr lang="en"/>
              <a:t>Together, these analyses offer a comprehensive overview of our supply chain efficiency and help pinpoint areas for improvement.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Insights From Analysis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7975" lvl="0" marL="457200" rtl="0" algn="l">
              <a:lnSpc>
                <a:spcPct val="130000"/>
              </a:lnSpc>
              <a:spcBef>
                <a:spcPts val="0"/>
              </a:spcBef>
              <a:spcAft>
                <a:spcPts val="0"/>
              </a:spcAft>
              <a:buSzPts val="1250"/>
              <a:buAutoNum type="arabicPeriod"/>
            </a:pPr>
            <a:r>
              <a:rPr lang="en" sz="1250"/>
              <a:t>The average approval time for orders is approximately 10 hours, reflecting an efficient order management process but indicating room for improvement in handling outliers.</a:t>
            </a:r>
            <a:endParaRPr sz="1250"/>
          </a:p>
          <a:p>
            <a:pPr indent="-307975" lvl="0" marL="457200" rtl="0" algn="l">
              <a:lnSpc>
                <a:spcPct val="130000"/>
              </a:lnSpc>
              <a:spcBef>
                <a:spcPts val="0"/>
              </a:spcBef>
              <a:spcAft>
                <a:spcPts val="0"/>
              </a:spcAft>
              <a:buSzPts val="1250"/>
              <a:buAutoNum type="arabicPeriod"/>
            </a:pPr>
            <a:r>
              <a:rPr lang="en" sz="1250"/>
              <a:t>The average delivery time is about 12 days from order approval, suggesting potential delays in the shipping and logistics processes that could be optimized.</a:t>
            </a:r>
            <a:endParaRPr sz="1250"/>
          </a:p>
          <a:p>
            <a:pPr indent="-307975" lvl="0" marL="457200" rtl="0" algn="l">
              <a:lnSpc>
                <a:spcPct val="130000"/>
              </a:lnSpc>
              <a:spcBef>
                <a:spcPts val="0"/>
              </a:spcBef>
              <a:spcAft>
                <a:spcPts val="0"/>
              </a:spcAft>
              <a:buSzPts val="1250"/>
              <a:buAutoNum type="arabicPeriod"/>
            </a:pPr>
            <a:r>
              <a:rPr lang="en" sz="1250"/>
              <a:t>A concerning 93% of orders took over 72 hours for fulfillment, highlighting possible bottlenecks in the supply chain that need to be addressed.</a:t>
            </a:r>
            <a:endParaRPr sz="1250"/>
          </a:p>
          <a:p>
            <a:pPr indent="-307975" lvl="0" marL="457200" rtl="0" algn="l">
              <a:lnSpc>
                <a:spcPct val="130000"/>
              </a:lnSpc>
              <a:spcBef>
                <a:spcPts val="0"/>
              </a:spcBef>
              <a:spcAft>
                <a:spcPts val="0"/>
              </a:spcAft>
              <a:buSzPts val="1250"/>
              <a:buAutoNum type="arabicPeriod"/>
            </a:pPr>
            <a:r>
              <a:rPr lang="en" sz="1250"/>
              <a:t>A high 97% delivery success rate indicates the reliability of the logistics network and instills customer confidence in the service.</a:t>
            </a:r>
            <a:endParaRPr sz="1250"/>
          </a:p>
          <a:p>
            <a:pPr indent="-307975" lvl="0" marL="457200" rtl="0" algn="l">
              <a:lnSpc>
                <a:spcPct val="130000"/>
              </a:lnSpc>
              <a:spcBef>
                <a:spcPts val="0"/>
              </a:spcBef>
              <a:spcAft>
                <a:spcPts val="0"/>
              </a:spcAft>
              <a:buSzPts val="1250"/>
              <a:buAutoNum type="arabicPeriod"/>
            </a:pPr>
            <a:r>
              <a:rPr lang="en" sz="1250"/>
              <a:t>Only 7% of orders arrived later than expected, demonstrating an effective delivery system, but further analysis of the delayed cases could enhance punctuality.</a:t>
            </a:r>
            <a:endParaRPr sz="1250"/>
          </a:p>
          <a:p>
            <a:pPr indent="-307975" lvl="0" marL="457200" rtl="0" algn="l">
              <a:lnSpc>
                <a:spcPct val="130000"/>
              </a:lnSpc>
              <a:spcBef>
                <a:spcPts val="0"/>
              </a:spcBef>
              <a:spcAft>
                <a:spcPts val="0"/>
              </a:spcAft>
              <a:buSzPts val="1250"/>
              <a:buAutoNum type="arabicPeriod"/>
            </a:pPr>
            <a:r>
              <a:rPr lang="en" sz="1250"/>
              <a:t>There was a dramatic increase in order volume in November 2017, which stabilized in subsequent months, likely correlating with seasonal trends or successful promotions.</a:t>
            </a:r>
            <a:endParaRPr sz="1250"/>
          </a:p>
          <a:p>
            <a:pPr indent="-307975" lvl="0" marL="457200" rtl="0" algn="l">
              <a:lnSpc>
                <a:spcPct val="130000"/>
              </a:lnSpc>
              <a:spcBef>
                <a:spcPts val="0"/>
              </a:spcBef>
              <a:spcAft>
                <a:spcPts val="0"/>
              </a:spcAft>
              <a:buSzPts val="1250"/>
              <a:buAutoNum type="arabicPeriod"/>
            </a:pPr>
            <a:r>
              <a:rPr lang="en" sz="1250"/>
              <a:t>The majority of customers ordered from Sao Paulo, suggesting that targeted marketing strategies could capitalize on this regional demand.</a:t>
            </a:r>
            <a:endParaRPr sz="12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Recommendations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07975" lvl="0" marL="457200" rtl="0" algn="l">
              <a:lnSpc>
                <a:spcPct val="150000"/>
              </a:lnSpc>
              <a:spcBef>
                <a:spcPts val="0"/>
              </a:spcBef>
              <a:spcAft>
                <a:spcPts val="0"/>
              </a:spcAft>
              <a:buSzPct val="100000"/>
              <a:buAutoNum type="arabicPeriod"/>
            </a:pPr>
            <a:r>
              <a:rPr lang="en" sz="5000"/>
              <a:t>Optimize Approval Processes: Streamline communication and automate routine approvals to reduce the average 10-hour order approval time.</a:t>
            </a:r>
            <a:endParaRPr sz="5000"/>
          </a:p>
          <a:p>
            <a:pPr indent="-307975" lvl="0" marL="457200" rtl="0" algn="l">
              <a:lnSpc>
                <a:spcPct val="150000"/>
              </a:lnSpc>
              <a:spcBef>
                <a:spcPts val="0"/>
              </a:spcBef>
              <a:spcAft>
                <a:spcPts val="0"/>
              </a:spcAft>
              <a:buSzPct val="100000"/>
              <a:buAutoNum type="arabicPeriod"/>
            </a:pPr>
            <a:r>
              <a:rPr lang="en" sz="5000"/>
              <a:t>Enhance Delivery Efficiency: Analyze logistics to cut the average delivery time of 12 days through better route planning and carrier partnerships.</a:t>
            </a:r>
            <a:endParaRPr sz="5000"/>
          </a:p>
          <a:p>
            <a:pPr indent="-307975" lvl="0" marL="457200" rtl="0" algn="l">
              <a:lnSpc>
                <a:spcPct val="150000"/>
              </a:lnSpc>
              <a:spcBef>
                <a:spcPts val="0"/>
              </a:spcBef>
              <a:spcAft>
                <a:spcPts val="0"/>
              </a:spcAft>
              <a:buSzPct val="100000"/>
              <a:buAutoNum type="arabicPeriod"/>
            </a:pPr>
            <a:r>
              <a:rPr lang="en" sz="5000"/>
              <a:t>Address Fulfillment Bottlenecks: Identify and resolve bottlenecks in the supply chain to reduce the 93% of orders taking over 72 hours for fulfillment.</a:t>
            </a:r>
            <a:endParaRPr sz="5000"/>
          </a:p>
          <a:p>
            <a:pPr indent="-307975" lvl="0" marL="457200" rtl="0" algn="l">
              <a:lnSpc>
                <a:spcPct val="150000"/>
              </a:lnSpc>
              <a:spcBef>
                <a:spcPts val="0"/>
              </a:spcBef>
              <a:spcAft>
                <a:spcPts val="0"/>
              </a:spcAft>
              <a:buSzPct val="100000"/>
              <a:buAutoNum type="arabicPeriod"/>
            </a:pPr>
            <a:r>
              <a:rPr lang="en" sz="5000"/>
              <a:t>Maintain High Delivery Success Rates: Monitor and enhance the 97% delivery success rate by investigating failed deliveries.</a:t>
            </a:r>
            <a:endParaRPr sz="5000"/>
          </a:p>
          <a:p>
            <a:pPr indent="-307975" lvl="0" marL="457200" rtl="0" algn="l">
              <a:lnSpc>
                <a:spcPct val="150000"/>
              </a:lnSpc>
              <a:spcBef>
                <a:spcPts val="0"/>
              </a:spcBef>
              <a:spcAft>
                <a:spcPts val="0"/>
              </a:spcAft>
              <a:buSzPct val="100000"/>
              <a:buAutoNum type="arabicPeriod"/>
            </a:pPr>
            <a:r>
              <a:rPr lang="en" sz="5000"/>
              <a:t>Improve Punctuality on Expected Deliveries: Develop strategies to improve the 7% of orders arriving late, enhancing communication on potential delays.</a:t>
            </a:r>
            <a:endParaRPr sz="5000"/>
          </a:p>
          <a:p>
            <a:pPr indent="-307975" lvl="0" marL="457200" rtl="0" algn="l">
              <a:lnSpc>
                <a:spcPct val="150000"/>
              </a:lnSpc>
              <a:spcBef>
                <a:spcPts val="0"/>
              </a:spcBef>
              <a:spcAft>
                <a:spcPts val="0"/>
              </a:spcAft>
              <a:buSzPct val="100000"/>
              <a:buAutoNum type="arabicPeriod"/>
            </a:pPr>
            <a:r>
              <a:rPr lang="en" sz="5000"/>
              <a:t>Leverage Seasonal Trends: Capitalize on the November 2017 order volume increase with targeted marketing campaigns during peak seasons.</a:t>
            </a:r>
            <a:endParaRPr sz="5000"/>
          </a:p>
          <a:p>
            <a:pPr indent="-307975" lvl="0" marL="457200" rtl="0" algn="l">
              <a:lnSpc>
                <a:spcPct val="150000"/>
              </a:lnSpc>
              <a:spcBef>
                <a:spcPts val="0"/>
              </a:spcBef>
              <a:spcAft>
                <a:spcPts val="0"/>
              </a:spcAft>
              <a:buSzPct val="100000"/>
              <a:buAutoNum type="arabicPeriod"/>
            </a:pPr>
            <a:r>
              <a:rPr lang="en" sz="5000"/>
              <a:t>Focus on Sao Paulo Market: Invest in localized promotions and partnerships in Sao Paulo, where most orders originate, to boost sales.</a:t>
            </a:r>
            <a:endParaRPr sz="5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Conclusion</a:t>
            </a:r>
            <a:endParaRPr/>
          </a:p>
        </p:txBody>
      </p:sp>
      <p:sp>
        <p:nvSpPr>
          <p:cNvPr id="103" name="Google Shape;103;p21"/>
          <p:cNvSpPr txBox="1"/>
          <p:nvPr>
            <p:ph idx="1" type="body"/>
          </p:nvPr>
        </p:nvSpPr>
        <p:spPr>
          <a:xfrm>
            <a:off x="6555250" y="1152463"/>
            <a:ext cx="2385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a:t>This e-commerce supply chain analysis can provide us insights to suggest opportunities for improving logistics and optimizing operations. I created a dashboard using Tableau to go even further in my exploration of this data which can be found here </a:t>
            </a:r>
            <a:r>
              <a:rPr lang="en" u="sng">
                <a:solidFill>
                  <a:schemeClr val="hlink"/>
                </a:solidFill>
                <a:hlinkClick r:id="rId3"/>
              </a:rPr>
              <a:t>https://public.tableau.com/app/profile/tyler.valdez/viz/EcommerceDataset_17297308296490/Dashboard1</a:t>
            </a:r>
            <a:endParaRPr/>
          </a:p>
        </p:txBody>
      </p:sp>
      <p:pic>
        <p:nvPicPr>
          <p:cNvPr id="104" name="Google Shape;104;p21"/>
          <p:cNvPicPr preferRelativeResize="0"/>
          <p:nvPr/>
        </p:nvPicPr>
        <p:blipFill>
          <a:blip r:embed="rId4">
            <a:alphaModFix/>
          </a:blip>
          <a:stretch>
            <a:fillRect/>
          </a:stretch>
        </p:blipFill>
        <p:spPr>
          <a:xfrm>
            <a:off x="117375" y="1059550"/>
            <a:ext cx="6329277" cy="3602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