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f06f8da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f06f8da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f06f8daf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f06f8daf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0f06f8daf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0f06f8daf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f06f8da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f06f8da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f3659f3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f3659f3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f06f8da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f06f8da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f3659f35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f3659f35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f3659f35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f3659f35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Proxima Nova"/>
                <a:ea typeface="Proxima Nova"/>
                <a:cs typeface="Proxima Nova"/>
                <a:sym typeface="Proxima Nova"/>
              </a:rPr>
              <a:t>Understanding Customer Churn: Data-Driven Insights for Retention</a:t>
            </a:r>
            <a:endParaRPr>
              <a:latin typeface="Proxima Nova"/>
              <a:ea typeface="Proxima Nova"/>
              <a:cs typeface="Proxima Nova"/>
              <a:sym typeface="Proxima Nova"/>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Proxima Nova"/>
                <a:ea typeface="Proxima Nova"/>
                <a:cs typeface="Proxima Nova"/>
                <a:sym typeface="Proxima Nova"/>
              </a:rPr>
              <a:t>Uncovering Key Factors Behind Churn and Strategies for Customer Retention</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Introduction</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Dataset Overview</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Data Preparation and Cleaning</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Key Analysis </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Insights From Analysis</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Recommendations</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AutoNum type="arabicPeriod"/>
            </a:pPr>
            <a:r>
              <a:rPr lang="en">
                <a:solidFill>
                  <a:schemeClr val="dk2"/>
                </a:solidFill>
                <a:latin typeface="Proxima Nova"/>
                <a:ea typeface="Proxima Nova"/>
                <a:cs typeface="Proxima Nova"/>
                <a:sym typeface="Proxima Nova"/>
              </a:rPr>
              <a:t>Conclusion</a:t>
            </a:r>
            <a:endParaRPr>
              <a:solidFill>
                <a:schemeClr val="dk2"/>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431800" lvl="0" marL="457200" rtl="0" algn="l">
              <a:spcBef>
                <a:spcPts val="0"/>
              </a:spcBef>
              <a:spcAft>
                <a:spcPts val="0"/>
              </a:spcAft>
              <a:buSzPts val="3200"/>
              <a:buAutoNum type="arabicPeriod"/>
            </a:pPr>
            <a:r>
              <a:rPr lang="en"/>
              <a:t>Introduction</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solidFill>
                  <a:schemeClr val="dk2"/>
                </a:solidFill>
                <a:latin typeface="Proxima Nova"/>
                <a:ea typeface="Proxima Nova"/>
                <a:cs typeface="Proxima Nova"/>
                <a:sym typeface="Proxima Nova"/>
              </a:rPr>
              <a:t>Customer churn is a critical challenge for businesses, especially in the banking sector, where retaining customers is more cost-effective than acquiring new ones. </a:t>
            </a:r>
            <a:endParaRPr>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a:solidFill>
                  <a:schemeClr val="dk2"/>
                </a:solidFill>
                <a:latin typeface="Proxima Nova"/>
                <a:ea typeface="Proxima Nova"/>
                <a:cs typeface="Proxima Nova"/>
                <a:sym typeface="Proxima Nova"/>
              </a:rPr>
              <a:t>This analysis explores key factors that contribute to customer churn using a dataset of bank customers, focusing on attributes such as credit score, tenure, account balance, number of products, and customer activity. </a:t>
            </a:r>
            <a:endParaRPr>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a:solidFill>
                  <a:schemeClr val="dk2"/>
                </a:solidFill>
                <a:latin typeface="Proxima Nova"/>
                <a:ea typeface="Proxima Nova"/>
                <a:cs typeface="Proxima Nova"/>
                <a:sym typeface="Proxima Nova"/>
              </a:rPr>
              <a:t>By identifying trends and patterns, this study aims to provide actionable insights to help businesses improve customer retention strategies, enhance engagement, and minimize revenue loss. </a:t>
            </a:r>
            <a:endParaRPr>
              <a:solidFill>
                <a:schemeClr val="dk2"/>
              </a:solidFill>
              <a:latin typeface="Proxima Nova"/>
              <a:ea typeface="Proxima Nova"/>
              <a:cs typeface="Proxima Nova"/>
              <a:sym typeface="Proxima Nova"/>
            </a:endParaRPr>
          </a:p>
          <a:p>
            <a:pPr indent="0" lvl="0" marL="0" rtl="0" algn="l">
              <a:spcBef>
                <a:spcPts val="1200"/>
              </a:spcBef>
              <a:spcAft>
                <a:spcPts val="1200"/>
              </a:spcAft>
              <a:buNone/>
            </a:pPr>
            <a:r>
              <a:rPr lang="en">
                <a:solidFill>
                  <a:schemeClr val="dk2"/>
                </a:solidFill>
                <a:latin typeface="Proxima Nova"/>
                <a:ea typeface="Proxima Nova"/>
                <a:cs typeface="Proxima Nova"/>
                <a:sym typeface="Proxima Nova"/>
              </a:rPr>
              <a:t>Through data visualization, we uncover the most influential factors behind churn and recommend targeted interventions to reduce it.</a:t>
            </a:r>
            <a:endParaRPr>
              <a:solidFill>
                <a:schemeClr val="dk2"/>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Dataset Overview</a:t>
            </a:r>
            <a:endParaRPr/>
          </a:p>
        </p:txBody>
      </p:sp>
      <p:sp>
        <p:nvSpPr>
          <p:cNvPr id="86" name="Google Shape;86;p16"/>
          <p:cNvSpPr txBox="1"/>
          <p:nvPr>
            <p:ph idx="1" type="body"/>
          </p:nvPr>
        </p:nvSpPr>
        <p:spPr>
          <a:xfrm>
            <a:off x="471900" y="1919075"/>
            <a:ext cx="4100100" cy="3300900"/>
          </a:xfrm>
          <a:prstGeom prst="rect">
            <a:avLst/>
          </a:prstGeom>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dk2"/>
                </a:solidFill>
                <a:latin typeface="Proxima Nova"/>
                <a:ea typeface="Proxima Nova"/>
                <a:cs typeface="Proxima Nova"/>
                <a:sym typeface="Proxima Nova"/>
              </a:rPr>
              <a:t>The dataset used for this analysis contains information on </a:t>
            </a:r>
            <a:r>
              <a:rPr b="1" lang="en" sz="1100">
                <a:solidFill>
                  <a:schemeClr val="dk2"/>
                </a:solidFill>
                <a:latin typeface="Proxima Nova"/>
                <a:ea typeface="Proxima Nova"/>
                <a:cs typeface="Proxima Nova"/>
                <a:sym typeface="Proxima Nova"/>
              </a:rPr>
              <a:t>10,000 bank customers</a:t>
            </a:r>
            <a:r>
              <a:rPr lang="en" sz="1100">
                <a:solidFill>
                  <a:schemeClr val="dk2"/>
                </a:solidFill>
                <a:latin typeface="Proxima Nova"/>
                <a:ea typeface="Proxima Nova"/>
                <a:cs typeface="Proxima Nova"/>
                <a:sym typeface="Proxima Nova"/>
              </a:rPr>
              <a:t>, with details on their demographics, account characteristics, and activity status. The key attributes analyzed include:</a:t>
            </a:r>
            <a:endParaRPr sz="1100">
              <a:solidFill>
                <a:schemeClr val="dk2"/>
              </a:solidFill>
              <a:latin typeface="Proxima Nova"/>
              <a:ea typeface="Proxima Nova"/>
              <a:cs typeface="Proxima Nova"/>
              <a:sym typeface="Proxima Nova"/>
            </a:endParaRPr>
          </a:p>
          <a:p>
            <a:pPr indent="-298450" lvl="0" marL="457200" rtl="0" algn="l">
              <a:spcBef>
                <a:spcPts val="1200"/>
              </a:spcBef>
              <a:spcAft>
                <a:spcPts val="0"/>
              </a:spcAft>
              <a:buClr>
                <a:schemeClr val="dk2"/>
              </a:buClr>
              <a:buSzPts val="1100"/>
              <a:buFont typeface="Proxima Nova"/>
              <a:buChar char="●"/>
            </a:pPr>
            <a:r>
              <a:rPr b="1" lang="en" sz="1100">
                <a:solidFill>
                  <a:schemeClr val="dk2"/>
                </a:solidFill>
                <a:latin typeface="Proxima Nova"/>
                <a:ea typeface="Proxima Nova"/>
                <a:cs typeface="Proxima Nova"/>
                <a:sym typeface="Proxima Nova"/>
              </a:rPr>
              <a:t>Customer Information:</a:t>
            </a:r>
            <a:endParaRPr b="1" sz="1100">
              <a:solidFill>
                <a:schemeClr val="dk2"/>
              </a:solidFill>
              <a:latin typeface="Proxima Nova"/>
              <a:ea typeface="Proxima Nova"/>
              <a:cs typeface="Proxima Nova"/>
              <a:sym typeface="Proxima Nova"/>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Proxima Nova"/>
                <a:ea typeface="Proxima Nova"/>
                <a:cs typeface="Proxima Nova"/>
                <a:sym typeface="Proxima Nova"/>
              </a:rPr>
              <a:t>Credit Score</a:t>
            </a:r>
            <a:r>
              <a:rPr lang="en" sz="1100">
                <a:solidFill>
                  <a:schemeClr val="dk2"/>
                </a:solidFill>
                <a:latin typeface="Proxima Nova"/>
                <a:ea typeface="Proxima Nova"/>
                <a:cs typeface="Proxima Nova"/>
                <a:sym typeface="Proxima Nova"/>
              </a:rPr>
              <a:t> – Measures the creditworthiness of customers.</a:t>
            </a:r>
            <a:endParaRPr sz="1100">
              <a:solidFill>
                <a:schemeClr val="dk2"/>
              </a:solidFill>
              <a:latin typeface="Proxima Nova"/>
              <a:ea typeface="Proxima Nova"/>
              <a:cs typeface="Proxima Nova"/>
              <a:sym typeface="Proxima Nova"/>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Proxima Nova"/>
                <a:ea typeface="Proxima Nova"/>
                <a:cs typeface="Proxima Nova"/>
                <a:sym typeface="Proxima Nova"/>
              </a:rPr>
              <a:t>Geography</a:t>
            </a:r>
            <a:r>
              <a:rPr lang="en" sz="1100">
                <a:solidFill>
                  <a:schemeClr val="dk2"/>
                </a:solidFill>
                <a:latin typeface="Proxima Nova"/>
                <a:ea typeface="Proxima Nova"/>
                <a:cs typeface="Proxima Nova"/>
                <a:sym typeface="Proxima Nova"/>
              </a:rPr>
              <a:t> – The country where the customer is located.</a:t>
            </a:r>
            <a:endParaRPr sz="1100">
              <a:solidFill>
                <a:schemeClr val="dk2"/>
              </a:solidFill>
              <a:latin typeface="Proxima Nova"/>
              <a:ea typeface="Proxima Nova"/>
              <a:cs typeface="Proxima Nova"/>
              <a:sym typeface="Proxima Nova"/>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Proxima Nova"/>
                <a:ea typeface="Proxima Nova"/>
                <a:cs typeface="Proxima Nova"/>
                <a:sym typeface="Proxima Nova"/>
              </a:rPr>
              <a:t>Gender</a:t>
            </a:r>
            <a:r>
              <a:rPr lang="en" sz="1100">
                <a:solidFill>
                  <a:schemeClr val="dk2"/>
                </a:solidFill>
                <a:latin typeface="Proxima Nova"/>
                <a:ea typeface="Proxima Nova"/>
                <a:cs typeface="Proxima Nova"/>
                <a:sym typeface="Proxima Nova"/>
              </a:rPr>
              <a:t> – Identifies whether the customer is male or female.</a:t>
            </a:r>
            <a:endParaRPr sz="1100">
              <a:solidFill>
                <a:schemeClr val="dk2"/>
              </a:solidFill>
              <a:latin typeface="Proxima Nova"/>
              <a:ea typeface="Proxima Nova"/>
              <a:cs typeface="Proxima Nova"/>
              <a:sym typeface="Proxima Nova"/>
            </a:endParaRPr>
          </a:p>
          <a:p>
            <a:pPr indent="-298450" lvl="1" marL="914400" rtl="0" algn="l">
              <a:spcBef>
                <a:spcPts val="0"/>
              </a:spcBef>
              <a:spcAft>
                <a:spcPts val="0"/>
              </a:spcAft>
              <a:buClr>
                <a:schemeClr val="dk2"/>
              </a:buClr>
              <a:buSzPts val="1100"/>
              <a:buFont typeface="Arial"/>
              <a:buChar char="○"/>
            </a:pPr>
            <a:r>
              <a:rPr b="1" lang="en" sz="1100">
                <a:solidFill>
                  <a:schemeClr val="dk2"/>
                </a:solidFill>
                <a:latin typeface="Proxima Nova"/>
                <a:ea typeface="Proxima Nova"/>
                <a:cs typeface="Proxima Nova"/>
                <a:sym typeface="Proxima Nova"/>
              </a:rPr>
              <a:t>Age</a:t>
            </a:r>
            <a:r>
              <a:rPr lang="en" sz="1100">
                <a:solidFill>
                  <a:schemeClr val="dk2"/>
                </a:solidFill>
                <a:latin typeface="Proxima Nova"/>
                <a:ea typeface="Proxima Nova"/>
                <a:cs typeface="Proxima Nova"/>
                <a:sym typeface="Proxima Nova"/>
              </a:rPr>
              <a:t> – Helps understand churn trends across different age groups.</a:t>
            </a:r>
            <a:endParaRPr sz="1100">
              <a:solidFill>
                <a:schemeClr val="dk2"/>
              </a:solidFill>
              <a:latin typeface="Proxima Nova"/>
              <a:ea typeface="Proxima Nova"/>
              <a:cs typeface="Proxima Nova"/>
              <a:sym typeface="Proxima Nova"/>
            </a:endParaRPr>
          </a:p>
          <a:p>
            <a:pPr indent="0" lvl="0" marL="0" rtl="0" algn="l">
              <a:spcBef>
                <a:spcPts val="1200"/>
              </a:spcBef>
              <a:spcAft>
                <a:spcPts val="1200"/>
              </a:spcAft>
              <a:buNone/>
            </a:pPr>
            <a:r>
              <a:t/>
            </a:r>
            <a:endParaRPr>
              <a:latin typeface="Proxima Nova"/>
              <a:ea typeface="Proxima Nova"/>
              <a:cs typeface="Proxima Nova"/>
              <a:sym typeface="Proxima Nova"/>
            </a:endParaRPr>
          </a:p>
        </p:txBody>
      </p:sp>
      <p:sp>
        <p:nvSpPr>
          <p:cNvPr id="87" name="Google Shape;87;p16"/>
          <p:cNvSpPr txBox="1"/>
          <p:nvPr/>
        </p:nvSpPr>
        <p:spPr>
          <a:xfrm>
            <a:off x="4580775" y="1919075"/>
            <a:ext cx="4027800" cy="32244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2"/>
              </a:buClr>
              <a:buSzPts val="1100"/>
              <a:buFont typeface="Proxima Nova"/>
              <a:buChar char="●"/>
            </a:pPr>
            <a:r>
              <a:rPr b="1" lang="en" sz="1100">
                <a:solidFill>
                  <a:schemeClr val="dk2"/>
                </a:solidFill>
                <a:latin typeface="Proxima Nova"/>
                <a:ea typeface="Proxima Nova"/>
                <a:cs typeface="Proxima Nova"/>
                <a:sym typeface="Proxima Nova"/>
              </a:rPr>
              <a:t>Account &amp; Activity Details:</a:t>
            </a:r>
            <a:endParaRPr b="1"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Tenure</a:t>
            </a:r>
            <a:r>
              <a:rPr lang="en" sz="1100">
                <a:solidFill>
                  <a:schemeClr val="dk2"/>
                </a:solidFill>
                <a:latin typeface="Proxima Nova"/>
                <a:ea typeface="Proxima Nova"/>
                <a:cs typeface="Proxima Nova"/>
                <a:sym typeface="Proxima Nova"/>
              </a:rPr>
              <a:t> – Number of years the customer has been with the bank.</a:t>
            </a:r>
            <a:endParaRPr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Balance</a:t>
            </a:r>
            <a:r>
              <a:rPr lang="en" sz="1100">
                <a:solidFill>
                  <a:schemeClr val="dk2"/>
                </a:solidFill>
                <a:latin typeface="Proxima Nova"/>
                <a:ea typeface="Proxima Nova"/>
                <a:cs typeface="Proxima Nova"/>
                <a:sym typeface="Proxima Nova"/>
              </a:rPr>
              <a:t> – The amount of money held in their account.</a:t>
            </a:r>
            <a:endParaRPr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Number of Products</a:t>
            </a:r>
            <a:r>
              <a:rPr lang="en" sz="1100">
                <a:solidFill>
                  <a:schemeClr val="dk2"/>
                </a:solidFill>
                <a:latin typeface="Proxima Nova"/>
                <a:ea typeface="Proxima Nova"/>
                <a:cs typeface="Proxima Nova"/>
                <a:sym typeface="Proxima Nova"/>
              </a:rPr>
              <a:t> – The number of financial products the customer holds.</a:t>
            </a:r>
            <a:endParaRPr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Has Credit Card</a:t>
            </a:r>
            <a:r>
              <a:rPr lang="en" sz="1100">
                <a:solidFill>
                  <a:schemeClr val="dk2"/>
                </a:solidFill>
                <a:latin typeface="Proxima Nova"/>
                <a:ea typeface="Proxima Nova"/>
                <a:cs typeface="Proxima Nova"/>
                <a:sym typeface="Proxima Nova"/>
              </a:rPr>
              <a:t> – Indicates whether the customer has a credit card.</a:t>
            </a:r>
            <a:endParaRPr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Is Active Member</a:t>
            </a:r>
            <a:r>
              <a:rPr lang="en" sz="1100">
                <a:solidFill>
                  <a:schemeClr val="dk2"/>
                </a:solidFill>
                <a:latin typeface="Proxima Nova"/>
                <a:ea typeface="Proxima Nova"/>
                <a:cs typeface="Proxima Nova"/>
                <a:sym typeface="Proxima Nova"/>
              </a:rPr>
              <a:t> – Whether the customer actively engages with the bank.</a:t>
            </a:r>
            <a:endParaRPr sz="1100">
              <a:solidFill>
                <a:schemeClr val="dk2"/>
              </a:solidFill>
              <a:latin typeface="Proxima Nova"/>
              <a:ea typeface="Proxima Nova"/>
              <a:cs typeface="Proxima Nova"/>
              <a:sym typeface="Proxima Nova"/>
            </a:endParaRPr>
          </a:p>
          <a:p>
            <a:pPr indent="-298450" lvl="0" marL="457200" rtl="0" algn="l">
              <a:lnSpc>
                <a:spcPct val="115000"/>
              </a:lnSpc>
              <a:spcBef>
                <a:spcPts val="0"/>
              </a:spcBef>
              <a:spcAft>
                <a:spcPts val="0"/>
              </a:spcAft>
              <a:buClr>
                <a:schemeClr val="dk2"/>
              </a:buClr>
              <a:buSzPts val="1100"/>
              <a:buFont typeface="Proxima Nova"/>
              <a:buChar char="●"/>
            </a:pPr>
            <a:r>
              <a:rPr b="1" lang="en" sz="1100">
                <a:solidFill>
                  <a:schemeClr val="dk2"/>
                </a:solidFill>
                <a:latin typeface="Proxima Nova"/>
                <a:ea typeface="Proxima Nova"/>
                <a:cs typeface="Proxima Nova"/>
                <a:sym typeface="Proxima Nova"/>
              </a:rPr>
              <a:t>Target Variable:</a:t>
            </a:r>
            <a:endParaRPr b="1" sz="1100">
              <a:solidFill>
                <a:schemeClr val="dk2"/>
              </a:solidFill>
              <a:latin typeface="Proxima Nova"/>
              <a:ea typeface="Proxima Nova"/>
              <a:cs typeface="Proxima Nova"/>
              <a:sym typeface="Proxima Nova"/>
            </a:endParaRPr>
          </a:p>
          <a:p>
            <a:pPr indent="-298450" lvl="1" marL="914400" rtl="0" algn="l">
              <a:lnSpc>
                <a:spcPct val="115000"/>
              </a:lnSpc>
              <a:spcBef>
                <a:spcPts val="0"/>
              </a:spcBef>
              <a:spcAft>
                <a:spcPts val="0"/>
              </a:spcAft>
              <a:buClr>
                <a:schemeClr val="dk2"/>
              </a:buClr>
              <a:buSzPts val="1100"/>
              <a:buChar char="○"/>
            </a:pPr>
            <a:r>
              <a:rPr b="1" lang="en" sz="1100">
                <a:solidFill>
                  <a:schemeClr val="dk2"/>
                </a:solidFill>
                <a:latin typeface="Proxima Nova"/>
                <a:ea typeface="Proxima Nova"/>
                <a:cs typeface="Proxima Nova"/>
                <a:sym typeface="Proxima Nova"/>
              </a:rPr>
              <a:t>Churn Status</a:t>
            </a:r>
            <a:r>
              <a:rPr lang="en" sz="1100">
                <a:solidFill>
                  <a:schemeClr val="dk2"/>
                </a:solidFill>
                <a:latin typeface="Proxima Nova"/>
                <a:ea typeface="Proxima Nova"/>
                <a:cs typeface="Proxima Nova"/>
                <a:sym typeface="Proxima Nova"/>
              </a:rPr>
              <a:t> – Indicates whether the customer has left the bank.</a:t>
            </a:r>
            <a:endParaRPr sz="11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Data Preparation and Cleaning</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315">
                <a:solidFill>
                  <a:schemeClr val="dk2"/>
                </a:solidFill>
                <a:latin typeface="Proxima Nova"/>
                <a:ea typeface="Proxima Nova"/>
                <a:cs typeface="Proxima Nova"/>
                <a:sym typeface="Proxima Nova"/>
              </a:rPr>
              <a:t>To ensure the dataset was accurate and ready for analysis, I performed several data cleaning steps using Microsoft Excel. </a:t>
            </a:r>
            <a:endParaRPr sz="5315">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5315">
                <a:solidFill>
                  <a:schemeClr val="dk2"/>
                </a:solidFill>
                <a:latin typeface="Proxima Nova"/>
                <a:ea typeface="Proxima Nova"/>
                <a:cs typeface="Proxima Nova"/>
                <a:sym typeface="Proxima Nova"/>
              </a:rPr>
              <a:t>First, I checked for missing values and found that all fields were complete, eliminating the need for imputation. </a:t>
            </a:r>
            <a:endParaRPr sz="5315">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5315">
                <a:solidFill>
                  <a:schemeClr val="dk2"/>
                </a:solidFill>
                <a:latin typeface="Proxima Nova"/>
                <a:ea typeface="Proxima Nova"/>
                <a:cs typeface="Proxima Nova"/>
                <a:sym typeface="Proxima Nova"/>
              </a:rPr>
              <a:t>Next, I removed duplicate records to prevent skewed insights. I also standardized categorical values, ensuring consistency in fields like Geography and Gender. For numerical features such as Credit Score, Age, and Balance, I reviewed outliers using conditional formatting and filtered extreme values that could distort trends. </a:t>
            </a:r>
            <a:endParaRPr sz="5315">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5315">
                <a:solidFill>
                  <a:schemeClr val="dk2"/>
                </a:solidFill>
                <a:latin typeface="Proxima Nova"/>
                <a:ea typeface="Proxima Nova"/>
                <a:cs typeface="Proxima Nova"/>
                <a:sym typeface="Proxima Nova"/>
              </a:rPr>
              <a:t>Finally, I created new calculated fields where needed, such as segmenting age groups to analyze churn patterns across different demographics. These steps ensured a clean and structured dataset for accurate visualization and analysis.</a:t>
            </a:r>
            <a:endParaRPr sz="5315">
              <a:solidFill>
                <a:schemeClr val="dk2"/>
              </a:solidFill>
              <a:latin typeface="Proxima Nova"/>
              <a:ea typeface="Proxima Nova"/>
              <a:cs typeface="Proxima Nova"/>
              <a:sym typeface="Proxima Nova"/>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4. Key Analysis</a:t>
            </a:r>
            <a:endParaRPr/>
          </a:p>
        </p:txBody>
      </p:sp>
      <p:sp>
        <p:nvSpPr>
          <p:cNvPr id="99" name="Google Shape;99;p18"/>
          <p:cNvSpPr txBox="1"/>
          <p:nvPr>
            <p:ph idx="1" type="body"/>
          </p:nvPr>
        </p:nvSpPr>
        <p:spPr>
          <a:xfrm>
            <a:off x="471900" y="17611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Proxima Nova"/>
                <a:ea typeface="Proxima Nova"/>
                <a:cs typeface="Proxima Nova"/>
                <a:sym typeface="Proxima Nova"/>
              </a:rPr>
              <a:t>Our analysis revealed several important insights about customer churn trends. Customers aged 50-60 were found to be more likely to churn, suggesting that this age group may face unique challenges or dissatisfaction with the bank’s services. This could be due to shifting financial priorities or the search for more competitive options. </a:t>
            </a:r>
            <a:endParaRPr sz="13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300">
                <a:solidFill>
                  <a:schemeClr val="dk2"/>
                </a:solidFill>
                <a:latin typeface="Proxima Nova"/>
                <a:ea typeface="Proxima Nova"/>
                <a:cs typeface="Proxima Nova"/>
                <a:sym typeface="Proxima Nova"/>
              </a:rPr>
              <a:t>Additionally, tenure and account activity emerged as key indicators of retention, with customers who had a shorter tenure and lower engagement showing significantly higher churn rates. </a:t>
            </a:r>
            <a:endParaRPr sz="1300">
              <a:solidFill>
                <a:schemeClr val="dk2"/>
              </a:solidFill>
              <a:latin typeface="Proxima Nova"/>
              <a:ea typeface="Proxima Nova"/>
              <a:cs typeface="Proxima Nova"/>
              <a:sym typeface="Proxima Nova"/>
            </a:endParaRPr>
          </a:p>
          <a:p>
            <a:pPr indent="0" lvl="0" marL="0" rtl="0" algn="l">
              <a:spcBef>
                <a:spcPts val="1200"/>
              </a:spcBef>
              <a:spcAft>
                <a:spcPts val="0"/>
              </a:spcAft>
              <a:buNone/>
            </a:pPr>
            <a:r>
              <a:rPr lang="en" sz="1300">
                <a:solidFill>
                  <a:schemeClr val="dk2"/>
                </a:solidFill>
                <a:latin typeface="Proxima Nova"/>
                <a:ea typeface="Proxima Nova"/>
                <a:cs typeface="Proxima Nova"/>
                <a:sym typeface="Proxima Nova"/>
              </a:rPr>
              <a:t>Surprisingly, customers with multiple products had a higher churn rate, indicating potential dissatisfaction, product misalignment, or aggressive upselling.</a:t>
            </a:r>
            <a:endParaRPr sz="1300">
              <a:solidFill>
                <a:schemeClr val="dk2"/>
              </a:solidFill>
              <a:latin typeface="Proxima Nova"/>
              <a:ea typeface="Proxima Nova"/>
              <a:cs typeface="Proxima Nova"/>
              <a:sym typeface="Proxima Nova"/>
            </a:endParaRPr>
          </a:p>
          <a:p>
            <a:pPr indent="0" lvl="0" marL="0" rtl="0" algn="l">
              <a:spcBef>
                <a:spcPts val="1200"/>
              </a:spcBef>
              <a:spcAft>
                <a:spcPts val="1200"/>
              </a:spcAft>
              <a:buNone/>
            </a:pPr>
            <a:r>
              <a:rPr lang="en" sz="1300">
                <a:solidFill>
                  <a:schemeClr val="dk2"/>
                </a:solidFill>
                <a:latin typeface="Proxima Nova"/>
                <a:ea typeface="Proxima Nova"/>
                <a:cs typeface="Proxima Nova"/>
                <a:sym typeface="Proxima Nova"/>
              </a:rPr>
              <a:t>Geographic trends also varied, with certain regions experiencing higher churn. These findings highlight the need for targeted retention strategies, especially for the 50-60 age group, focusing on personalized engagement and better-aligned product offerings to reduce churn.</a:t>
            </a:r>
            <a:endParaRPr sz="2000">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Insights From Analysis</a:t>
            </a:r>
            <a:endParaRPr/>
          </a:p>
        </p:txBody>
      </p:sp>
      <p:sp>
        <p:nvSpPr>
          <p:cNvPr id="105" name="Google Shape;105;p19"/>
          <p:cNvSpPr txBox="1"/>
          <p:nvPr>
            <p:ph idx="1" type="body"/>
          </p:nvPr>
        </p:nvSpPr>
        <p:spPr>
          <a:xfrm>
            <a:off x="471900" y="1613075"/>
            <a:ext cx="8222100" cy="2710200"/>
          </a:xfrm>
          <a:prstGeom prst="rect">
            <a:avLst/>
          </a:prstGeom>
        </p:spPr>
        <p:txBody>
          <a:bodyPr anchorCtr="0" anchor="t" bIns="91425" lIns="91425" spcFirstLastPara="1" rIns="91425" wrap="square" tIns="91425">
            <a:noAutofit/>
          </a:bodyPr>
          <a:lstStyle/>
          <a:p>
            <a:pPr indent="-307975" lvl="0" marL="457200" rtl="0" algn="l">
              <a:lnSpc>
                <a:spcPct val="130000"/>
              </a:lnSpc>
              <a:spcBef>
                <a:spcPts val="0"/>
              </a:spcBef>
              <a:spcAft>
                <a:spcPts val="0"/>
              </a:spcAft>
              <a:buClr>
                <a:schemeClr val="dk2"/>
              </a:buClr>
              <a:buSzPts val="1250"/>
              <a:buAutoNum type="arabicPeriod"/>
            </a:pPr>
            <a:r>
              <a:rPr b="1" lang="en" sz="1250">
                <a:solidFill>
                  <a:schemeClr val="dk2"/>
                </a:solidFill>
                <a:latin typeface="Proxima Nova"/>
                <a:ea typeface="Proxima Nova"/>
                <a:cs typeface="Proxima Nova"/>
                <a:sym typeface="Proxima Nova"/>
              </a:rPr>
              <a:t>Geographic Impact: </a:t>
            </a:r>
            <a:r>
              <a:rPr lang="en" sz="1250">
                <a:solidFill>
                  <a:schemeClr val="dk2"/>
                </a:solidFill>
                <a:latin typeface="Proxima Nova"/>
                <a:ea typeface="Proxima Nova"/>
                <a:cs typeface="Proxima Nova"/>
                <a:sym typeface="Proxima Nova"/>
              </a:rPr>
              <a:t>Germany exhibited the highest churn rate at 32%, indicating that regional factors might influence customer retention.</a:t>
            </a:r>
            <a:endParaRPr sz="1250">
              <a:solidFill>
                <a:schemeClr val="dk2"/>
              </a:solidFill>
              <a:latin typeface="Proxima Nova"/>
              <a:ea typeface="Proxima Nova"/>
              <a:cs typeface="Proxima Nova"/>
              <a:sym typeface="Proxima Nova"/>
            </a:endParaRPr>
          </a:p>
          <a:p>
            <a:pPr indent="-307975" lvl="0" marL="457200" rtl="0" algn="l">
              <a:lnSpc>
                <a:spcPct val="130000"/>
              </a:lnSpc>
              <a:spcBef>
                <a:spcPts val="0"/>
              </a:spcBef>
              <a:spcAft>
                <a:spcPts val="0"/>
              </a:spcAft>
              <a:buClr>
                <a:schemeClr val="dk2"/>
              </a:buClr>
              <a:buSzPts val="1250"/>
              <a:buAutoNum type="arabicPeriod"/>
            </a:pPr>
            <a:r>
              <a:rPr b="1" lang="en" sz="1250">
                <a:solidFill>
                  <a:schemeClr val="dk2"/>
                </a:solidFill>
                <a:latin typeface="Proxima Nova"/>
                <a:ea typeface="Proxima Nova"/>
                <a:cs typeface="Proxima Nova"/>
                <a:sym typeface="Proxima Nova"/>
              </a:rPr>
              <a:t>Tenure and Churn: </a:t>
            </a:r>
            <a:r>
              <a:rPr lang="en" sz="1250">
                <a:solidFill>
                  <a:schemeClr val="dk2"/>
                </a:solidFill>
                <a:latin typeface="Proxima Nova"/>
                <a:ea typeface="Proxima Nova"/>
                <a:cs typeface="Proxima Nova"/>
                <a:sym typeface="Proxima Nova"/>
              </a:rPr>
              <a:t>Customers with 0-1 years of tenure had the highest churn rate at 22.58%, suggesting that newer customers are more likely to leave, possibly due to unmet expectations or insufficient engagement.</a:t>
            </a:r>
            <a:endParaRPr sz="1250">
              <a:solidFill>
                <a:schemeClr val="dk2"/>
              </a:solidFill>
              <a:latin typeface="Proxima Nova"/>
              <a:ea typeface="Proxima Nova"/>
              <a:cs typeface="Proxima Nova"/>
              <a:sym typeface="Proxima Nova"/>
            </a:endParaRPr>
          </a:p>
          <a:p>
            <a:pPr indent="-307975" lvl="0" marL="457200" rtl="0" algn="l">
              <a:lnSpc>
                <a:spcPct val="130000"/>
              </a:lnSpc>
              <a:spcBef>
                <a:spcPts val="0"/>
              </a:spcBef>
              <a:spcAft>
                <a:spcPts val="0"/>
              </a:spcAft>
              <a:buClr>
                <a:schemeClr val="dk2"/>
              </a:buClr>
              <a:buSzPts val="1250"/>
              <a:buAutoNum type="arabicPeriod"/>
            </a:pPr>
            <a:r>
              <a:rPr b="1" lang="en" sz="1250">
                <a:solidFill>
                  <a:schemeClr val="dk2"/>
                </a:solidFill>
                <a:latin typeface="Proxima Nova"/>
                <a:ea typeface="Proxima Nova"/>
                <a:cs typeface="Proxima Nova"/>
                <a:sym typeface="Proxima Nova"/>
              </a:rPr>
              <a:t>Age Influence: </a:t>
            </a:r>
            <a:r>
              <a:rPr lang="en" sz="1250">
                <a:solidFill>
                  <a:schemeClr val="dk2"/>
                </a:solidFill>
                <a:latin typeface="Proxima Nova"/>
                <a:ea typeface="Proxima Nova"/>
                <a:cs typeface="Proxima Nova"/>
                <a:sym typeface="Proxima Nova"/>
              </a:rPr>
              <a:t>The 50-60 age group experienced the highest churn at 56%, highlighting a potential issue with retention strategies for older customers.</a:t>
            </a:r>
            <a:endParaRPr sz="1250">
              <a:solidFill>
                <a:schemeClr val="dk2"/>
              </a:solidFill>
              <a:latin typeface="Proxima Nova"/>
              <a:ea typeface="Proxima Nova"/>
              <a:cs typeface="Proxima Nova"/>
              <a:sym typeface="Proxima Nova"/>
            </a:endParaRPr>
          </a:p>
          <a:p>
            <a:pPr indent="-307975" lvl="0" marL="457200" rtl="0" algn="l">
              <a:lnSpc>
                <a:spcPct val="130000"/>
              </a:lnSpc>
              <a:spcBef>
                <a:spcPts val="0"/>
              </a:spcBef>
              <a:spcAft>
                <a:spcPts val="0"/>
              </a:spcAft>
              <a:buClr>
                <a:schemeClr val="dk2"/>
              </a:buClr>
              <a:buSzPts val="1250"/>
              <a:buAutoNum type="arabicPeriod"/>
            </a:pPr>
            <a:r>
              <a:rPr b="1" lang="en" sz="1250">
                <a:solidFill>
                  <a:schemeClr val="dk2"/>
                </a:solidFill>
                <a:latin typeface="Proxima Nova"/>
                <a:ea typeface="Proxima Nova"/>
                <a:cs typeface="Proxima Nova"/>
                <a:sym typeface="Proxima Nova"/>
              </a:rPr>
              <a:t>Credit Score Impact: </a:t>
            </a:r>
            <a:r>
              <a:rPr lang="en" sz="1250">
                <a:solidFill>
                  <a:schemeClr val="dk2"/>
                </a:solidFill>
                <a:latin typeface="Proxima Nova"/>
                <a:ea typeface="Proxima Nova"/>
                <a:cs typeface="Proxima Nova"/>
                <a:sym typeface="Proxima Nova"/>
              </a:rPr>
              <a:t>Customers with a poor credit score had a 22% churn rate, which may suggest financial stability plays a role in long-term engagement.</a:t>
            </a:r>
            <a:endParaRPr sz="1250">
              <a:solidFill>
                <a:schemeClr val="dk2"/>
              </a:solidFill>
              <a:latin typeface="Proxima Nova"/>
              <a:ea typeface="Proxima Nova"/>
              <a:cs typeface="Proxima Nova"/>
              <a:sym typeface="Proxima Nova"/>
            </a:endParaRPr>
          </a:p>
          <a:p>
            <a:pPr indent="-307975" lvl="0" marL="457200" rtl="0" algn="l">
              <a:lnSpc>
                <a:spcPct val="130000"/>
              </a:lnSpc>
              <a:spcBef>
                <a:spcPts val="0"/>
              </a:spcBef>
              <a:spcAft>
                <a:spcPts val="0"/>
              </a:spcAft>
              <a:buClr>
                <a:schemeClr val="dk2"/>
              </a:buClr>
              <a:buSzPts val="1250"/>
              <a:buAutoNum type="arabicPeriod"/>
            </a:pPr>
            <a:r>
              <a:rPr b="1" lang="en" sz="1250">
                <a:solidFill>
                  <a:schemeClr val="dk2"/>
                </a:solidFill>
                <a:latin typeface="Proxima Nova"/>
                <a:ea typeface="Proxima Nova"/>
                <a:cs typeface="Proxima Nova"/>
                <a:sym typeface="Proxima Nova"/>
              </a:rPr>
              <a:t>Gender and Churn: </a:t>
            </a:r>
            <a:r>
              <a:rPr lang="en" sz="1250">
                <a:solidFill>
                  <a:schemeClr val="dk2"/>
                </a:solidFill>
                <a:latin typeface="Proxima Nova"/>
                <a:ea typeface="Proxima Nova"/>
                <a:cs typeface="Proxima Nova"/>
                <a:sym typeface="Proxima Nova"/>
              </a:rPr>
              <a:t>Females had a 25% churn rate, which could indicate differing customer experiences or product preferences between genders.</a:t>
            </a:r>
            <a:endParaRPr sz="1250">
              <a:solidFill>
                <a:schemeClr val="dk2"/>
              </a:solidFill>
              <a:latin typeface="Proxima Nova"/>
              <a:ea typeface="Proxima Nova"/>
              <a:cs typeface="Proxima Nova"/>
              <a:sym typeface="Proxima Nova"/>
            </a:endParaRPr>
          </a:p>
          <a:p>
            <a:pPr indent="-307975" lvl="0" marL="457200" rtl="0" algn="l">
              <a:lnSpc>
                <a:spcPct val="130000"/>
              </a:lnSpc>
              <a:spcBef>
                <a:spcPts val="0"/>
              </a:spcBef>
              <a:spcAft>
                <a:spcPts val="0"/>
              </a:spcAft>
              <a:buClr>
                <a:schemeClr val="dk2"/>
              </a:buClr>
              <a:buSzPts val="1250"/>
              <a:buFont typeface="Proxima Nova"/>
              <a:buAutoNum type="arabicPeriod"/>
            </a:pPr>
            <a:r>
              <a:rPr b="1" lang="en" sz="1250">
                <a:solidFill>
                  <a:schemeClr val="dk2"/>
                </a:solidFill>
                <a:latin typeface="Proxima Nova"/>
                <a:ea typeface="Proxima Nova"/>
                <a:cs typeface="Proxima Nova"/>
                <a:sym typeface="Proxima Nova"/>
              </a:rPr>
              <a:t>Product Ownership and Churn: </a:t>
            </a:r>
            <a:r>
              <a:rPr lang="en" sz="1250">
                <a:solidFill>
                  <a:schemeClr val="dk2"/>
                </a:solidFill>
                <a:latin typeface="Proxima Nova"/>
                <a:ea typeface="Proxima Nova"/>
                <a:cs typeface="Proxima Nova"/>
                <a:sym typeface="Proxima Nova"/>
              </a:rPr>
              <a:t>While customers with 3+ products had a significantly high churn rate, the sample size for these groups is significantly smaller than others. This suggests a potential trend where higher product adoption correlates with increased churn, but further analysis is needed to determine if this is due to dissatisfaction, over-selling, or other factors.</a:t>
            </a:r>
            <a:endParaRPr sz="1250">
              <a:solidFill>
                <a:schemeClr val="dk2"/>
              </a:solidFill>
              <a:latin typeface="Proxima Nova"/>
              <a:ea typeface="Proxima Nova"/>
              <a:cs typeface="Proxima Nova"/>
              <a:sym typeface="Proxima Nova"/>
            </a:endParaRPr>
          </a:p>
          <a:p>
            <a:pPr indent="0" lvl="0" marL="0" rtl="0" algn="l">
              <a:lnSpc>
                <a:spcPct val="130000"/>
              </a:lnSpc>
              <a:spcBef>
                <a:spcPts val="1200"/>
              </a:spcBef>
              <a:spcAft>
                <a:spcPts val="1200"/>
              </a:spcAft>
              <a:buNone/>
            </a:pPr>
            <a:r>
              <a:t/>
            </a:r>
            <a:endParaRPr sz="12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6. Recommendations</a:t>
            </a:r>
            <a:endParaRPr/>
          </a:p>
        </p:txBody>
      </p:sp>
      <p:sp>
        <p:nvSpPr>
          <p:cNvPr id="111" name="Google Shape;111;p20"/>
          <p:cNvSpPr txBox="1"/>
          <p:nvPr>
            <p:ph idx="1" type="body"/>
          </p:nvPr>
        </p:nvSpPr>
        <p:spPr>
          <a:xfrm>
            <a:off x="471900" y="1741375"/>
            <a:ext cx="8222100" cy="2710200"/>
          </a:xfrm>
          <a:prstGeom prst="rect">
            <a:avLst/>
          </a:prstGeom>
        </p:spPr>
        <p:txBody>
          <a:bodyPr anchorCtr="0" anchor="t" bIns="91425" lIns="91425" spcFirstLastPara="1" rIns="91425" wrap="square" tIns="91425">
            <a:normAutofit fontScale="25000" lnSpcReduction="20000"/>
          </a:bodyPr>
          <a:lstStyle/>
          <a:p>
            <a:pPr indent="-307975" lvl="0" marL="457200" rtl="0" algn="l">
              <a:lnSpc>
                <a:spcPct val="150000"/>
              </a:lnSpc>
              <a:spcBef>
                <a:spcPts val="0"/>
              </a:spcBef>
              <a:spcAft>
                <a:spcPts val="0"/>
              </a:spcAft>
              <a:buClr>
                <a:schemeClr val="dk2"/>
              </a:buClr>
              <a:buSzPct val="100000"/>
              <a:buAutoNum type="arabicPeriod"/>
            </a:pPr>
            <a:r>
              <a:rPr b="1" lang="en" sz="5000">
                <a:solidFill>
                  <a:schemeClr val="dk2"/>
                </a:solidFill>
                <a:latin typeface="Proxima Nova"/>
                <a:ea typeface="Proxima Nova"/>
                <a:cs typeface="Proxima Nova"/>
                <a:sym typeface="Proxima Nova"/>
              </a:rPr>
              <a:t>Improve Early Customer Engagement:</a:t>
            </a:r>
            <a:r>
              <a:rPr lang="en" sz="5000">
                <a:solidFill>
                  <a:schemeClr val="dk2"/>
                </a:solidFill>
                <a:latin typeface="Proxima Nova"/>
                <a:ea typeface="Proxima Nova"/>
                <a:cs typeface="Proxima Nova"/>
                <a:sym typeface="Proxima Nova"/>
              </a:rPr>
              <a:t> Since 0-1 year tenure customers had the highest churn (22.58%), implementing targeted onboarding programs, personalized support, and loyalty incentives could help improve retention.</a:t>
            </a:r>
            <a:endParaRPr sz="5000">
              <a:solidFill>
                <a:schemeClr val="dk2"/>
              </a:solidFill>
              <a:latin typeface="Proxima Nova"/>
              <a:ea typeface="Proxima Nova"/>
              <a:cs typeface="Proxima Nova"/>
              <a:sym typeface="Proxima Nova"/>
            </a:endParaRPr>
          </a:p>
          <a:p>
            <a:pPr indent="-307975" lvl="0" marL="457200" rtl="0" algn="l">
              <a:lnSpc>
                <a:spcPct val="150000"/>
              </a:lnSpc>
              <a:spcBef>
                <a:spcPts val="0"/>
              </a:spcBef>
              <a:spcAft>
                <a:spcPts val="0"/>
              </a:spcAft>
              <a:buClr>
                <a:schemeClr val="dk2"/>
              </a:buClr>
              <a:buSzPct val="100000"/>
              <a:buAutoNum type="arabicPeriod"/>
            </a:pPr>
            <a:r>
              <a:rPr b="1" lang="en" sz="5000">
                <a:solidFill>
                  <a:schemeClr val="dk2"/>
                </a:solidFill>
                <a:latin typeface="Proxima Nova"/>
                <a:ea typeface="Proxima Nova"/>
                <a:cs typeface="Proxima Nova"/>
                <a:sym typeface="Proxima Nova"/>
              </a:rPr>
              <a:t>Address High Churn in Germany:</a:t>
            </a:r>
            <a:r>
              <a:rPr lang="en" sz="5000">
                <a:solidFill>
                  <a:schemeClr val="dk2"/>
                </a:solidFill>
                <a:latin typeface="Proxima Nova"/>
                <a:ea typeface="Proxima Nova"/>
                <a:cs typeface="Proxima Nova"/>
                <a:sym typeface="Proxima Nova"/>
              </a:rPr>
              <a:t> With Germany having the highest churn rate (32%), further investigation into regional factors, such as banking policies, customer preferences, or service issues, could help tailor retention strategies.</a:t>
            </a:r>
            <a:endParaRPr sz="5000">
              <a:solidFill>
                <a:schemeClr val="dk2"/>
              </a:solidFill>
              <a:latin typeface="Proxima Nova"/>
              <a:ea typeface="Proxima Nova"/>
              <a:cs typeface="Proxima Nova"/>
              <a:sym typeface="Proxima Nova"/>
            </a:endParaRPr>
          </a:p>
          <a:p>
            <a:pPr indent="-307975" lvl="0" marL="457200" rtl="0" algn="l">
              <a:lnSpc>
                <a:spcPct val="150000"/>
              </a:lnSpc>
              <a:spcBef>
                <a:spcPts val="0"/>
              </a:spcBef>
              <a:spcAft>
                <a:spcPts val="0"/>
              </a:spcAft>
              <a:buClr>
                <a:schemeClr val="dk2"/>
              </a:buClr>
              <a:buSzPct val="100000"/>
              <a:buAutoNum type="arabicPeriod"/>
            </a:pPr>
            <a:r>
              <a:rPr b="1" lang="en" sz="5000">
                <a:solidFill>
                  <a:schemeClr val="dk2"/>
                </a:solidFill>
                <a:latin typeface="Proxima Nova"/>
                <a:ea typeface="Proxima Nova"/>
                <a:cs typeface="Proxima Nova"/>
                <a:sym typeface="Proxima Nova"/>
              </a:rPr>
              <a:t>Reevaluate Product Offerings and Upselling Strategies: </a:t>
            </a:r>
            <a:r>
              <a:rPr lang="en" sz="5000">
                <a:solidFill>
                  <a:schemeClr val="dk2"/>
                </a:solidFill>
                <a:latin typeface="Proxima Nova"/>
                <a:ea typeface="Proxima Nova"/>
                <a:cs typeface="Proxima Nova"/>
                <a:sym typeface="Proxima Nova"/>
              </a:rPr>
              <a:t>Customers with 3+ products exhibited extremely high churn rates, suggesting potential dissatisfaction or over-selling. Conducting surveys and analyzing customer feedback could help refine product bundling and cross-selling approaches.</a:t>
            </a:r>
            <a:endParaRPr sz="5000">
              <a:solidFill>
                <a:schemeClr val="dk2"/>
              </a:solidFill>
              <a:latin typeface="Proxima Nova"/>
              <a:ea typeface="Proxima Nova"/>
              <a:cs typeface="Proxima Nova"/>
              <a:sym typeface="Proxima Nova"/>
            </a:endParaRPr>
          </a:p>
          <a:p>
            <a:pPr indent="-307975" lvl="0" marL="457200" rtl="0" algn="l">
              <a:lnSpc>
                <a:spcPct val="150000"/>
              </a:lnSpc>
              <a:spcBef>
                <a:spcPts val="0"/>
              </a:spcBef>
              <a:spcAft>
                <a:spcPts val="0"/>
              </a:spcAft>
              <a:buClr>
                <a:schemeClr val="dk2"/>
              </a:buClr>
              <a:buSzPct val="100000"/>
              <a:buAutoNum type="arabicPeriod"/>
            </a:pPr>
            <a:r>
              <a:rPr b="1" lang="en" sz="5000">
                <a:solidFill>
                  <a:schemeClr val="dk2"/>
                </a:solidFill>
                <a:latin typeface="Proxima Nova"/>
                <a:ea typeface="Proxima Nova"/>
                <a:cs typeface="Proxima Nova"/>
                <a:sym typeface="Proxima Nova"/>
              </a:rPr>
              <a:t>Enhance Retention Efforts for Older Customers:</a:t>
            </a:r>
            <a:r>
              <a:rPr lang="en" sz="5000">
                <a:solidFill>
                  <a:schemeClr val="dk2"/>
                </a:solidFill>
                <a:latin typeface="Proxima Nova"/>
                <a:ea typeface="Proxima Nova"/>
                <a:cs typeface="Proxima Nova"/>
                <a:sym typeface="Proxima Nova"/>
              </a:rPr>
              <a:t> The 50-60 age group had the highest churn (56%), indicating a need for age-specific engagement strategies, such as improved communication, tailored financial products, or personalized outreach. </a:t>
            </a:r>
            <a:endParaRPr sz="500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7. Conclusion</a:t>
            </a:r>
            <a:endParaRPr/>
          </a:p>
        </p:txBody>
      </p:sp>
      <p:sp>
        <p:nvSpPr>
          <p:cNvPr id="117" name="Google Shape;117;p21"/>
          <p:cNvSpPr txBox="1"/>
          <p:nvPr>
            <p:ph idx="1" type="body"/>
          </p:nvPr>
        </p:nvSpPr>
        <p:spPr>
          <a:xfrm>
            <a:off x="6071500" y="1707925"/>
            <a:ext cx="2971800" cy="3188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960">
                <a:solidFill>
                  <a:schemeClr val="dk2"/>
                </a:solidFill>
                <a:latin typeface="Proxima Nova"/>
                <a:ea typeface="Proxima Nova"/>
                <a:cs typeface="Proxima Nova"/>
                <a:sym typeface="Proxima Nova"/>
              </a:rPr>
              <a:t>This customer churn analysis provides valuable insights into factors driving customer attrition, helping to identify opportunities for improving retention strategies and optimizing customer engagement. I created a dashboard using Tableau to further explore these patterns, visualizing key trends such as churn by tenure, geography, product ownership, and customer demographics. </a:t>
            </a:r>
            <a:endParaRPr sz="1960">
              <a:solidFill>
                <a:schemeClr val="dk2"/>
              </a:solidFill>
              <a:latin typeface="Proxima Nova"/>
              <a:ea typeface="Proxima Nova"/>
              <a:cs typeface="Proxima Nova"/>
              <a:sym typeface="Proxima Nova"/>
            </a:endParaRPr>
          </a:p>
          <a:p>
            <a:pPr indent="0" lvl="0" marL="0" rtl="0" algn="l">
              <a:spcBef>
                <a:spcPts val="1200"/>
              </a:spcBef>
              <a:spcAft>
                <a:spcPts val="1200"/>
              </a:spcAft>
              <a:buNone/>
            </a:pPr>
            <a:r>
              <a:rPr lang="en">
                <a:solidFill>
                  <a:schemeClr val="dk2"/>
                </a:solidFill>
                <a:latin typeface="Proxima Nova"/>
                <a:ea typeface="Proxima Nova"/>
                <a:cs typeface="Proxima Nova"/>
                <a:sym typeface="Proxima Nova"/>
              </a:rPr>
              <a:t>Link can be found here: </a:t>
            </a:r>
            <a:r>
              <a:rPr lang="en" sz="1480">
                <a:solidFill>
                  <a:schemeClr val="dk2"/>
                </a:solidFill>
                <a:latin typeface="Proxima Nova"/>
                <a:ea typeface="Proxima Nova"/>
                <a:cs typeface="Proxima Nova"/>
                <a:sym typeface="Proxima Nova"/>
              </a:rPr>
              <a:t>https://public.tableau.com/app/profile/tyler.valdez/viz/CustomerChurnAnalysis_17390989836820/Dashboard1</a:t>
            </a:r>
            <a:endParaRPr sz="1480">
              <a:solidFill>
                <a:schemeClr val="dk2"/>
              </a:solidFill>
              <a:latin typeface="Proxima Nova"/>
              <a:ea typeface="Proxima Nova"/>
              <a:cs typeface="Proxima Nova"/>
              <a:sym typeface="Proxima Nova"/>
            </a:endParaRPr>
          </a:p>
        </p:txBody>
      </p:sp>
      <p:pic>
        <p:nvPicPr>
          <p:cNvPr id="118" name="Google Shape;118;p21"/>
          <p:cNvPicPr preferRelativeResize="0"/>
          <p:nvPr/>
        </p:nvPicPr>
        <p:blipFill>
          <a:blip r:embed="rId3">
            <a:alphaModFix/>
          </a:blip>
          <a:stretch>
            <a:fillRect/>
          </a:stretch>
        </p:blipFill>
        <p:spPr>
          <a:xfrm>
            <a:off x="471900" y="1707925"/>
            <a:ext cx="5525110" cy="335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