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3" r:id="rId3"/>
    <p:sldId id="346" r:id="rId4"/>
    <p:sldId id="352" r:id="rId5"/>
    <p:sldId id="347" r:id="rId6"/>
    <p:sldId id="354" r:id="rId7"/>
    <p:sldId id="355" r:id="rId8"/>
    <p:sldId id="348" r:id="rId9"/>
    <p:sldId id="350" r:id="rId10"/>
    <p:sldId id="351" r:id="rId11"/>
    <p:sldId id="353" r:id="rId12"/>
    <p:sldId id="349" r:id="rId13"/>
  </p:sldIdLst>
  <p:sldSz cx="12192000" cy="6858000"/>
  <p:notesSz cx="6858000" cy="9144000"/>
  <p:embeddedFontLst>
    <p:embeddedFont>
      <p:font typeface="Palatino" panose="020B0604020202020204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191"/>
    <a:srgbClr val="0039A6"/>
    <a:srgbClr val="97CAEB"/>
    <a:srgbClr val="FFFFFE"/>
    <a:srgbClr val="0071CE"/>
    <a:srgbClr val="00AFF0"/>
    <a:srgbClr val="FFFFFF"/>
    <a:srgbClr val="770520"/>
    <a:srgbClr val="001F5B"/>
    <a:srgbClr val="FF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A368-40AE-9505-D853-195FD94BF5B0}" v="31" dt="2024-12-14T03:23:56.71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13325-1F80-4CB0-A300-96D281A968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26CCCA8-1ED0-4C21-A679-70B3F9BFFB9E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API Call</a:t>
          </a:r>
          <a:endParaRPr lang="en-US"/>
        </a:p>
      </dgm:t>
    </dgm:pt>
    <dgm:pt modelId="{299746CE-F933-4476-AA40-4BAF49817918}" type="parTrans" cxnId="{CAAFEE0C-5FCC-407E-ACC3-36358F115559}">
      <dgm:prSet/>
      <dgm:spPr/>
    </dgm:pt>
    <dgm:pt modelId="{946073C9-2FFD-468E-8A22-56CE38941B81}" type="sibTrans" cxnId="{CAAFEE0C-5FCC-407E-ACC3-36358F115559}">
      <dgm:prSet/>
      <dgm:spPr/>
      <dgm:t>
        <a:bodyPr/>
        <a:lstStyle/>
        <a:p>
          <a:endParaRPr lang="en-US"/>
        </a:p>
      </dgm:t>
    </dgm:pt>
    <dgm:pt modelId="{7F0767D6-B383-4FDB-8732-E4354F038CC6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GET Request</a:t>
          </a:r>
          <a:endParaRPr lang="en-US"/>
        </a:p>
      </dgm:t>
    </dgm:pt>
    <dgm:pt modelId="{554BD499-C5CC-4922-9CD2-73F71622604C}" type="parTrans" cxnId="{ED6FDB44-AA27-42EA-9085-81C228FA2B56}">
      <dgm:prSet/>
      <dgm:spPr/>
    </dgm:pt>
    <dgm:pt modelId="{153C13AB-9A46-49A4-9B11-6FF398EC75C5}" type="sibTrans" cxnId="{ED6FDB44-AA27-42EA-9085-81C228FA2B56}">
      <dgm:prSet/>
      <dgm:spPr/>
      <dgm:t>
        <a:bodyPr/>
        <a:lstStyle/>
        <a:p>
          <a:endParaRPr lang="en-US"/>
        </a:p>
      </dgm:t>
    </dgm:pt>
    <dgm:pt modelId="{6817FA51-AC00-407C-B4C5-4A77D63C7907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JSON File</a:t>
          </a:r>
          <a:endParaRPr lang="en-US"/>
        </a:p>
      </dgm:t>
    </dgm:pt>
    <dgm:pt modelId="{381F5610-0B26-437F-9162-A4139D40EAD7}" type="parTrans" cxnId="{58E8E4FA-8266-48F0-99F9-B8A4CC390536}">
      <dgm:prSet/>
      <dgm:spPr/>
    </dgm:pt>
    <dgm:pt modelId="{1DD387BB-5097-4B08-B1C4-8AFCD2C622C2}" type="sibTrans" cxnId="{58E8E4FA-8266-48F0-99F9-B8A4CC390536}">
      <dgm:prSet/>
      <dgm:spPr/>
      <dgm:t>
        <a:bodyPr/>
        <a:lstStyle/>
        <a:p>
          <a:endParaRPr lang="en-US"/>
        </a:p>
      </dgm:t>
    </dgm:pt>
    <dgm:pt modelId="{1EF5005D-BAA5-4677-8FC6-870CC54D480D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Dataframe Creation</a:t>
          </a:r>
        </a:p>
      </dgm:t>
    </dgm:pt>
    <dgm:pt modelId="{4D083510-D58B-428E-8BEC-5D21BDF975A5}" type="parTrans" cxnId="{CD4CBF63-4FF2-4B3E-8802-E3F661688CBD}">
      <dgm:prSet/>
      <dgm:spPr/>
    </dgm:pt>
    <dgm:pt modelId="{0AF72CBE-3BA8-47EA-BA26-8B5783E1768E}" type="sibTrans" cxnId="{CD4CBF63-4FF2-4B3E-8802-E3F661688CBD}">
      <dgm:prSet/>
      <dgm:spPr/>
    </dgm:pt>
    <dgm:pt modelId="{3E331737-04B3-4E91-8BFF-D044749B9D0D}" type="pres">
      <dgm:prSet presAssocID="{00913325-1F80-4CB0-A300-96D281A968A8}" presName="linearFlow" presStyleCnt="0">
        <dgm:presLayoutVars>
          <dgm:resizeHandles val="exact"/>
        </dgm:presLayoutVars>
      </dgm:prSet>
      <dgm:spPr/>
    </dgm:pt>
    <dgm:pt modelId="{99F48148-CB07-48BC-A6BA-5FE57960ADF8}" type="pres">
      <dgm:prSet presAssocID="{F26CCCA8-1ED0-4C21-A679-70B3F9BFFB9E}" presName="node" presStyleLbl="node1" presStyleIdx="0" presStyleCnt="4">
        <dgm:presLayoutVars>
          <dgm:bulletEnabled val="1"/>
        </dgm:presLayoutVars>
      </dgm:prSet>
      <dgm:spPr/>
    </dgm:pt>
    <dgm:pt modelId="{AA077582-16EB-454F-B6AF-C5B894EF4EBF}" type="pres">
      <dgm:prSet presAssocID="{946073C9-2FFD-468E-8A22-56CE38941B81}" presName="sibTrans" presStyleLbl="sibTrans2D1" presStyleIdx="0" presStyleCnt="3"/>
      <dgm:spPr/>
    </dgm:pt>
    <dgm:pt modelId="{C93396E8-580F-44B7-B43A-9B8AE0CD66B1}" type="pres">
      <dgm:prSet presAssocID="{946073C9-2FFD-468E-8A22-56CE38941B81}" presName="connectorText" presStyleLbl="sibTrans2D1" presStyleIdx="0" presStyleCnt="3"/>
      <dgm:spPr/>
    </dgm:pt>
    <dgm:pt modelId="{05F52A24-7586-43AB-91C9-D1B674CD63D9}" type="pres">
      <dgm:prSet presAssocID="{7F0767D6-B383-4FDB-8732-E4354F038CC6}" presName="node" presStyleLbl="node1" presStyleIdx="1" presStyleCnt="4">
        <dgm:presLayoutVars>
          <dgm:bulletEnabled val="1"/>
        </dgm:presLayoutVars>
      </dgm:prSet>
      <dgm:spPr/>
    </dgm:pt>
    <dgm:pt modelId="{47392072-71D9-445D-BFA9-D80F5ABCDC8D}" type="pres">
      <dgm:prSet presAssocID="{153C13AB-9A46-49A4-9B11-6FF398EC75C5}" presName="sibTrans" presStyleLbl="sibTrans2D1" presStyleIdx="1" presStyleCnt="3"/>
      <dgm:spPr/>
    </dgm:pt>
    <dgm:pt modelId="{AE487D1A-8D83-48FA-BE7D-6605C018306E}" type="pres">
      <dgm:prSet presAssocID="{153C13AB-9A46-49A4-9B11-6FF398EC75C5}" presName="connectorText" presStyleLbl="sibTrans2D1" presStyleIdx="1" presStyleCnt="3"/>
      <dgm:spPr/>
    </dgm:pt>
    <dgm:pt modelId="{8B4A0CFC-BF5F-4736-B7F7-22FFC65B95AD}" type="pres">
      <dgm:prSet presAssocID="{6817FA51-AC00-407C-B4C5-4A77D63C7907}" presName="node" presStyleLbl="node1" presStyleIdx="2" presStyleCnt="4">
        <dgm:presLayoutVars>
          <dgm:bulletEnabled val="1"/>
        </dgm:presLayoutVars>
      </dgm:prSet>
      <dgm:spPr/>
    </dgm:pt>
    <dgm:pt modelId="{75F333CE-D2A6-43C7-9C9A-953817F1B9BD}" type="pres">
      <dgm:prSet presAssocID="{1DD387BB-5097-4B08-B1C4-8AFCD2C622C2}" presName="sibTrans" presStyleLbl="sibTrans2D1" presStyleIdx="2" presStyleCnt="3"/>
      <dgm:spPr/>
    </dgm:pt>
    <dgm:pt modelId="{7464FDAC-E882-44D3-8010-EA4063EFB02E}" type="pres">
      <dgm:prSet presAssocID="{1DD387BB-5097-4B08-B1C4-8AFCD2C622C2}" presName="connectorText" presStyleLbl="sibTrans2D1" presStyleIdx="2" presStyleCnt="3"/>
      <dgm:spPr/>
    </dgm:pt>
    <dgm:pt modelId="{24F434A7-276D-4DB5-825F-91FB15B644F2}" type="pres">
      <dgm:prSet presAssocID="{1EF5005D-BAA5-4677-8FC6-870CC54D480D}" presName="node" presStyleLbl="node1" presStyleIdx="3" presStyleCnt="4">
        <dgm:presLayoutVars>
          <dgm:bulletEnabled val="1"/>
        </dgm:presLayoutVars>
      </dgm:prSet>
      <dgm:spPr/>
    </dgm:pt>
  </dgm:ptLst>
  <dgm:cxnLst>
    <dgm:cxn modelId="{FAA15704-27C5-4A28-89BA-53FBAE47450C}" type="presOf" srcId="{1EF5005D-BAA5-4677-8FC6-870CC54D480D}" destId="{24F434A7-276D-4DB5-825F-91FB15B644F2}" srcOrd="0" destOrd="0" presId="urn:microsoft.com/office/officeart/2005/8/layout/process2"/>
    <dgm:cxn modelId="{CAAFEE0C-5FCC-407E-ACC3-36358F115559}" srcId="{00913325-1F80-4CB0-A300-96D281A968A8}" destId="{F26CCCA8-1ED0-4C21-A679-70B3F9BFFB9E}" srcOrd="0" destOrd="0" parTransId="{299746CE-F933-4476-AA40-4BAF49817918}" sibTransId="{946073C9-2FFD-468E-8A22-56CE38941B81}"/>
    <dgm:cxn modelId="{268B250E-0B44-4F7C-8EE4-735C8480536E}" type="presOf" srcId="{153C13AB-9A46-49A4-9B11-6FF398EC75C5}" destId="{47392072-71D9-445D-BFA9-D80F5ABCDC8D}" srcOrd="0" destOrd="0" presId="urn:microsoft.com/office/officeart/2005/8/layout/process2"/>
    <dgm:cxn modelId="{70FCA73B-3116-4B2D-AE11-47391625059D}" type="presOf" srcId="{946073C9-2FFD-468E-8A22-56CE38941B81}" destId="{C93396E8-580F-44B7-B43A-9B8AE0CD66B1}" srcOrd="1" destOrd="0" presId="urn:microsoft.com/office/officeart/2005/8/layout/process2"/>
    <dgm:cxn modelId="{DE044940-AF15-4763-A84D-404562C8B101}" type="presOf" srcId="{F26CCCA8-1ED0-4C21-A679-70B3F9BFFB9E}" destId="{99F48148-CB07-48BC-A6BA-5FE57960ADF8}" srcOrd="0" destOrd="0" presId="urn:microsoft.com/office/officeart/2005/8/layout/process2"/>
    <dgm:cxn modelId="{6944E05B-7C2F-487C-B670-B98295F640B3}" type="presOf" srcId="{1DD387BB-5097-4B08-B1C4-8AFCD2C622C2}" destId="{75F333CE-D2A6-43C7-9C9A-953817F1B9BD}" srcOrd="0" destOrd="0" presId="urn:microsoft.com/office/officeart/2005/8/layout/process2"/>
    <dgm:cxn modelId="{CD4CBF63-4FF2-4B3E-8802-E3F661688CBD}" srcId="{00913325-1F80-4CB0-A300-96D281A968A8}" destId="{1EF5005D-BAA5-4677-8FC6-870CC54D480D}" srcOrd="3" destOrd="0" parTransId="{4D083510-D58B-428E-8BEC-5D21BDF975A5}" sibTransId="{0AF72CBE-3BA8-47EA-BA26-8B5783E1768E}"/>
    <dgm:cxn modelId="{ED6FDB44-AA27-42EA-9085-81C228FA2B56}" srcId="{00913325-1F80-4CB0-A300-96D281A968A8}" destId="{7F0767D6-B383-4FDB-8732-E4354F038CC6}" srcOrd="1" destOrd="0" parTransId="{554BD499-C5CC-4922-9CD2-73F71622604C}" sibTransId="{153C13AB-9A46-49A4-9B11-6FF398EC75C5}"/>
    <dgm:cxn modelId="{596B034F-14B7-4FAD-BE3E-7CC91B8E4F04}" type="presOf" srcId="{153C13AB-9A46-49A4-9B11-6FF398EC75C5}" destId="{AE487D1A-8D83-48FA-BE7D-6605C018306E}" srcOrd="1" destOrd="0" presId="urn:microsoft.com/office/officeart/2005/8/layout/process2"/>
    <dgm:cxn modelId="{11DB48A8-BB50-4C47-91CE-C20DD794E305}" type="presOf" srcId="{1DD387BB-5097-4B08-B1C4-8AFCD2C622C2}" destId="{7464FDAC-E882-44D3-8010-EA4063EFB02E}" srcOrd="1" destOrd="0" presId="urn:microsoft.com/office/officeart/2005/8/layout/process2"/>
    <dgm:cxn modelId="{7FE65CAE-D3C8-4C71-AC8C-39C8855ECAFC}" type="presOf" srcId="{00913325-1F80-4CB0-A300-96D281A968A8}" destId="{3E331737-04B3-4E91-8BFF-D044749B9D0D}" srcOrd="0" destOrd="0" presId="urn:microsoft.com/office/officeart/2005/8/layout/process2"/>
    <dgm:cxn modelId="{C4C32AC8-6F3C-4754-A026-9971282F9A4E}" type="presOf" srcId="{6817FA51-AC00-407C-B4C5-4A77D63C7907}" destId="{8B4A0CFC-BF5F-4736-B7F7-22FFC65B95AD}" srcOrd="0" destOrd="0" presId="urn:microsoft.com/office/officeart/2005/8/layout/process2"/>
    <dgm:cxn modelId="{9AE29CCF-FC70-4D3F-9FC7-4E50E9E25BE1}" type="presOf" srcId="{7F0767D6-B383-4FDB-8732-E4354F038CC6}" destId="{05F52A24-7586-43AB-91C9-D1B674CD63D9}" srcOrd="0" destOrd="0" presId="urn:microsoft.com/office/officeart/2005/8/layout/process2"/>
    <dgm:cxn modelId="{58E8E4FA-8266-48F0-99F9-B8A4CC390536}" srcId="{00913325-1F80-4CB0-A300-96D281A968A8}" destId="{6817FA51-AC00-407C-B4C5-4A77D63C7907}" srcOrd="2" destOrd="0" parTransId="{381F5610-0B26-437F-9162-A4139D40EAD7}" sibTransId="{1DD387BB-5097-4B08-B1C4-8AFCD2C622C2}"/>
    <dgm:cxn modelId="{D869CAFE-6D6D-4F02-B449-489936214982}" type="presOf" srcId="{946073C9-2FFD-468E-8A22-56CE38941B81}" destId="{AA077582-16EB-454F-B6AF-C5B894EF4EBF}" srcOrd="0" destOrd="0" presId="urn:microsoft.com/office/officeart/2005/8/layout/process2"/>
    <dgm:cxn modelId="{D33FFB67-F80D-493D-B93A-A13FC4006F71}" type="presParOf" srcId="{3E331737-04B3-4E91-8BFF-D044749B9D0D}" destId="{99F48148-CB07-48BC-A6BA-5FE57960ADF8}" srcOrd="0" destOrd="0" presId="urn:microsoft.com/office/officeart/2005/8/layout/process2"/>
    <dgm:cxn modelId="{F65130D6-BCBE-4907-A4EF-02AE784A12D4}" type="presParOf" srcId="{3E331737-04B3-4E91-8BFF-D044749B9D0D}" destId="{AA077582-16EB-454F-B6AF-C5B894EF4EBF}" srcOrd="1" destOrd="0" presId="urn:microsoft.com/office/officeart/2005/8/layout/process2"/>
    <dgm:cxn modelId="{E687C3D2-0E7B-4805-B9FE-EB0EF0899CB2}" type="presParOf" srcId="{AA077582-16EB-454F-B6AF-C5B894EF4EBF}" destId="{C93396E8-580F-44B7-B43A-9B8AE0CD66B1}" srcOrd="0" destOrd="0" presId="urn:microsoft.com/office/officeart/2005/8/layout/process2"/>
    <dgm:cxn modelId="{EF9C9E53-D3CD-4EB1-BEC8-CD227085B536}" type="presParOf" srcId="{3E331737-04B3-4E91-8BFF-D044749B9D0D}" destId="{05F52A24-7586-43AB-91C9-D1B674CD63D9}" srcOrd="2" destOrd="0" presId="urn:microsoft.com/office/officeart/2005/8/layout/process2"/>
    <dgm:cxn modelId="{B1B6A415-E634-4E3E-A6C7-983A13B3B262}" type="presParOf" srcId="{3E331737-04B3-4E91-8BFF-D044749B9D0D}" destId="{47392072-71D9-445D-BFA9-D80F5ABCDC8D}" srcOrd="3" destOrd="0" presId="urn:microsoft.com/office/officeart/2005/8/layout/process2"/>
    <dgm:cxn modelId="{DF2A57B8-D573-4B2F-8A72-7C7726051038}" type="presParOf" srcId="{47392072-71D9-445D-BFA9-D80F5ABCDC8D}" destId="{AE487D1A-8D83-48FA-BE7D-6605C018306E}" srcOrd="0" destOrd="0" presId="urn:microsoft.com/office/officeart/2005/8/layout/process2"/>
    <dgm:cxn modelId="{8CB404CE-EFEC-41EA-BA9E-59D9FE1BED82}" type="presParOf" srcId="{3E331737-04B3-4E91-8BFF-D044749B9D0D}" destId="{8B4A0CFC-BF5F-4736-B7F7-22FFC65B95AD}" srcOrd="4" destOrd="0" presId="urn:microsoft.com/office/officeart/2005/8/layout/process2"/>
    <dgm:cxn modelId="{DEBFB38A-2120-4C3A-8C93-3B3AB95BFB21}" type="presParOf" srcId="{3E331737-04B3-4E91-8BFF-D044749B9D0D}" destId="{75F333CE-D2A6-43C7-9C9A-953817F1B9BD}" srcOrd="5" destOrd="0" presId="urn:microsoft.com/office/officeart/2005/8/layout/process2"/>
    <dgm:cxn modelId="{72BBDF38-7CCF-40D7-A72E-E3AC82065B34}" type="presParOf" srcId="{75F333CE-D2A6-43C7-9C9A-953817F1B9BD}" destId="{7464FDAC-E882-44D3-8010-EA4063EFB02E}" srcOrd="0" destOrd="0" presId="urn:microsoft.com/office/officeart/2005/8/layout/process2"/>
    <dgm:cxn modelId="{10EA3F7D-2777-4B29-B9D8-DCE181189CFD}" type="presParOf" srcId="{3E331737-04B3-4E91-8BFF-D044749B9D0D}" destId="{24F434A7-276D-4DB5-825F-91FB15B644F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48148-CB07-48BC-A6BA-5FE57960ADF8}">
      <dsp:nvSpPr>
        <dsp:cNvPr id="0" name=""/>
        <dsp:cNvSpPr/>
      </dsp:nvSpPr>
      <dsp:spPr>
        <a:xfrm>
          <a:off x="1642392" y="1785"/>
          <a:ext cx="128721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/>
            </a:rPr>
            <a:t>API Call</a:t>
          </a:r>
          <a:endParaRPr lang="en-US" sz="1800" kern="1200"/>
        </a:p>
      </dsp:txBody>
      <dsp:txXfrm>
        <a:off x="1661851" y="21244"/>
        <a:ext cx="1248296" cy="625450"/>
      </dsp:txXfrm>
    </dsp:sp>
    <dsp:sp modelId="{AA077582-16EB-454F-B6AF-C5B894EF4EBF}">
      <dsp:nvSpPr>
        <dsp:cNvPr id="0" name=""/>
        <dsp:cNvSpPr/>
      </dsp:nvSpPr>
      <dsp:spPr>
        <a:xfrm rot="5400000">
          <a:off x="2161430" y="682763"/>
          <a:ext cx="249138" cy="29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96310" y="707677"/>
        <a:ext cx="179379" cy="174397"/>
      </dsp:txXfrm>
    </dsp:sp>
    <dsp:sp modelId="{05F52A24-7586-43AB-91C9-D1B674CD63D9}">
      <dsp:nvSpPr>
        <dsp:cNvPr id="0" name=""/>
        <dsp:cNvSpPr/>
      </dsp:nvSpPr>
      <dsp:spPr>
        <a:xfrm>
          <a:off x="1642392" y="998339"/>
          <a:ext cx="128721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/>
            </a:rPr>
            <a:t>GET Request</a:t>
          </a:r>
          <a:endParaRPr lang="en-US" sz="1800" kern="1200"/>
        </a:p>
      </dsp:txBody>
      <dsp:txXfrm>
        <a:off x="1661851" y="1017798"/>
        <a:ext cx="1248296" cy="625450"/>
      </dsp:txXfrm>
    </dsp:sp>
    <dsp:sp modelId="{47392072-71D9-445D-BFA9-D80F5ABCDC8D}">
      <dsp:nvSpPr>
        <dsp:cNvPr id="0" name=""/>
        <dsp:cNvSpPr/>
      </dsp:nvSpPr>
      <dsp:spPr>
        <a:xfrm rot="5400000">
          <a:off x="2161430" y="1679317"/>
          <a:ext cx="249138" cy="29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96310" y="1704231"/>
        <a:ext cx="179379" cy="174397"/>
      </dsp:txXfrm>
    </dsp:sp>
    <dsp:sp modelId="{8B4A0CFC-BF5F-4736-B7F7-22FFC65B95AD}">
      <dsp:nvSpPr>
        <dsp:cNvPr id="0" name=""/>
        <dsp:cNvSpPr/>
      </dsp:nvSpPr>
      <dsp:spPr>
        <a:xfrm>
          <a:off x="1642392" y="1994892"/>
          <a:ext cx="128721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/>
            </a:rPr>
            <a:t>JSON File</a:t>
          </a:r>
          <a:endParaRPr lang="en-US" sz="1800" kern="1200"/>
        </a:p>
      </dsp:txBody>
      <dsp:txXfrm>
        <a:off x="1661851" y="2014351"/>
        <a:ext cx="1248296" cy="625450"/>
      </dsp:txXfrm>
    </dsp:sp>
    <dsp:sp modelId="{75F333CE-D2A6-43C7-9C9A-953817F1B9BD}">
      <dsp:nvSpPr>
        <dsp:cNvPr id="0" name=""/>
        <dsp:cNvSpPr/>
      </dsp:nvSpPr>
      <dsp:spPr>
        <a:xfrm rot="5400000">
          <a:off x="2161430" y="2675870"/>
          <a:ext cx="249138" cy="29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96310" y="2700784"/>
        <a:ext cx="179379" cy="174397"/>
      </dsp:txXfrm>
    </dsp:sp>
    <dsp:sp modelId="{24F434A7-276D-4DB5-825F-91FB15B644F2}">
      <dsp:nvSpPr>
        <dsp:cNvPr id="0" name=""/>
        <dsp:cNvSpPr/>
      </dsp:nvSpPr>
      <dsp:spPr>
        <a:xfrm>
          <a:off x="1642392" y="2991445"/>
          <a:ext cx="128721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/>
            </a:rPr>
            <a:t>Dataframe Creation</a:t>
          </a:r>
        </a:p>
      </dsp:txBody>
      <dsp:txXfrm>
        <a:off x="1661851" y="3010904"/>
        <a:ext cx="1248296" cy="62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3119-82E0-4717-BF73-EF80AF83B122}" type="datetimeFigureOut">
              <a:rPr lang="en-US" smtClean="0">
                <a:latin typeface="Arial" panose="020B0604020202020204" pitchFamily="34" charset="0"/>
              </a:rPr>
              <a:t>12/26/2024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3884-AF59-4CE4-B09D-5EAB2461B2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C59B5D5-07A3-2C4B-A7D7-CE2EDA7026DB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AA627A4-B847-F849-A037-54AD8A4E8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game, holding, table, person&#10;&#10;Description automatically generated">
            <a:extLst>
              <a:ext uri="{FF2B5EF4-FFF2-40B4-BE49-F238E27FC236}">
                <a16:creationId xmlns:a16="http://schemas.microsoft.com/office/drawing/2014/main" id="{C5D04B7C-1121-AF4E-B28A-2377894B66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D8DBB96-57CC-8742-BEF5-E27706DE28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8705"/>
            <a:ext cx="1283792" cy="4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1800"/>
              </a:spcBef>
              <a:buFont typeface="Arial" panose="020B0604020202020204" pitchFamily="34" charset="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9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448C57E6-C381-6349-A77B-6D4E883C5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B84C70E-6892-7446-9357-17561BC34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8655424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1600" b="1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572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3pPr>
            <a:lvl4pPr marL="914400" indent="0">
              <a:lnSpc>
                <a:spcPct val="100000"/>
              </a:lnSpc>
              <a:buNone/>
              <a:defRPr b="0" i="1">
                <a:latin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D6484DF-8473-784A-9E03-1B89F13008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9993" y="-304800"/>
            <a:ext cx="13275733" cy="746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</p:spPr>
        <p:txBody>
          <a:bodyPr anchor="ctr" anchorCtr="0"/>
          <a:lstStyle>
            <a:lvl1pPr algn="ctr">
              <a:lnSpc>
                <a:spcPct val="75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 noChangeAspect="1"/>
          </p:cNvSpPr>
          <p:nvPr>
            <p:ph type="body" sz="quarter" idx="14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aseline="0"/>
            </a:lvl1pPr>
            <a:lvl2pPr marL="168275" indent="-168275" algn="ctr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095C5B2-F45D-4E4C-A575-8D0D0D584B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9188" y="-629586"/>
            <a:ext cx="3621741" cy="3621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871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ircul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0"/>
              </a:spcAft>
              <a:buNone/>
              <a:defRPr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3363" indent="-233363">
              <a:spcBef>
                <a:spcPts val="2400"/>
              </a:spcBef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095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EA89700-DFB1-4A18-8D37-93514F14DE8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9" r:id="rId3"/>
    <p:sldLayoutId id="2147483650" r:id="rId4"/>
    <p:sldLayoutId id="2147483662" r:id="rId5"/>
    <p:sldLayoutId id="2147483651" r:id="rId6"/>
    <p:sldLayoutId id="2147483665" r:id="rId7"/>
    <p:sldLayoutId id="2147483652" r:id="rId8"/>
    <p:sldLayoutId id="2147483661" r:id="rId9"/>
    <p:sldLayoutId id="2147483663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95000"/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1477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+mj-lt"/>
          <a:ea typeface="+mn-ea"/>
          <a:cs typeface="+mn-cs"/>
        </a:defRPr>
      </a:lvl4pPr>
      <a:lvl5pPr marL="16049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36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744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pos="7440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151843"/>
          </a:xfrm>
        </p:spPr>
        <p:txBody>
          <a:bodyPr/>
          <a:lstStyle/>
          <a:p>
            <a:r>
              <a:rPr lang="en-US" sz="5400">
                <a:latin typeface="Arial"/>
                <a:cs typeface="Arial"/>
              </a:rPr>
              <a:t>Database Management: Analysis through an API Call</a:t>
            </a:r>
            <a:endParaRPr lang="en-US" sz="540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b="1">
                <a:effectLst/>
                <a:latin typeface="Arial"/>
                <a:cs typeface="Arial"/>
              </a:rPr>
              <a:t>MSA </a:t>
            </a:r>
            <a:r>
              <a:rPr lang="en-US">
                <a:latin typeface="Arial"/>
                <a:cs typeface="Arial"/>
              </a:rPr>
              <a:t>8040</a:t>
            </a:r>
            <a:r>
              <a:rPr lang="en-US" sz="1800" b="1">
                <a:effectLst/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Data Management for Analytics</a:t>
            </a:r>
          </a:p>
          <a:p>
            <a:endParaRPr lang="en-US"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>
                <a:latin typeface="Arial"/>
                <a:cs typeface="Arial"/>
              </a:rPr>
              <a:t>Tyler </a:t>
            </a:r>
            <a:r>
              <a:rPr lang="en-US" err="1">
                <a:latin typeface="Arial"/>
                <a:cs typeface="Arial"/>
              </a:rPr>
              <a:t>Trocchi</a:t>
            </a:r>
            <a:r>
              <a:rPr lang="en-US">
                <a:latin typeface="Arial"/>
                <a:cs typeface="Arial"/>
              </a:rPr>
              <a:t>,</a:t>
            </a:r>
            <a:endParaRPr lang="en-US">
              <a:cs typeface="Arial"/>
            </a:endParaRPr>
          </a:p>
          <a:p>
            <a:pPr>
              <a:spcBef>
                <a:spcPts val="500"/>
              </a:spcBef>
            </a:pPr>
            <a:r>
              <a:rPr lang="en-US">
                <a:latin typeface="Arial"/>
                <a:cs typeface="Arial"/>
              </a:rPr>
              <a:t>Jasmine Weekes,</a:t>
            </a:r>
            <a:endParaRPr lang="en-US">
              <a:cs typeface="Arial"/>
            </a:endParaRPr>
          </a:p>
          <a:p>
            <a:pPr>
              <a:spcBef>
                <a:spcPts val="500"/>
              </a:spcBef>
            </a:pPr>
            <a:r>
              <a:rPr lang="en-US">
                <a:latin typeface="Arial"/>
                <a:cs typeface="Arial"/>
              </a:rPr>
              <a:t>Athina Osei </a:t>
            </a:r>
            <a:r>
              <a:rPr lang="en-US" err="1">
                <a:latin typeface="Arial"/>
                <a:cs typeface="Arial"/>
              </a:rPr>
              <a:t>Kyeremateng</a:t>
            </a:r>
            <a:r>
              <a:rPr lang="en-US">
                <a:latin typeface="Arial"/>
                <a:cs typeface="Arial"/>
              </a:rPr>
              <a:t>,</a:t>
            </a:r>
            <a:endParaRPr lang="en-US">
              <a:cs typeface="Arial"/>
            </a:endParaRPr>
          </a:p>
          <a:p>
            <a:pPr>
              <a:spcBef>
                <a:spcPts val="500"/>
              </a:spcBef>
            </a:pPr>
            <a:r>
              <a:rPr lang="en-US">
                <a:latin typeface="Arial"/>
                <a:cs typeface="Arial"/>
              </a:rPr>
              <a:t>Jared Jones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4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Analyzing Zillow Estimates vs. Tax-Assessed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65" y="1720088"/>
            <a:ext cx="4151195" cy="4241441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Goal: Identify properties where Zillow's estimate ("Zestimate") is significantly higher than the tax assessed value.</a:t>
            </a:r>
            <a:endParaRPr lang="en-US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This query identifies the homes where the ratio between its Zestimate and determined tax assessed value is greater than the total average ratio.</a:t>
            </a:r>
            <a:endParaRPr lang="en-US">
              <a:solidFill>
                <a:schemeClr val="tx2"/>
              </a:solidFill>
              <a:cs typeface="Arial"/>
            </a:endParaRP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7518E681-F448-0927-20E2-2F357F41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15" y="2418168"/>
            <a:ext cx="6251994" cy="20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4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20088"/>
            <a:ext cx="4640239" cy="4241441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1700">
                <a:solidFill>
                  <a:schemeClr val="tx2"/>
                </a:solidFill>
                <a:latin typeface="Arial"/>
                <a:cs typeface="Arial"/>
              </a:rPr>
              <a:t>Listings with the highest and lowest Zestimate-to-Assessed Value ratio</a:t>
            </a:r>
            <a:endParaRPr lang="en-US" sz="170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lang="en-US" sz="1700">
                <a:solidFill>
                  <a:schemeClr val="tx2"/>
                </a:solidFill>
                <a:latin typeface="Arial"/>
                <a:cs typeface="Arial"/>
              </a:rPr>
              <a:t>Helps identify which homes may need to be re-estimated by Zillow</a:t>
            </a:r>
            <a:endParaRPr lang="en-US" sz="17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8C588DBC-592F-B0AE-A814-66A2E69E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9" y="4637140"/>
            <a:ext cx="4094328" cy="1507448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7728FCE-8703-32CC-D61E-A4BD9A885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/>
                    </a14:imgEffect>
                  </a14:imgLayer>
                </a14:imgProps>
              </a:ext>
            </a:extLst>
          </a:blip>
          <a:srcRect l="538" r="60" b="3496"/>
          <a:stretch/>
        </p:blipFill>
        <p:spPr>
          <a:xfrm>
            <a:off x="646359" y="3030685"/>
            <a:ext cx="4375097" cy="15644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D8DC2E-9BDA-67E2-7630-9682BB8D6D77}"/>
              </a:ext>
            </a:extLst>
          </p:cNvPr>
          <p:cNvGrpSpPr/>
          <p:nvPr/>
        </p:nvGrpSpPr>
        <p:grpSpPr>
          <a:xfrm>
            <a:off x="5444728" y="1712796"/>
            <a:ext cx="6261232" cy="4433246"/>
            <a:chOff x="5512966" y="1610437"/>
            <a:chExt cx="6102009" cy="4365008"/>
          </a:xfrm>
        </p:grpSpPr>
        <p:pic>
          <p:nvPicPr>
            <p:cNvPr id="10" name="Picture 9" descr="A graph with purple dots&#10;&#10;Description automatically generated">
              <a:extLst>
                <a:ext uri="{FF2B5EF4-FFF2-40B4-BE49-F238E27FC236}">
                  <a16:creationId xmlns:a16="http://schemas.microsoft.com/office/drawing/2014/main" id="{9D1953E4-F222-60FC-7212-1BDD67A6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2966" y="1610437"/>
              <a:ext cx="6102009" cy="4365008"/>
            </a:xfrm>
            <a:prstGeom prst="rect">
              <a:avLst/>
            </a:prstGeom>
          </p:spPr>
        </p:pic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B314E175-1719-A5B6-F1B7-CE5A9A9D49AD}"/>
                </a:ext>
              </a:extLst>
            </p:cNvPr>
            <p:cNvSpPr/>
            <p:nvPr/>
          </p:nvSpPr>
          <p:spPr>
            <a:xfrm>
              <a:off x="6094165" y="3103214"/>
              <a:ext cx="848032" cy="688258"/>
            </a:xfrm>
            <a:prstGeom prst="wedgeRoundRectCallout">
              <a:avLst/>
            </a:prstGeom>
            <a:solidFill>
              <a:srgbClr val="0039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cs typeface="Arial"/>
                </a:rPr>
                <a:t>Over- estimated? Error in Zestimate?</a:t>
              </a:r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8CC6F13-49A6-9E6A-97B5-C766D6F258AC}"/>
                </a:ext>
              </a:extLst>
            </p:cNvPr>
            <p:cNvSpPr/>
            <p:nvPr/>
          </p:nvSpPr>
          <p:spPr>
            <a:xfrm>
              <a:off x="9437866" y="3160079"/>
              <a:ext cx="848032" cy="688258"/>
            </a:xfrm>
            <a:prstGeom prst="wedgeRoundRect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>
                  <a:cs typeface="Arial"/>
                </a:rPr>
                <a:t>Under-estimated?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F6EE1A-E022-8896-6F2D-694FBF7671FA}"/>
                </a:ext>
              </a:extLst>
            </p:cNvPr>
            <p:cNvSpPr/>
            <p:nvPr/>
          </p:nvSpPr>
          <p:spPr>
            <a:xfrm>
              <a:off x="5727289" y="3931069"/>
              <a:ext cx="1214725" cy="391088"/>
            </a:xfrm>
            <a:prstGeom prst="ellipse">
              <a:avLst/>
            </a:prstGeom>
            <a:noFill/>
            <a:ln>
              <a:solidFill>
                <a:srgbClr val="DB41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952CCD-48F3-A5BA-1356-E716C95F854B}"/>
                </a:ext>
              </a:extLst>
            </p:cNvPr>
            <p:cNvSpPr/>
            <p:nvPr/>
          </p:nvSpPr>
          <p:spPr>
            <a:xfrm>
              <a:off x="6716751" y="4829546"/>
              <a:ext cx="384487" cy="413834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2D99DD-1F93-D00F-BFEC-071F539BF7AC}"/>
                </a:ext>
              </a:extLst>
            </p:cNvPr>
            <p:cNvSpPr/>
            <p:nvPr/>
          </p:nvSpPr>
          <p:spPr>
            <a:xfrm rot="1020000">
              <a:off x="9288341" y="3975975"/>
              <a:ext cx="304875" cy="30010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96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6C60F-ECF0-7E49-7C64-8E4C2E10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56" y="2519036"/>
            <a:ext cx="4156364" cy="74084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Thank You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2C84F-DE1D-B6FF-AE7E-E305AF2BB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/>
              <a:t>Data Selection 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API Call: We decided to work with the Zillow API for our project and focus on the area of Snellville, Ga.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Key Features: Data on real estate estimates, property details (sq ft, bedrooms, bathrooms), market trends based on location, etc.</a:t>
            </a:r>
          </a:p>
        </p:txBody>
      </p:sp>
      <p:pic>
        <p:nvPicPr>
          <p:cNvPr id="4" name="Picture 3" descr="Image result for zillow">
            <a:extLst>
              <a:ext uri="{FF2B5EF4-FFF2-40B4-BE49-F238E27FC236}">
                <a16:creationId xmlns:a16="http://schemas.microsoft.com/office/drawing/2014/main" id="{848865E6-BE94-9CEA-4054-CE3E8F2E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28" y="3322620"/>
            <a:ext cx="4064780" cy="1006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10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Data Loading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88326"/>
            <a:ext cx="5715000" cy="4173203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After making the API call, we used a Python script to define the headers and the parameters.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We then used these to complete a Get request, which we then parsed into a JSON file.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Using the JSON file, we used the </a:t>
            </a:r>
            <a:r>
              <a:rPr lang="en-US" err="1">
                <a:solidFill>
                  <a:schemeClr val="tx2"/>
                </a:solidFill>
                <a:latin typeface="Arial"/>
                <a:cs typeface="Arial"/>
              </a:rPr>
              <a:t>concat</a:t>
            </a: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 function to convert the data into a Pandas data frame.</a:t>
            </a:r>
          </a:p>
          <a:p>
            <a:pPr marL="342900" indent="-342900">
              <a:buChar char="•"/>
            </a:pPr>
            <a:endParaRPr lang="en-US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FA80B7-E682-868C-C07D-53CB9EB5A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387481"/>
              </p:ext>
            </p:extLst>
          </p:nvPr>
        </p:nvGraphicFramePr>
        <p:xfrm>
          <a:off x="6096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22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06B3-8F38-DD78-43D1-B4CEE064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Data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22A7-AC2D-FED5-41D7-909C54170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This dataset had 9 columns which were mostly null, so we filtered these columns out.</a:t>
            </a:r>
            <a:endParaRPr lang="en-US">
              <a:cs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From the remaining columns with null values, we used the mean values from these columns as filler values and loaded the cleaned data into the table.</a:t>
            </a:r>
            <a:endParaRPr lang="en-US"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B4955E5-8C12-7B53-0830-38E2DF38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89" y="2350954"/>
            <a:ext cx="6096000" cy="21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Loading Data into </a:t>
            </a:r>
            <a:r>
              <a:rPr lang="en-US" err="1">
                <a:latin typeface="Arial"/>
                <a:cs typeface="Arial"/>
              </a:rPr>
              <a:t>BigQuery</a:t>
            </a:r>
            <a:r>
              <a:rPr lang="en-US">
                <a:latin typeface="Arial"/>
                <a:cs typeface="Arial"/>
              </a:rPr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11424068" cy="1820386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Once we had the data in a pandas data frame, this allowed us to create a schema using the </a:t>
            </a:r>
            <a:r>
              <a:rPr lang="en-US" err="1">
                <a:latin typeface="Arial"/>
                <a:cs typeface="Arial"/>
              </a:rPr>
              <a:t>SchemaField</a:t>
            </a:r>
            <a:r>
              <a:rPr lang="en-US">
                <a:latin typeface="Arial"/>
                <a:cs typeface="Arial"/>
              </a:rPr>
              <a:t>() function from the Google Cloud </a:t>
            </a:r>
            <a:r>
              <a:rPr lang="en-US" err="1">
                <a:latin typeface="Arial"/>
                <a:cs typeface="Arial"/>
              </a:rPr>
              <a:t>BigQuery</a:t>
            </a:r>
            <a:r>
              <a:rPr lang="en-US">
                <a:latin typeface="Arial"/>
                <a:cs typeface="Arial"/>
              </a:rPr>
              <a:t> package on Python.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From here we loaded in the data frame using the </a:t>
            </a:r>
            <a:r>
              <a:rPr lang="en-US" err="1">
                <a:latin typeface="Arial"/>
                <a:cs typeface="Arial"/>
              </a:rPr>
              <a:t>load_table_from_dataframe</a:t>
            </a:r>
            <a:r>
              <a:rPr lang="en-US">
                <a:latin typeface="Arial"/>
                <a:cs typeface="Arial"/>
              </a:rPr>
              <a:t>() function from the same package.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DD24494-3A8B-38BE-AE4F-E62B6DFE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3633092"/>
            <a:ext cx="6979084" cy="2680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87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0C49-1EF1-61A4-6A72-E7069999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Analyzing Overly Priced Homes</a:t>
            </a:r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1B564D-6C79-9699-EB39-C964B410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7053" y="1558695"/>
            <a:ext cx="5647047" cy="433796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D8E71-C009-CAF7-149E-141F474FC1D6}"/>
              </a:ext>
            </a:extLst>
          </p:cNvPr>
          <p:cNvSpPr txBox="1">
            <a:spLocks/>
          </p:cNvSpPr>
          <p:nvPr/>
        </p:nvSpPr>
        <p:spPr>
          <a:xfrm>
            <a:off x="386206" y="1786518"/>
            <a:ext cx="5438363" cy="42447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b="0" 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Aim: Determine overly priced homes based on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Method: The query calculated the average prices of homes according to home type and compared it to individual home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Logic: Homes which were more than 120% of the average price were determined as overpriced.</a:t>
            </a:r>
            <a:endParaRPr lang="en-US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64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C568-CD20-1830-8160-1569FBBD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7" y="571013"/>
            <a:ext cx="11430000" cy="498598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Results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0002D-F432-1FC9-5AA5-C8054730AC58}"/>
              </a:ext>
            </a:extLst>
          </p:cNvPr>
          <p:cNvSpPr txBox="1">
            <a:spLocks/>
          </p:cNvSpPr>
          <p:nvPr/>
        </p:nvSpPr>
        <p:spPr>
          <a:xfrm>
            <a:off x="386207" y="1716791"/>
            <a:ext cx="5297965" cy="42347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b="0" 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9 homes were overpriced in the city of Snellville.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Three of these homes are more than 60% higher than average.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All overpriced homes were either single family or lot </a:t>
            </a:r>
            <a:r>
              <a:rPr lang="en-US" err="1">
                <a:solidFill>
                  <a:schemeClr val="tx2"/>
                </a:solidFill>
                <a:latin typeface="Arial"/>
                <a:cs typeface="Arial"/>
              </a:rPr>
              <a:t>hometypes</a:t>
            </a: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Lot home types are generally the most overpriced.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6" name="Content Placeholder 5" descr="A graph of blue and green rectangular bars&#10;&#10;Description automatically generated">
            <a:extLst>
              <a:ext uri="{FF2B5EF4-FFF2-40B4-BE49-F238E27FC236}">
                <a16:creationId xmlns:a16="http://schemas.microsoft.com/office/drawing/2014/main" id="{9C5B10DD-CFDA-052E-7669-0EE9BD17A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403" y="818508"/>
            <a:ext cx="6314780" cy="2611418"/>
          </a:xfrm>
        </p:spPr>
      </p:pic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83D71F0F-CFA8-ECF5-4742-D2162B09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74" y="3834459"/>
            <a:ext cx="5907075" cy="24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4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Rental vs Sale Profitability</a:t>
            </a: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07" y="1716791"/>
            <a:ext cx="5707303" cy="4234777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One of the queries that we ran aimed to answer a question from a property owner's perspective: which properties are more profitable to rent than to sell outright?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This query created a metric called the rent to price ratio, and categorized each property  as a low, moderate, or highly rentable property in terms of profitability for the owner.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988ECFE-0163-65B9-AA1A-B064598A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1715334"/>
            <a:ext cx="5718848" cy="36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26752"/>
            <a:ext cx="4379577" cy="4234777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This visualization shows the breakdown of each rentability category within each home type.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Insights: Large majority of single-family homes are not profitable to rent, large majority of lots are profitable to rent.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Conclusion: Outside of lots, these homes are much more profitable to sell than to rent.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DD593-8A1F-6B01-2C24-6EADB3AE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67" y="878994"/>
            <a:ext cx="6045042" cy="5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0991"/>
      </p:ext>
    </p:extLst>
  </p:cSld>
  <p:clrMapOvr>
    <a:masterClrMapping/>
  </p:clrMapOvr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fia Pro Medium" panose="020B000000000000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obinson_PPT_template_16x9_CE_3" id="{7E7BB4D5-A6CF-D840-B64A-1A7149FE5A55}" vid="{43DDED81-B479-0843-AF32-54DCDA12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MAT008_Robinson_PPT_template_20160817_1e</vt:lpstr>
      <vt:lpstr>Database Management: Analysis through an API Call</vt:lpstr>
      <vt:lpstr>Data Selection and Extraction</vt:lpstr>
      <vt:lpstr>Data Loading</vt:lpstr>
      <vt:lpstr>Data Validation</vt:lpstr>
      <vt:lpstr>Loading Data into BigQuery Table</vt:lpstr>
      <vt:lpstr>Analyzing Overly Priced Homes</vt:lpstr>
      <vt:lpstr>Results</vt:lpstr>
      <vt:lpstr>Rental vs Sale Profitability</vt:lpstr>
      <vt:lpstr>Results</vt:lpstr>
      <vt:lpstr>Analyzing Zillow Estimates vs. Tax-Assessed Value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H1– Cover Headline Can Be Two Lines</dc:title>
  <dc:creator>CHARITY EKPO</dc:creator>
  <cp:revision>5</cp:revision>
  <dcterms:created xsi:type="dcterms:W3CDTF">2020-09-25T14:57:05Z</dcterms:created>
  <dcterms:modified xsi:type="dcterms:W3CDTF">2024-12-26T19:08:52Z</dcterms:modified>
</cp:coreProperties>
</file>