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4" r:id="rId6"/>
    <p:sldId id="346" r:id="rId7"/>
    <p:sldId id="353" r:id="rId8"/>
    <p:sldId id="347" r:id="rId9"/>
    <p:sldId id="355" r:id="rId10"/>
    <p:sldId id="349" r:id="rId11"/>
  </p:sldIdLst>
  <p:sldSz cx="12192000" cy="6858000"/>
  <p:notesSz cx="6858000" cy="9144000"/>
  <p:embeddedFontLst>
    <p:embeddedFont>
      <p:font typeface="Palatino" panose="020B0604020202020204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5B"/>
    <a:srgbClr val="0071CE"/>
    <a:srgbClr val="FFFFFE"/>
    <a:srgbClr val="97CAEB"/>
    <a:srgbClr val="00AFF0"/>
    <a:srgbClr val="FFFFFF"/>
    <a:srgbClr val="770520"/>
    <a:srgbClr val="FFFFFD"/>
    <a:srgbClr val="FFFFFC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50205-E09B-87C7-2857-59119FA55AF2}" v="487" dt="2024-12-03T05:29:35.642"/>
    <p1510:client id="{7BA0A2E0-263C-3F73-5107-3A098273925B}" v="1124" dt="2024-12-03T18:10:30.636"/>
    <p1510:client id="{80F7AF8F-FC88-E3D4-4151-470D32C1F670}" v="2" dt="2024-12-03T16:05:05.427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7F1F8-2C3F-4194-8126-37CA1BBE56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12712-B005-466E-8496-9C689D878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Business Objective: To minimize delays and predict cancellations through analytics to help Delta </a:t>
          </a:r>
          <a:r>
            <a:rPr lang="en-US" b="1" i="0">
              <a:latin typeface="Arial" panose="020B0604020202020204"/>
            </a:rPr>
            <a:t>Air Lines </a:t>
          </a:r>
          <a:r>
            <a:rPr lang="en-US" b="1" i="0"/>
            <a:t>remain the #1 rated airline</a:t>
          </a:r>
          <a:endParaRPr lang="en-US"/>
        </a:p>
      </dgm:t>
    </dgm:pt>
    <dgm:pt modelId="{B152DAC8-263E-4C83-88F6-A7C85B4FBBDF}" type="parTrans" cxnId="{18FAC065-C6D1-43C3-8E7A-C80E4BCE80F8}">
      <dgm:prSet/>
      <dgm:spPr/>
      <dgm:t>
        <a:bodyPr/>
        <a:lstStyle/>
        <a:p>
          <a:endParaRPr lang="en-US"/>
        </a:p>
      </dgm:t>
    </dgm:pt>
    <dgm:pt modelId="{2C921603-EBF3-4C3F-9730-65903AFA7FAB}" type="sibTrans" cxnId="{18FAC065-C6D1-43C3-8E7A-C80E4BCE80F8}">
      <dgm:prSet/>
      <dgm:spPr/>
      <dgm:t>
        <a:bodyPr/>
        <a:lstStyle/>
        <a:p>
          <a:endParaRPr lang="en-US"/>
        </a:p>
      </dgm:t>
    </dgm:pt>
    <dgm:pt modelId="{82EC238D-17AD-4039-A8B3-68A421474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Dataset: 7,213,446 flights</a:t>
          </a:r>
          <a:endParaRPr lang="en-US"/>
        </a:p>
      </dgm:t>
    </dgm:pt>
    <dgm:pt modelId="{57B87667-B5BD-46B3-BFD7-39D746918FB7}" type="parTrans" cxnId="{5711DF00-1C74-410C-A535-71E18A3F769B}">
      <dgm:prSet/>
      <dgm:spPr/>
      <dgm:t>
        <a:bodyPr/>
        <a:lstStyle/>
        <a:p>
          <a:endParaRPr lang="en-US"/>
        </a:p>
      </dgm:t>
    </dgm:pt>
    <dgm:pt modelId="{68CCC964-5E9B-49B4-90DC-4BE595DA5B7D}" type="sibTrans" cxnId="{5711DF00-1C74-410C-A535-71E18A3F769B}">
      <dgm:prSet/>
      <dgm:spPr/>
      <dgm:t>
        <a:bodyPr/>
        <a:lstStyle/>
        <a:p>
          <a:endParaRPr lang="en-US"/>
        </a:p>
      </dgm:t>
    </dgm:pt>
    <dgm:pt modelId="{678108A3-716A-4300-A50A-1A622B4ED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Rows of data from Delta: </a:t>
          </a:r>
          <a:r>
            <a:rPr lang="en-US" b="1" i="0">
              <a:latin typeface="Arial" panose="020B0604020202020204"/>
            </a:rPr>
            <a:t>949,283</a:t>
          </a:r>
          <a:r>
            <a:rPr lang="en-US" b="1" i="0"/>
            <a:t> flights, about 13% of the data</a:t>
          </a:r>
          <a:endParaRPr lang="en-US"/>
        </a:p>
      </dgm:t>
    </dgm:pt>
    <dgm:pt modelId="{30E98D07-37A5-43B0-AC57-9AD4BF107AD2}" type="parTrans" cxnId="{20AC2BD1-A8AC-4F88-A266-0F77EE8812D9}">
      <dgm:prSet/>
      <dgm:spPr/>
      <dgm:t>
        <a:bodyPr/>
        <a:lstStyle/>
        <a:p>
          <a:endParaRPr lang="en-US"/>
        </a:p>
      </dgm:t>
    </dgm:pt>
    <dgm:pt modelId="{C46797C2-498A-488F-804E-A528091C338D}" type="sibTrans" cxnId="{20AC2BD1-A8AC-4F88-A266-0F77EE8812D9}">
      <dgm:prSet/>
      <dgm:spPr/>
      <dgm:t>
        <a:bodyPr/>
        <a:lstStyle/>
        <a:p>
          <a:endParaRPr lang="en-US"/>
        </a:p>
      </dgm:t>
    </dgm:pt>
    <dgm:pt modelId="{C5DEFA4E-C718-4EDA-A07A-CC3E2AE8B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Model Selection: Neural Network</a:t>
          </a:r>
          <a:endParaRPr lang="en-US"/>
        </a:p>
      </dgm:t>
    </dgm:pt>
    <dgm:pt modelId="{772077A9-92EC-4B35-91CE-F04D540A8E2E}" type="parTrans" cxnId="{5E1F688D-4766-4CD4-9A9B-9754D94DEE44}">
      <dgm:prSet/>
      <dgm:spPr/>
      <dgm:t>
        <a:bodyPr/>
        <a:lstStyle/>
        <a:p>
          <a:endParaRPr lang="en-US"/>
        </a:p>
      </dgm:t>
    </dgm:pt>
    <dgm:pt modelId="{94AD428B-C895-42BB-A5E2-E3BD151347EF}" type="sibTrans" cxnId="{5E1F688D-4766-4CD4-9A9B-9754D94DEE44}">
      <dgm:prSet/>
      <dgm:spPr/>
      <dgm:t>
        <a:bodyPr/>
        <a:lstStyle/>
        <a:p>
          <a:endParaRPr lang="en-US"/>
        </a:p>
      </dgm:t>
    </dgm:pt>
    <dgm:pt modelId="{FE2FC2DA-5E70-4B9E-8EAA-1E58AD826B47}" type="pres">
      <dgm:prSet presAssocID="{E9C7F1F8-2C3F-4194-8126-37CA1BBE5613}" presName="root" presStyleCnt="0">
        <dgm:presLayoutVars>
          <dgm:dir/>
          <dgm:resizeHandles val="exact"/>
        </dgm:presLayoutVars>
      </dgm:prSet>
      <dgm:spPr/>
    </dgm:pt>
    <dgm:pt modelId="{FF9D3C8B-555A-4C6D-9E62-EFCA290D8B7A}" type="pres">
      <dgm:prSet presAssocID="{F2712712-B005-466E-8496-9C689D878DEC}" presName="compNode" presStyleCnt="0"/>
      <dgm:spPr/>
    </dgm:pt>
    <dgm:pt modelId="{80A5DFDE-6F4C-47A1-A837-6E3B4FA8EBAA}" type="pres">
      <dgm:prSet presAssocID="{F2712712-B005-466E-8496-9C689D878DEC}" presName="bgRect" presStyleLbl="bgShp" presStyleIdx="0" presStyleCnt="4"/>
      <dgm:spPr/>
    </dgm:pt>
    <dgm:pt modelId="{CADBD964-4874-4290-8BE2-25C20AE2F969}" type="pres">
      <dgm:prSet presAssocID="{F2712712-B005-466E-8496-9C689D878D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006752B1-989F-4A5C-834F-63EB368DD2DE}" type="pres">
      <dgm:prSet presAssocID="{F2712712-B005-466E-8496-9C689D878DEC}" presName="spaceRect" presStyleCnt="0"/>
      <dgm:spPr/>
    </dgm:pt>
    <dgm:pt modelId="{0456E32B-00E8-470C-AD42-B030CC775B6B}" type="pres">
      <dgm:prSet presAssocID="{F2712712-B005-466E-8496-9C689D878DEC}" presName="parTx" presStyleLbl="revTx" presStyleIdx="0" presStyleCnt="4">
        <dgm:presLayoutVars>
          <dgm:chMax val="0"/>
          <dgm:chPref val="0"/>
        </dgm:presLayoutVars>
      </dgm:prSet>
      <dgm:spPr/>
    </dgm:pt>
    <dgm:pt modelId="{ABC91305-A619-4B71-96C5-EAA3680B0C94}" type="pres">
      <dgm:prSet presAssocID="{2C921603-EBF3-4C3F-9730-65903AFA7FAB}" presName="sibTrans" presStyleCnt="0"/>
      <dgm:spPr/>
    </dgm:pt>
    <dgm:pt modelId="{70E6B19D-3699-4BBC-A1D7-32B5FA562F6A}" type="pres">
      <dgm:prSet presAssocID="{82EC238D-17AD-4039-A8B3-68A421474D15}" presName="compNode" presStyleCnt="0"/>
      <dgm:spPr/>
    </dgm:pt>
    <dgm:pt modelId="{1A053F7D-D68B-4B11-ADCB-F3B3C2758784}" type="pres">
      <dgm:prSet presAssocID="{82EC238D-17AD-4039-A8B3-68A421474D15}" presName="bgRect" presStyleLbl="bgShp" presStyleIdx="1" presStyleCnt="4"/>
      <dgm:spPr/>
    </dgm:pt>
    <dgm:pt modelId="{59933516-E97B-430D-8216-EFDF22F99961}" type="pres">
      <dgm:prSet presAssocID="{82EC238D-17AD-4039-A8B3-68A421474D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FA82B81-CC10-41EB-B08A-4A1D24DCF0CD}" type="pres">
      <dgm:prSet presAssocID="{82EC238D-17AD-4039-A8B3-68A421474D15}" presName="spaceRect" presStyleCnt="0"/>
      <dgm:spPr/>
    </dgm:pt>
    <dgm:pt modelId="{7E533117-4EB7-4F59-9DFC-CDCD726B752D}" type="pres">
      <dgm:prSet presAssocID="{82EC238D-17AD-4039-A8B3-68A421474D15}" presName="parTx" presStyleLbl="revTx" presStyleIdx="1" presStyleCnt="4">
        <dgm:presLayoutVars>
          <dgm:chMax val="0"/>
          <dgm:chPref val="0"/>
        </dgm:presLayoutVars>
      </dgm:prSet>
      <dgm:spPr/>
    </dgm:pt>
    <dgm:pt modelId="{C525779C-CEB9-45FF-9C60-738D1F796980}" type="pres">
      <dgm:prSet presAssocID="{68CCC964-5E9B-49B4-90DC-4BE595DA5B7D}" presName="sibTrans" presStyleCnt="0"/>
      <dgm:spPr/>
    </dgm:pt>
    <dgm:pt modelId="{087695E5-1D86-40CC-9DC9-2962693A2C9C}" type="pres">
      <dgm:prSet presAssocID="{678108A3-716A-4300-A50A-1A622B4ED0C1}" presName="compNode" presStyleCnt="0"/>
      <dgm:spPr/>
    </dgm:pt>
    <dgm:pt modelId="{ADE02CAF-D1FD-4102-8F54-9A93A3E609B3}" type="pres">
      <dgm:prSet presAssocID="{678108A3-716A-4300-A50A-1A622B4ED0C1}" presName="bgRect" presStyleLbl="bgShp" presStyleIdx="2" presStyleCnt="4"/>
      <dgm:spPr/>
    </dgm:pt>
    <dgm:pt modelId="{EC7A7025-9498-480C-BA22-C7E1E4C1B7AF}" type="pres">
      <dgm:prSet presAssocID="{678108A3-716A-4300-A50A-1A622B4ED0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2B040DF-3059-4448-8435-8B4C96B1F0B0}" type="pres">
      <dgm:prSet presAssocID="{678108A3-716A-4300-A50A-1A622B4ED0C1}" presName="spaceRect" presStyleCnt="0"/>
      <dgm:spPr/>
    </dgm:pt>
    <dgm:pt modelId="{8E621801-DB0F-4B2E-A0DF-9D677431C233}" type="pres">
      <dgm:prSet presAssocID="{678108A3-716A-4300-A50A-1A622B4ED0C1}" presName="parTx" presStyleLbl="revTx" presStyleIdx="2" presStyleCnt="4">
        <dgm:presLayoutVars>
          <dgm:chMax val="0"/>
          <dgm:chPref val="0"/>
        </dgm:presLayoutVars>
      </dgm:prSet>
      <dgm:spPr/>
    </dgm:pt>
    <dgm:pt modelId="{3B2CCF7C-3B7E-4CA7-BC00-4A959AAE6BEB}" type="pres">
      <dgm:prSet presAssocID="{C46797C2-498A-488F-804E-A528091C338D}" presName="sibTrans" presStyleCnt="0"/>
      <dgm:spPr/>
    </dgm:pt>
    <dgm:pt modelId="{1CE257F3-1529-4D6F-AC9A-5284D87DF8BD}" type="pres">
      <dgm:prSet presAssocID="{C5DEFA4E-C718-4EDA-A07A-CC3E2AE8BF98}" presName="compNode" presStyleCnt="0"/>
      <dgm:spPr/>
    </dgm:pt>
    <dgm:pt modelId="{D81A8FFF-F39D-4CF2-AAB5-190312C6D203}" type="pres">
      <dgm:prSet presAssocID="{C5DEFA4E-C718-4EDA-A07A-CC3E2AE8BF98}" presName="bgRect" presStyleLbl="bgShp" presStyleIdx="3" presStyleCnt="4"/>
      <dgm:spPr/>
    </dgm:pt>
    <dgm:pt modelId="{13776C8B-75EC-4EA0-9EEB-8F241B5A4B79}" type="pres">
      <dgm:prSet presAssocID="{C5DEFA4E-C718-4EDA-A07A-CC3E2AE8BF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DC998FF-36F6-41DE-9CC6-566F89F9DA11}" type="pres">
      <dgm:prSet presAssocID="{C5DEFA4E-C718-4EDA-A07A-CC3E2AE8BF98}" presName="spaceRect" presStyleCnt="0"/>
      <dgm:spPr/>
    </dgm:pt>
    <dgm:pt modelId="{D894E6B5-21F7-4D74-80EA-8882DBA630E2}" type="pres">
      <dgm:prSet presAssocID="{C5DEFA4E-C718-4EDA-A07A-CC3E2AE8BF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11DF00-1C74-410C-A535-71E18A3F769B}" srcId="{E9C7F1F8-2C3F-4194-8126-37CA1BBE5613}" destId="{82EC238D-17AD-4039-A8B3-68A421474D15}" srcOrd="1" destOrd="0" parTransId="{57B87667-B5BD-46B3-BFD7-39D746918FB7}" sibTransId="{68CCC964-5E9B-49B4-90DC-4BE595DA5B7D}"/>
    <dgm:cxn modelId="{18FAC065-C6D1-43C3-8E7A-C80E4BCE80F8}" srcId="{E9C7F1F8-2C3F-4194-8126-37CA1BBE5613}" destId="{F2712712-B005-466E-8496-9C689D878DEC}" srcOrd="0" destOrd="0" parTransId="{B152DAC8-263E-4C83-88F6-A7C85B4FBBDF}" sibTransId="{2C921603-EBF3-4C3F-9730-65903AFA7FAB}"/>
    <dgm:cxn modelId="{FD3F994F-7F27-49CE-A0C9-CE3E46990CC7}" type="presOf" srcId="{C5DEFA4E-C718-4EDA-A07A-CC3E2AE8BF98}" destId="{D894E6B5-21F7-4D74-80EA-8882DBA630E2}" srcOrd="0" destOrd="0" presId="urn:microsoft.com/office/officeart/2018/2/layout/IconVerticalSolidList"/>
    <dgm:cxn modelId="{DA89108B-AB47-4269-9EDE-2ECF379D4A4C}" type="presOf" srcId="{F2712712-B005-466E-8496-9C689D878DEC}" destId="{0456E32B-00E8-470C-AD42-B030CC775B6B}" srcOrd="0" destOrd="0" presId="urn:microsoft.com/office/officeart/2018/2/layout/IconVerticalSolidList"/>
    <dgm:cxn modelId="{5E1F688D-4766-4CD4-9A9B-9754D94DEE44}" srcId="{E9C7F1F8-2C3F-4194-8126-37CA1BBE5613}" destId="{C5DEFA4E-C718-4EDA-A07A-CC3E2AE8BF98}" srcOrd="3" destOrd="0" parTransId="{772077A9-92EC-4B35-91CE-F04D540A8E2E}" sibTransId="{94AD428B-C895-42BB-A5E2-E3BD151347EF}"/>
    <dgm:cxn modelId="{7B13E6B4-65EE-4EA2-80A5-0EDB209F9CDB}" type="presOf" srcId="{82EC238D-17AD-4039-A8B3-68A421474D15}" destId="{7E533117-4EB7-4F59-9DFC-CDCD726B752D}" srcOrd="0" destOrd="0" presId="urn:microsoft.com/office/officeart/2018/2/layout/IconVerticalSolidList"/>
    <dgm:cxn modelId="{8C50D2BD-BB24-4912-BA52-150F41919D6D}" type="presOf" srcId="{E9C7F1F8-2C3F-4194-8126-37CA1BBE5613}" destId="{FE2FC2DA-5E70-4B9E-8EAA-1E58AD826B47}" srcOrd="0" destOrd="0" presId="urn:microsoft.com/office/officeart/2018/2/layout/IconVerticalSolidList"/>
    <dgm:cxn modelId="{20AC2BD1-A8AC-4F88-A266-0F77EE8812D9}" srcId="{E9C7F1F8-2C3F-4194-8126-37CA1BBE5613}" destId="{678108A3-716A-4300-A50A-1A622B4ED0C1}" srcOrd="2" destOrd="0" parTransId="{30E98D07-37A5-43B0-AC57-9AD4BF107AD2}" sibTransId="{C46797C2-498A-488F-804E-A528091C338D}"/>
    <dgm:cxn modelId="{DAD28DDF-ABEA-4885-9ED0-415C3EB45EEC}" type="presOf" srcId="{678108A3-716A-4300-A50A-1A622B4ED0C1}" destId="{8E621801-DB0F-4B2E-A0DF-9D677431C233}" srcOrd="0" destOrd="0" presId="urn:microsoft.com/office/officeart/2018/2/layout/IconVerticalSolidList"/>
    <dgm:cxn modelId="{B6B640EB-4DF9-4976-9B6F-48265129091A}" type="presParOf" srcId="{FE2FC2DA-5E70-4B9E-8EAA-1E58AD826B47}" destId="{FF9D3C8B-555A-4C6D-9E62-EFCA290D8B7A}" srcOrd="0" destOrd="0" presId="urn:microsoft.com/office/officeart/2018/2/layout/IconVerticalSolidList"/>
    <dgm:cxn modelId="{96EB40CA-DC85-4979-ADE2-CBA0D1155D13}" type="presParOf" srcId="{FF9D3C8B-555A-4C6D-9E62-EFCA290D8B7A}" destId="{80A5DFDE-6F4C-47A1-A837-6E3B4FA8EBAA}" srcOrd="0" destOrd="0" presId="urn:microsoft.com/office/officeart/2018/2/layout/IconVerticalSolidList"/>
    <dgm:cxn modelId="{6B6F7FE4-988F-4A54-AAC4-37D5AC282C19}" type="presParOf" srcId="{FF9D3C8B-555A-4C6D-9E62-EFCA290D8B7A}" destId="{CADBD964-4874-4290-8BE2-25C20AE2F969}" srcOrd="1" destOrd="0" presId="urn:microsoft.com/office/officeart/2018/2/layout/IconVerticalSolidList"/>
    <dgm:cxn modelId="{C9F50AAD-EA1D-4759-92ED-8D1A034A9091}" type="presParOf" srcId="{FF9D3C8B-555A-4C6D-9E62-EFCA290D8B7A}" destId="{006752B1-989F-4A5C-834F-63EB368DD2DE}" srcOrd="2" destOrd="0" presId="urn:microsoft.com/office/officeart/2018/2/layout/IconVerticalSolidList"/>
    <dgm:cxn modelId="{211C0AB7-E493-4CA7-88C8-105CF5D0E94B}" type="presParOf" srcId="{FF9D3C8B-555A-4C6D-9E62-EFCA290D8B7A}" destId="{0456E32B-00E8-470C-AD42-B030CC775B6B}" srcOrd="3" destOrd="0" presId="urn:microsoft.com/office/officeart/2018/2/layout/IconVerticalSolidList"/>
    <dgm:cxn modelId="{24D78B86-D970-4785-9312-DC1B4D90FAAB}" type="presParOf" srcId="{FE2FC2DA-5E70-4B9E-8EAA-1E58AD826B47}" destId="{ABC91305-A619-4B71-96C5-EAA3680B0C94}" srcOrd="1" destOrd="0" presId="urn:microsoft.com/office/officeart/2018/2/layout/IconVerticalSolidList"/>
    <dgm:cxn modelId="{6A2FA52B-919A-4639-A582-7B08018AEEF5}" type="presParOf" srcId="{FE2FC2DA-5E70-4B9E-8EAA-1E58AD826B47}" destId="{70E6B19D-3699-4BBC-A1D7-32B5FA562F6A}" srcOrd="2" destOrd="0" presId="urn:microsoft.com/office/officeart/2018/2/layout/IconVerticalSolidList"/>
    <dgm:cxn modelId="{3090A8A5-3E5A-4178-B67F-FDDFEBF8EC21}" type="presParOf" srcId="{70E6B19D-3699-4BBC-A1D7-32B5FA562F6A}" destId="{1A053F7D-D68B-4B11-ADCB-F3B3C2758784}" srcOrd="0" destOrd="0" presId="urn:microsoft.com/office/officeart/2018/2/layout/IconVerticalSolidList"/>
    <dgm:cxn modelId="{3C695444-4B0F-43AD-BEC0-EE9AD8242249}" type="presParOf" srcId="{70E6B19D-3699-4BBC-A1D7-32B5FA562F6A}" destId="{59933516-E97B-430D-8216-EFDF22F99961}" srcOrd="1" destOrd="0" presId="urn:microsoft.com/office/officeart/2018/2/layout/IconVerticalSolidList"/>
    <dgm:cxn modelId="{F0A73E0F-42DD-42DA-9A62-EE2D8BFC07E8}" type="presParOf" srcId="{70E6B19D-3699-4BBC-A1D7-32B5FA562F6A}" destId="{CFA82B81-CC10-41EB-B08A-4A1D24DCF0CD}" srcOrd="2" destOrd="0" presId="urn:microsoft.com/office/officeart/2018/2/layout/IconVerticalSolidList"/>
    <dgm:cxn modelId="{CC7613A6-B592-4D8D-A46C-5945685F4AA0}" type="presParOf" srcId="{70E6B19D-3699-4BBC-A1D7-32B5FA562F6A}" destId="{7E533117-4EB7-4F59-9DFC-CDCD726B752D}" srcOrd="3" destOrd="0" presId="urn:microsoft.com/office/officeart/2018/2/layout/IconVerticalSolidList"/>
    <dgm:cxn modelId="{6A057FBA-DDEC-4EC4-9BFE-318F0C5D8764}" type="presParOf" srcId="{FE2FC2DA-5E70-4B9E-8EAA-1E58AD826B47}" destId="{C525779C-CEB9-45FF-9C60-738D1F796980}" srcOrd="3" destOrd="0" presId="urn:microsoft.com/office/officeart/2018/2/layout/IconVerticalSolidList"/>
    <dgm:cxn modelId="{1A4ED7B1-0192-4B9E-B9BE-3B5C8D778C19}" type="presParOf" srcId="{FE2FC2DA-5E70-4B9E-8EAA-1E58AD826B47}" destId="{087695E5-1D86-40CC-9DC9-2962693A2C9C}" srcOrd="4" destOrd="0" presId="urn:microsoft.com/office/officeart/2018/2/layout/IconVerticalSolidList"/>
    <dgm:cxn modelId="{525B274F-715F-4CBF-92AD-6E4C8F8366CF}" type="presParOf" srcId="{087695E5-1D86-40CC-9DC9-2962693A2C9C}" destId="{ADE02CAF-D1FD-4102-8F54-9A93A3E609B3}" srcOrd="0" destOrd="0" presId="urn:microsoft.com/office/officeart/2018/2/layout/IconVerticalSolidList"/>
    <dgm:cxn modelId="{A64653DD-06C2-4C70-ABCF-2E2B8F7696D2}" type="presParOf" srcId="{087695E5-1D86-40CC-9DC9-2962693A2C9C}" destId="{EC7A7025-9498-480C-BA22-C7E1E4C1B7AF}" srcOrd="1" destOrd="0" presId="urn:microsoft.com/office/officeart/2018/2/layout/IconVerticalSolidList"/>
    <dgm:cxn modelId="{13BF1942-77EB-4FCA-B0FB-EB32957736A0}" type="presParOf" srcId="{087695E5-1D86-40CC-9DC9-2962693A2C9C}" destId="{82B040DF-3059-4448-8435-8B4C96B1F0B0}" srcOrd="2" destOrd="0" presId="urn:microsoft.com/office/officeart/2018/2/layout/IconVerticalSolidList"/>
    <dgm:cxn modelId="{DD23FBBA-EE9D-48B8-9EBE-FB650CE3F5BD}" type="presParOf" srcId="{087695E5-1D86-40CC-9DC9-2962693A2C9C}" destId="{8E621801-DB0F-4B2E-A0DF-9D677431C233}" srcOrd="3" destOrd="0" presId="urn:microsoft.com/office/officeart/2018/2/layout/IconVerticalSolidList"/>
    <dgm:cxn modelId="{66BD21FA-499A-412F-AB5D-69B5526F7860}" type="presParOf" srcId="{FE2FC2DA-5E70-4B9E-8EAA-1E58AD826B47}" destId="{3B2CCF7C-3B7E-4CA7-BC00-4A959AAE6BEB}" srcOrd="5" destOrd="0" presId="urn:microsoft.com/office/officeart/2018/2/layout/IconVerticalSolidList"/>
    <dgm:cxn modelId="{82EF33D2-3EC6-4C88-9F00-B63182A36072}" type="presParOf" srcId="{FE2FC2DA-5E70-4B9E-8EAA-1E58AD826B47}" destId="{1CE257F3-1529-4D6F-AC9A-5284D87DF8BD}" srcOrd="6" destOrd="0" presId="urn:microsoft.com/office/officeart/2018/2/layout/IconVerticalSolidList"/>
    <dgm:cxn modelId="{64098F26-B9F3-4D3B-B24B-5EBEBA5C8014}" type="presParOf" srcId="{1CE257F3-1529-4D6F-AC9A-5284D87DF8BD}" destId="{D81A8FFF-F39D-4CF2-AAB5-190312C6D203}" srcOrd="0" destOrd="0" presId="urn:microsoft.com/office/officeart/2018/2/layout/IconVerticalSolidList"/>
    <dgm:cxn modelId="{ED2B78E5-F1DC-49DC-A327-66FFCA124F40}" type="presParOf" srcId="{1CE257F3-1529-4D6F-AC9A-5284D87DF8BD}" destId="{13776C8B-75EC-4EA0-9EEB-8F241B5A4B79}" srcOrd="1" destOrd="0" presId="urn:microsoft.com/office/officeart/2018/2/layout/IconVerticalSolidList"/>
    <dgm:cxn modelId="{B77679C6-EE60-4248-AC69-1858E8B2A22D}" type="presParOf" srcId="{1CE257F3-1529-4D6F-AC9A-5284D87DF8BD}" destId="{7DC998FF-36F6-41DE-9CC6-566F89F9DA11}" srcOrd="2" destOrd="0" presId="urn:microsoft.com/office/officeart/2018/2/layout/IconVerticalSolidList"/>
    <dgm:cxn modelId="{D19BF52E-3CF6-44AF-82B0-C09C89B942C1}" type="presParOf" srcId="{1CE257F3-1529-4D6F-AC9A-5284D87DF8BD}" destId="{D894E6B5-21F7-4D74-80EA-8882DBA630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E694B-0559-42D8-905E-146E97ADEB4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321CEA-1DFA-421B-A4BD-40EE09D28817}">
      <dgm:prSet phldrT="[Text]" phldr="0"/>
      <dgm:spPr/>
      <dgm:t>
        <a:bodyPr/>
        <a:lstStyle/>
        <a:p>
          <a:pPr rtl="0"/>
          <a:r>
            <a:rPr lang="en-US">
              <a:solidFill>
                <a:schemeClr val="tx2"/>
              </a:solidFill>
              <a:latin typeface="Arial" panose="020B0604020202020204"/>
            </a:rPr>
            <a:t>Reduce frequency and duration of flight delays</a:t>
          </a:r>
          <a:endParaRPr lang="en-US">
            <a:latin typeface="Arial" panose="020B0604020202020204"/>
          </a:endParaRPr>
        </a:p>
      </dgm:t>
    </dgm:pt>
    <dgm:pt modelId="{61F55BA8-1283-41B5-BB5F-D19BD54FE3BA}" type="parTrans" cxnId="{E068D5D8-9D16-4181-A52A-5EFD661FA895}">
      <dgm:prSet/>
      <dgm:spPr/>
      <dgm:t>
        <a:bodyPr/>
        <a:lstStyle/>
        <a:p>
          <a:endParaRPr lang="en-US"/>
        </a:p>
      </dgm:t>
    </dgm:pt>
    <dgm:pt modelId="{1F4E3E46-648A-4A02-99DA-94921DE9270E}" type="sibTrans" cxnId="{E068D5D8-9D16-4181-A52A-5EFD661FA895}">
      <dgm:prSet/>
      <dgm:spPr/>
      <dgm:t>
        <a:bodyPr/>
        <a:lstStyle/>
        <a:p>
          <a:endParaRPr lang="en-US"/>
        </a:p>
      </dgm:t>
    </dgm:pt>
    <dgm:pt modelId="{970C214B-F6F5-4146-A482-5EA5FC270BBF}">
      <dgm:prSet phldrT="[Text]" phldr="0"/>
      <dgm:spPr/>
      <dgm:t>
        <a:bodyPr/>
        <a:lstStyle/>
        <a:p>
          <a:pPr rtl="0"/>
          <a:r>
            <a:rPr lang="en-US">
              <a:solidFill>
                <a:schemeClr val="tx2"/>
              </a:solidFill>
              <a:latin typeface="Arial" panose="020B0604020202020204"/>
            </a:rPr>
            <a:t>Improve customer satisfaction</a:t>
          </a:r>
        </a:p>
      </dgm:t>
    </dgm:pt>
    <dgm:pt modelId="{3D1B08A4-E0AD-41A5-9DAD-E3617DABECE7}" type="parTrans" cxnId="{97A697C5-2DDF-4419-87FF-26E57F8A3FF8}">
      <dgm:prSet/>
      <dgm:spPr/>
      <dgm:t>
        <a:bodyPr/>
        <a:lstStyle/>
        <a:p>
          <a:endParaRPr lang="en-US"/>
        </a:p>
      </dgm:t>
    </dgm:pt>
    <dgm:pt modelId="{E2C28A13-CF7A-4C02-BAEF-40B318E1A3A8}" type="sibTrans" cxnId="{97A697C5-2DDF-4419-87FF-26E57F8A3FF8}">
      <dgm:prSet/>
      <dgm:spPr/>
      <dgm:t>
        <a:bodyPr/>
        <a:lstStyle/>
        <a:p>
          <a:endParaRPr lang="en-US"/>
        </a:p>
      </dgm:t>
    </dgm:pt>
    <dgm:pt modelId="{00AE3679-37FC-4BBA-8E3B-DD5528C774CA}">
      <dgm:prSet phldrT="[Text]"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Adjust airline and staffing resources</a:t>
          </a:r>
          <a:endParaRPr lang="en-US"/>
        </a:p>
      </dgm:t>
    </dgm:pt>
    <dgm:pt modelId="{56475084-34DF-46F6-A41A-D21BD48E63FF}" type="parTrans" cxnId="{EB58EC08-D092-4D4D-8A5A-E87AEBD870D0}">
      <dgm:prSet/>
      <dgm:spPr/>
      <dgm:t>
        <a:bodyPr/>
        <a:lstStyle/>
        <a:p>
          <a:endParaRPr lang="en-US"/>
        </a:p>
      </dgm:t>
    </dgm:pt>
    <dgm:pt modelId="{7951F8A4-38AE-48C3-B463-D8AF55C83F7A}" type="sibTrans" cxnId="{EB58EC08-D092-4D4D-8A5A-E87AEBD870D0}">
      <dgm:prSet/>
      <dgm:spPr/>
      <dgm:t>
        <a:bodyPr/>
        <a:lstStyle/>
        <a:p>
          <a:endParaRPr lang="en-US"/>
        </a:p>
      </dgm:t>
    </dgm:pt>
    <dgm:pt modelId="{AA3E2956-8A19-4F67-A256-5602E5FB5AD7}">
      <dgm:prSet phldrT="[Text]" phldr="0"/>
      <dgm:spPr/>
      <dgm:t>
        <a:bodyPr/>
        <a:lstStyle/>
        <a:p>
          <a:pPr rtl="0"/>
          <a:r>
            <a:rPr lang="en-US">
              <a:solidFill>
                <a:schemeClr val="tx2"/>
              </a:solidFill>
              <a:latin typeface="Arial" panose="020B0604020202020204"/>
            </a:rPr>
            <a:t>Optimize and streamline resource management </a:t>
          </a:r>
          <a:endParaRPr lang="en-US">
            <a:solidFill>
              <a:schemeClr val="tx2"/>
            </a:solidFill>
          </a:endParaRPr>
        </a:p>
      </dgm:t>
    </dgm:pt>
    <dgm:pt modelId="{DD5CDDEF-1532-46E8-90F3-261D14334270}" type="parTrans" cxnId="{54BFF89A-98B0-4E4B-AE0A-72E4B25E3B39}">
      <dgm:prSet/>
      <dgm:spPr/>
      <dgm:t>
        <a:bodyPr/>
        <a:lstStyle/>
        <a:p>
          <a:endParaRPr lang="en-US"/>
        </a:p>
      </dgm:t>
    </dgm:pt>
    <dgm:pt modelId="{80B93FBA-7953-4ECB-B5FB-15A08F2C1475}" type="sibTrans" cxnId="{54BFF89A-98B0-4E4B-AE0A-72E4B25E3B39}">
      <dgm:prSet/>
      <dgm:spPr/>
      <dgm:t>
        <a:bodyPr/>
        <a:lstStyle/>
        <a:p>
          <a:endParaRPr lang="en-US"/>
        </a:p>
      </dgm:t>
    </dgm:pt>
    <dgm:pt modelId="{9E6AE64E-024D-4DCF-9222-58E69924F943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Anticipate flight delays and causes</a:t>
          </a:r>
        </a:p>
      </dgm:t>
    </dgm:pt>
    <dgm:pt modelId="{76F3319E-4CB8-43D0-A11A-D6B064AFE7B1}" type="parTrans" cxnId="{56CF27DD-5E0C-49E0-91E9-B45A53C79DA2}">
      <dgm:prSet/>
      <dgm:spPr/>
    </dgm:pt>
    <dgm:pt modelId="{0062A36D-D9E9-4F71-A776-6F7B093F5AA3}" type="sibTrans" cxnId="{56CF27DD-5E0C-49E0-91E9-B45A53C79DA2}">
      <dgm:prSet/>
      <dgm:spPr/>
    </dgm:pt>
    <dgm:pt modelId="{95FFCBAF-C604-4104-A0CB-DE6DC1C65421}">
      <dgm:prSet phldr="0"/>
      <dgm:spPr/>
      <dgm:t>
        <a:bodyPr/>
        <a:lstStyle/>
        <a:p>
          <a:pPr rtl="0"/>
          <a:r>
            <a:rPr lang="en-US">
              <a:latin typeface="Arial" panose="020B0604020202020204"/>
            </a:rPr>
            <a:t>Communicate accurate departure times</a:t>
          </a:r>
        </a:p>
      </dgm:t>
    </dgm:pt>
    <dgm:pt modelId="{5AB10DCF-6A39-4E0B-860D-957EB3FB5919}" type="parTrans" cxnId="{01C7AAFF-A4FE-41FC-9C95-53180081ED67}">
      <dgm:prSet/>
      <dgm:spPr/>
    </dgm:pt>
    <dgm:pt modelId="{C3F3BEBB-5A6D-432F-82F4-809E2130644B}" type="sibTrans" cxnId="{01C7AAFF-A4FE-41FC-9C95-53180081ED67}">
      <dgm:prSet/>
      <dgm:spPr/>
    </dgm:pt>
    <dgm:pt modelId="{8C8295A7-575E-4CA5-A1FA-E7DCE2B874C6}">
      <dgm:prSet phldr="0"/>
      <dgm:spPr/>
      <dgm:t>
        <a:bodyPr/>
        <a:lstStyle/>
        <a:p>
          <a:r>
            <a:rPr lang="en-US">
              <a:solidFill>
                <a:schemeClr val="tx2"/>
              </a:solidFill>
              <a:latin typeface="Arial" panose="020B0604020202020204"/>
            </a:rPr>
            <a:t>Remain the #1 preferred airline in the U.S.</a:t>
          </a:r>
          <a:endParaRPr lang="en-US"/>
        </a:p>
      </dgm:t>
    </dgm:pt>
    <dgm:pt modelId="{7D90EB4E-CF83-4EA5-8690-DD086B9566F4}" type="parTrans" cxnId="{6B5FEDC0-37EF-4442-879C-72EABE518670}">
      <dgm:prSet/>
      <dgm:spPr/>
    </dgm:pt>
    <dgm:pt modelId="{B110DF86-AA81-4791-BC73-ADBB60302E06}" type="sibTrans" cxnId="{6B5FEDC0-37EF-4442-879C-72EABE518670}">
      <dgm:prSet/>
      <dgm:spPr/>
    </dgm:pt>
    <dgm:pt modelId="{684A8289-89F5-4398-B4D2-8E875816100A}" type="pres">
      <dgm:prSet presAssocID="{820E694B-0559-42D8-905E-146E97ADEB4D}" presName="linearFlow" presStyleCnt="0">
        <dgm:presLayoutVars>
          <dgm:dir/>
          <dgm:animLvl val="lvl"/>
          <dgm:resizeHandles val="exact"/>
        </dgm:presLayoutVars>
      </dgm:prSet>
      <dgm:spPr/>
    </dgm:pt>
    <dgm:pt modelId="{9B3906EF-3A4C-497C-B43C-CC5F55EB0BE3}" type="pres">
      <dgm:prSet presAssocID="{9E6AE64E-024D-4DCF-9222-58E69924F943}" presName="composite" presStyleCnt="0"/>
      <dgm:spPr/>
    </dgm:pt>
    <dgm:pt modelId="{11141CDC-7B8A-436F-92D8-6DC26EEEDC6C}" type="pres">
      <dgm:prSet presAssocID="{9E6AE64E-024D-4DCF-9222-58E69924F94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89F3D89-FD5C-40B9-BE1A-CAD0C952FE56}" type="pres">
      <dgm:prSet presAssocID="{9E6AE64E-024D-4DCF-9222-58E69924F943}" presName="descendantText" presStyleLbl="alignAcc1" presStyleIdx="0" presStyleCnt="3">
        <dgm:presLayoutVars>
          <dgm:bulletEnabled val="1"/>
        </dgm:presLayoutVars>
      </dgm:prSet>
      <dgm:spPr/>
    </dgm:pt>
    <dgm:pt modelId="{1AF5626C-9FAF-4BAA-A53B-635A6F354125}" type="pres">
      <dgm:prSet presAssocID="{0062A36D-D9E9-4F71-A776-6F7B093F5AA3}" presName="sp" presStyleCnt="0"/>
      <dgm:spPr/>
    </dgm:pt>
    <dgm:pt modelId="{BA1AD512-4EEB-4845-9988-32EC5D7BACAC}" type="pres">
      <dgm:prSet presAssocID="{95FFCBAF-C604-4104-A0CB-DE6DC1C65421}" presName="composite" presStyleCnt="0"/>
      <dgm:spPr/>
    </dgm:pt>
    <dgm:pt modelId="{13599852-FB77-4BE8-8BC7-3A83F41CA83B}" type="pres">
      <dgm:prSet presAssocID="{95FFCBAF-C604-4104-A0CB-DE6DC1C6542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41F34AE-2EEF-4D73-8AAB-4C3B43ACD734}" type="pres">
      <dgm:prSet presAssocID="{95FFCBAF-C604-4104-A0CB-DE6DC1C65421}" presName="descendantText" presStyleLbl="alignAcc1" presStyleIdx="1" presStyleCnt="3">
        <dgm:presLayoutVars>
          <dgm:bulletEnabled val="1"/>
        </dgm:presLayoutVars>
      </dgm:prSet>
      <dgm:spPr/>
    </dgm:pt>
    <dgm:pt modelId="{F25A2AAC-5E36-4BB6-8250-559AD09B6C8D}" type="pres">
      <dgm:prSet presAssocID="{C3F3BEBB-5A6D-432F-82F4-809E2130644B}" presName="sp" presStyleCnt="0"/>
      <dgm:spPr/>
    </dgm:pt>
    <dgm:pt modelId="{80866517-0F93-47D6-9DB2-390451D6BAB7}" type="pres">
      <dgm:prSet presAssocID="{00AE3679-37FC-4BBA-8E3B-DD5528C774CA}" presName="composite" presStyleCnt="0"/>
      <dgm:spPr/>
    </dgm:pt>
    <dgm:pt modelId="{13A30CCB-E4DE-4FAB-9752-0AB3CF02D83B}" type="pres">
      <dgm:prSet presAssocID="{00AE3679-37FC-4BBA-8E3B-DD5528C774C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3B7ABC9-DA69-4CCE-89B2-1EE33BFEF29D}" type="pres">
      <dgm:prSet presAssocID="{00AE3679-37FC-4BBA-8E3B-DD5528C774C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B58EC08-D092-4D4D-8A5A-E87AEBD870D0}" srcId="{820E694B-0559-42D8-905E-146E97ADEB4D}" destId="{00AE3679-37FC-4BBA-8E3B-DD5528C774CA}" srcOrd="2" destOrd="0" parTransId="{56475084-34DF-46F6-A41A-D21BD48E63FF}" sibTransId="{7951F8A4-38AE-48C3-B463-D8AF55C83F7A}"/>
    <dgm:cxn modelId="{96FB500D-2036-479C-B501-D7C40521DA27}" type="presOf" srcId="{AA3E2956-8A19-4F67-A256-5602E5FB5AD7}" destId="{A3B7ABC9-DA69-4CCE-89B2-1EE33BFEF29D}" srcOrd="0" destOrd="0" presId="urn:microsoft.com/office/officeart/2005/8/layout/chevron2"/>
    <dgm:cxn modelId="{869CD433-EF9E-4A8F-AEB2-18CAC599D57C}" type="presOf" srcId="{970C214B-F6F5-4146-A482-5EA5FC270BBF}" destId="{141F34AE-2EEF-4D73-8AAB-4C3B43ACD734}" srcOrd="0" destOrd="0" presId="urn:microsoft.com/office/officeart/2005/8/layout/chevron2"/>
    <dgm:cxn modelId="{EC2A903B-F8A5-40F2-9D63-88C7373DEC59}" type="presOf" srcId="{51321CEA-1DFA-421B-A4BD-40EE09D28817}" destId="{989F3D89-FD5C-40B9-BE1A-CAD0C952FE56}" srcOrd="0" destOrd="0" presId="urn:microsoft.com/office/officeart/2005/8/layout/chevron2"/>
    <dgm:cxn modelId="{291D5B3F-9079-4081-9F43-A2B23FB95671}" type="presOf" srcId="{00AE3679-37FC-4BBA-8E3B-DD5528C774CA}" destId="{13A30CCB-E4DE-4FAB-9752-0AB3CF02D83B}" srcOrd="0" destOrd="0" presId="urn:microsoft.com/office/officeart/2005/8/layout/chevron2"/>
    <dgm:cxn modelId="{D158CA85-2176-46D7-B937-5C100DF64D1A}" type="presOf" srcId="{9E6AE64E-024D-4DCF-9222-58E69924F943}" destId="{11141CDC-7B8A-436F-92D8-6DC26EEEDC6C}" srcOrd="0" destOrd="0" presId="urn:microsoft.com/office/officeart/2005/8/layout/chevron2"/>
    <dgm:cxn modelId="{05B2C198-F75F-4033-963F-7B32257D55EF}" type="presOf" srcId="{8C8295A7-575E-4CA5-A1FA-E7DCE2B874C6}" destId="{141F34AE-2EEF-4D73-8AAB-4C3B43ACD734}" srcOrd="0" destOrd="1" presId="urn:microsoft.com/office/officeart/2005/8/layout/chevron2"/>
    <dgm:cxn modelId="{54BFF89A-98B0-4E4B-AE0A-72E4B25E3B39}" srcId="{00AE3679-37FC-4BBA-8E3B-DD5528C774CA}" destId="{AA3E2956-8A19-4F67-A256-5602E5FB5AD7}" srcOrd="0" destOrd="0" parTransId="{DD5CDDEF-1532-46E8-90F3-261D14334270}" sibTransId="{80B93FBA-7953-4ECB-B5FB-15A08F2C1475}"/>
    <dgm:cxn modelId="{A9B377AE-71D5-4DF2-AFAA-3BA0E667F4AB}" type="presOf" srcId="{820E694B-0559-42D8-905E-146E97ADEB4D}" destId="{684A8289-89F5-4398-B4D2-8E875816100A}" srcOrd="0" destOrd="0" presId="urn:microsoft.com/office/officeart/2005/8/layout/chevron2"/>
    <dgm:cxn modelId="{A67261B3-68F1-4A74-9856-BEEBD1CA1E13}" type="presOf" srcId="{95FFCBAF-C604-4104-A0CB-DE6DC1C65421}" destId="{13599852-FB77-4BE8-8BC7-3A83F41CA83B}" srcOrd="0" destOrd="0" presId="urn:microsoft.com/office/officeart/2005/8/layout/chevron2"/>
    <dgm:cxn modelId="{6B5FEDC0-37EF-4442-879C-72EABE518670}" srcId="{95FFCBAF-C604-4104-A0CB-DE6DC1C65421}" destId="{8C8295A7-575E-4CA5-A1FA-E7DCE2B874C6}" srcOrd="1" destOrd="0" parTransId="{7D90EB4E-CF83-4EA5-8690-DD086B9566F4}" sibTransId="{B110DF86-AA81-4791-BC73-ADBB60302E06}"/>
    <dgm:cxn modelId="{97A697C5-2DDF-4419-87FF-26E57F8A3FF8}" srcId="{95FFCBAF-C604-4104-A0CB-DE6DC1C65421}" destId="{970C214B-F6F5-4146-A482-5EA5FC270BBF}" srcOrd="0" destOrd="0" parTransId="{3D1B08A4-E0AD-41A5-9DAD-E3617DABECE7}" sibTransId="{E2C28A13-CF7A-4C02-BAEF-40B318E1A3A8}"/>
    <dgm:cxn modelId="{E068D5D8-9D16-4181-A52A-5EFD661FA895}" srcId="{9E6AE64E-024D-4DCF-9222-58E69924F943}" destId="{51321CEA-1DFA-421B-A4BD-40EE09D28817}" srcOrd="0" destOrd="0" parTransId="{61F55BA8-1283-41B5-BB5F-D19BD54FE3BA}" sibTransId="{1F4E3E46-648A-4A02-99DA-94921DE9270E}"/>
    <dgm:cxn modelId="{56CF27DD-5E0C-49E0-91E9-B45A53C79DA2}" srcId="{820E694B-0559-42D8-905E-146E97ADEB4D}" destId="{9E6AE64E-024D-4DCF-9222-58E69924F943}" srcOrd="0" destOrd="0" parTransId="{76F3319E-4CB8-43D0-A11A-D6B064AFE7B1}" sibTransId="{0062A36D-D9E9-4F71-A776-6F7B093F5AA3}"/>
    <dgm:cxn modelId="{01C7AAFF-A4FE-41FC-9C95-53180081ED67}" srcId="{820E694B-0559-42D8-905E-146E97ADEB4D}" destId="{95FFCBAF-C604-4104-A0CB-DE6DC1C65421}" srcOrd="1" destOrd="0" parTransId="{5AB10DCF-6A39-4E0B-860D-957EB3FB5919}" sibTransId="{C3F3BEBB-5A6D-432F-82F4-809E2130644B}"/>
    <dgm:cxn modelId="{A8F3661D-753E-4788-8522-B14F64B1FE9E}" type="presParOf" srcId="{684A8289-89F5-4398-B4D2-8E875816100A}" destId="{9B3906EF-3A4C-497C-B43C-CC5F55EB0BE3}" srcOrd="0" destOrd="0" presId="urn:microsoft.com/office/officeart/2005/8/layout/chevron2"/>
    <dgm:cxn modelId="{E991B3DF-53B3-45D6-A019-EA0558F69F63}" type="presParOf" srcId="{9B3906EF-3A4C-497C-B43C-CC5F55EB0BE3}" destId="{11141CDC-7B8A-436F-92D8-6DC26EEEDC6C}" srcOrd="0" destOrd="0" presId="urn:microsoft.com/office/officeart/2005/8/layout/chevron2"/>
    <dgm:cxn modelId="{67411421-20B1-4D2F-B45A-483EE9368043}" type="presParOf" srcId="{9B3906EF-3A4C-497C-B43C-CC5F55EB0BE3}" destId="{989F3D89-FD5C-40B9-BE1A-CAD0C952FE56}" srcOrd="1" destOrd="0" presId="urn:microsoft.com/office/officeart/2005/8/layout/chevron2"/>
    <dgm:cxn modelId="{271E5BB2-F698-4760-AFAA-D7292A04465B}" type="presParOf" srcId="{684A8289-89F5-4398-B4D2-8E875816100A}" destId="{1AF5626C-9FAF-4BAA-A53B-635A6F354125}" srcOrd="1" destOrd="0" presId="urn:microsoft.com/office/officeart/2005/8/layout/chevron2"/>
    <dgm:cxn modelId="{25D996D2-451B-4902-8DF2-00AA2F87DE44}" type="presParOf" srcId="{684A8289-89F5-4398-B4D2-8E875816100A}" destId="{BA1AD512-4EEB-4845-9988-32EC5D7BACAC}" srcOrd="2" destOrd="0" presId="urn:microsoft.com/office/officeart/2005/8/layout/chevron2"/>
    <dgm:cxn modelId="{6436F218-FFCB-4998-9C4F-CBDD652612E5}" type="presParOf" srcId="{BA1AD512-4EEB-4845-9988-32EC5D7BACAC}" destId="{13599852-FB77-4BE8-8BC7-3A83F41CA83B}" srcOrd="0" destOrd="0" presId="urn:microsoft.com/office/officeart/2005/8/layout/chevron2"/>
    <dgm:cxn modelId="{16D77E7F-AD57-452C-BE73-A267BD77C0C9}" type="presParOf" srcId="{BA1AD512-4EEB-4845-9988-32EC5D7BACAC}" destId="{141F34AE-2EEF-4D73-8AAB-4C3B43ACD734}" srcOrd="1" destOrd="0" presId="urn:microsoft.com/office/officeart/2005/8/layout/chevron2"/>
    <dgm:cxn modelId="{DCDB4410-C180-4F74-8150-6B33A51231F6}" type="presParOf" srcId="{684A8289-89F5-4398-B4D2-8E875816100A}" destId="{F25A2AAC-5E36-4BB6-8250-559AD09B6C8D}" srcOrd="3" destOrd="0" presId="urn:microsoft.com/office/officeart/2005/8/layout/chevron2"/>
    <dgm:cxn modelId="{7653A1D7-1224-4392-B3A0-A3F691732C5B}" type="presParOf" srcId="{684A8289-89F5-4398-B4D2-8E875816100A}" destId="{80866517-0F93-47D6-9DB2-390451D6BAB7}" srcOrd="4" destOrd="0" presId="urn:microsoft.com/office/officeart/2005/8/layout/chevron2"/>
    <dgm:cxn modelId="{D9818DB6-6B0C-4A43-A01A-F7CA4FA1AC21}" type="presParOf" srcId="{80866517-0F93-47D6-9DB2-390451D6BAB7}" destId="{13A30CCB-E4DE-4FAB-9752-0AB3CF02D83B}" srcOrd="0" destOrd="0" presId="urn:microsoft.com/office/officeart/2005/8/layout/chevron2"/>
    <dgm:cxn modelId="{D74C5B99-7F02-4037-AF0D-8C42F61F843E}" type="presParOf" srcId="{80866517-0F93-47D6-9DB2-390451D6BAB7}" destId="{A3B7ABC9-DA69-4CCE-89B2-1EE33BFEF29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5DFDE-6F4C-47A1-A837-6E3B4FA8EBAA}">
      <dsp:nvSpPr>
        <dsp:cNvPr id="0" name=""/>
        <dsp:cNvSpPr/>
      </dsp:nvSpPr>
      <dsp:spPr>
        <a:xfrm>
          <a:off x="0" y="1732"/>
          <a:ext cx="11430000" cy="877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BD964-4874-4290-8BE2-25C20AE2F969}">
      <dsp:nvSpPr>
        <dsp:cNvPr id="0" name=""/>
        <dsp:cNvSpPr/>
      </dsp:nvSpPr>
      <dsp:spPr>
        <a:xfrm>
          <a:off x="265546" y="199245"/>
          <a:ext cx="482811" cy="482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6E32B-00E8-470C-AD42-B030CC775B6B}">
      <dsp:nvSpPr>
        <dsp:cNvPr id="0" name=""/>
        <dsp:cNvSpPr/>
      </dsp:nvSpPr>
      <dsp:spPr>
        <a:xfrm>
          <a:off x="1013904" y="1732"/>
          <a:ext cx="10416095" cy="8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05" tIns="92905" rIns="92905" bIns="929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Business Objective: To minimize delays and predict cancellations through analytics to help Delta </a:t>
          </a:r>
          <a:r>
            <a:rPr lang="en-US" sz="2200" b="1" i="0" kern="1200">
              <a:latin typeface="Arial" panose="020B0604020202020204"/>
            </a:rPr>
            <a:t>Air Lines </a:t>
          </a:r>
          <a:r>
            <a:rPr lang="en-US" sz="2200" b="1" i="0" kern="1200"/>
            <a:t>remain the #1 rated airline</a:t>
          </a:r>
          <a:endParaRPr lang="en-US" sz="2200" kern="1200"/>
        </a:p>
      </dsp:txBody>
      <dsp:txXfrm>
        <a:off x="1013904" y="1732"/>
        <a:ext cx="10416095" cy="877839"/>
      </dsp:txXfrm>
    </dsp:sp>
    <dsp:sp modelId="{1A053F7D-D68B-4B11-ADCB-F3B3C2758784}">
      <dsp:nvSpPr>
        <dsp:cNvPr id="0" name=""/>
        <dsp:cNvSpPr/>
      </dsp:nvSpPr>
      <dsp:spPr>
        <a:xfrm>
          <a:off x="0" y="1099031"/>
          <a:ext cx="11430000" cy="877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33516-E97B-430D-8216-EFDF22F99961}">
      <dsp:nvSpPr>
        <dsp:cNvPr id="0" name=""/>
        <dsp:cNvSpPr/>
      </dsp:nvSpPr>
      <dsp:spPr>
        <a:xfrm>
          <a:off x="265546" y="1296545"/>
          <a:ext cx="482811" cy="482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33117-4EB7-4F59-9DFC-CDCD726B752D}">
      <dsp:nvSpPr>
        <dsp:cNvPr id="0" name=""/>
        <dsp:cNvSpPr/>
      </dsp:nvSpPr>
      <dsp:spPr>
        <a:xfrm>
          <a:off x="1013904" y="1099031"/>
          <a:ext cx="10416095" cy="8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05" tIns="92905" rIns="92905" bIns="929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Dataset: 7,213,446 flights</a:t>
          </a:r>
          <a:endParaRPr lang="en-US" sz="2200" kern="1200"/>
        </a:p>
      </dsp:txBody>
      <dsp:txXfrm>
        <a:off x="1013904" y="1099031"/>
        <a:ext cx="10416095" cy="877839"/>
      </dsp:txXfrm>
    </dsp:sp>
    <dsp:sp modelId="{ADE02CAF-D1FD-4102-8F54-9A93A3E609B3}">
      <dsp:nvSpPr>
        <dsp:cNvPr id="0" name=""/>
        <dsp:cNvSpPr/>
      </dsp:nvSpPr>
      <dsp:spPr>
        <a:xfrm>
          <a:off x="0" y="2196331"/>
          <a:ext cx="11430000" cy="877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A7025-9498-480C-BA22-C7E1E4C1B7AF}">
      <dsp:nvSpPr>
        <dsp:cNvPr id="0" name=""/>
        <dsp:cNvSpPr/>
      </dsp:nvSpPr>
      <dsp:spPr>
        <a:xfrm>
          <a:off x="265546" y="2393845"/>
          <a:ext cx="482811" cy="482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1801-DB0F-4B2E-A0DF-9D677431C233}">
      <dsp:nvSpPr>
        <dsp:cNvPr id="0" name=""/>
        <dsp:cNvSpPr/>
      </dsp:nvSpPr>
      <dsp:spPr>
        <a:xfrm>
          <a:off x="1013904" y="2196331"/>
          <a:ext cx="10416095" cy="8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05" tIns="92905" rIns="92905" bIns="929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Rows of data from Delta: </a:t>
          </a:r>
          <a:r>
            <a:rPr lang="en-US" sz="2200" b="1" i="0" kern="1200">
              <a:latin typeface="Arial" panose="020B0604020202020204"/>
            </a:rPr>
            <a:t>949,283</a:t>
          </a:r>
          <a:r>
            <a:rPr lang="en-US" sz="2200" b="1" i="0" kern="1200"/>
            <a:t> flights, about 13% of the data</a:t>
          </a:r>
          <a:endParaRPr lang="en-US" sz="2200" kern="1200"/>
        </a:p>
      </dsp:txBody>
      <dsp:txXfrm>
        <a:off x="1013904" y="2196331"/>
        <a:ext cx="10416095" cy="877839"/>
      </dsp:txXfrm>
    </dsp:sp>
    <dsp:sp modelId="{D81A8FFF-F39D-4CF2-AAB5-190312C6D203}">
      <dsp:nvSpPr>
        <dsp:cNvPr id="0" name=""/>
        <dsp:cNvSpPr/>
      </dsp:nvSpPr>
      <dsp:spPr>
        <a:xfrm>
          <a:off x="0" y="3293631"/>
          <a:ext cx="11430000" cy="8778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76C8B-75EC-4EA0-9EEB-8F241B5A4B79}">
      <dsp:nvSpPr>
        <dsp:cNvPr id="0" name=""/>
        <dsp:cNvSpPr/>
      </dsp:nvSpPr>
      <dsp:spPr>
        <a:xfrm>
          <a:off x="265546" y="3491145"/>
          <a:ext cx="482811" cy="4828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E6B5-21F7-4D74-80EA-8882DBA630E2}">
      <dsp:nvSpPr>
        <dsp:cNvPr id="0" name=""/>
        <dsp:cNvSpPr/>
      </dsp:nvSpPr>
      <dsp:spPr>
        <a:xfrm>
          <a:off x="1013904" y="3293631"/>
          <a:ext cx="10416095" cy="8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05" tIns="92905" rIns="92905" bIns="9290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Model Selection: Neural Network</a:t>
          </a:r>
          <a:endParaRPr lang="en-US" sz="2200" kern="1200"/>
        </a:p>
      </dsp:txBody>
      <dsp:txXfrm>
        <a:off x="1013904" y="3293631"/>
        <a:ext cx="10416095" cy="877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41CDC-7B8A-436F-92D8-6DC26EEEDC6C}">
      <dsp:nvSpPr>
        <dsp:cNvPr id="0" name=""/>
        <dsp:cNvSpPr/>
      </dsp:nvSpPr>
      <dsp:spPr>
        <a:xfrm rot="5400000">
          <a:off x="-211446" y="213190"/>
          <a:ext cx="1409643" cy="9867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Calibri"/>
              <a:ea typeface="Calibri"/>
              <a:cs typeface="Calibri"/>
            </a:rPr>
            <a:t>Anticipate flight delays and causes</a:t>
          </a:r>
        </a:p>
      </dsp:txBody>
      <dsp:txXfrm rot="-5400000">
        <a:off x="1" y="495118"/>
        <a:ext cx="986750" cy="422893"/>
      </dsp:txXfrm>
    </dsp:sp>
    <dsp:sp modelId="{989F3D89-FD5C-40B9-BE1A-CAD0C952FE56}">
      <dsp:nvSpPr>
        <dsp:cNvPr id="0" name=""/>
        <dsp:cNvSpPr/>
      </dsp:nvSpPr>
      <dsp:spPr>
        <a:xfrm rot="5400000">
          <a:off x="2714335" y="-1725841"/>
          <a:ext cx="916268" cy="4371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chemeClr val="tx2"/>
              </a:solidFill>
              <a:latin typeface="Arial" panose="020B0604020202020204"/>
            </a:rPr>
            <a:t>Reduce frequency and duration of flight delays</a:t>
          </a:r>
          <a:endParaRPr lang="en-US" sz="1900" kern="1200">
            <a:latin typeface="Arial" panose="020B0604020202020204"/>
          </a:endParaRPr>
        </a:p>
      </dsp:txBody>
      <dsp:txXfrm rot="-5400000">
        <a:off x="986751" y="46472"/>
        <a:ext cx="4326709" cy="826810"/>
      </dsp:txXfrm>
    </dsp:sp>
    <dsp:sp modelId="{13599852-FB77-4BE8-8BC7-3A83F41CA83B}">
      <dsp:nvSpPr>
        <dsp:cNvPr id="0" name=""/>
        <dsp:cNvSpPr/>
      </dsp:nvSpPr>
      <dsp:spPr>
        <a:xfrm rot="5400000">
          <a:off x="-211446" y="1426138"/>
          <a:ext cx="1409643" cy="9867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/>
            </a:rPr>
            <a:t>Communicate accurate departure times</a:t>
          </a:r>
        </a:p>
      </dsp:txBody>
      <dsp:txXfrm rot="-5400000">
        <a:off x="1" y="1708066"/>
        <a:ext cx="986750" cy="422893"/>
      </dsp:txXfrm>
    </dsp:sp>
    <dsp:sp modelId="{141F34AE-2EEF-4D73-8AAB-4C3B43ACD734}">
      <dsp:nvSpPr>
        <dsp:cNvPr id="0" name=""/>
        <dsp:cNvSpPr/>
      </dsp:nvSpPr>
      <dsp:spPr>
        <a:xfrm rot="5400000">
          <a:off x="2714335" y="-512892"/>
          <a:ext cx="916268" cy="4371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chemeClr val="tx2"/>
              </a:solidFill>
              <a:latin typeface="Arial" panose="020B0604020202020204"/>
            </a:rPr>
            <a:t>Improve customer satisfaction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chemeClr val="tx2"/>
              </a:solidFill>
              <a:latin typeface="Arial" panose="020B0604020202020204"/>
            </a:rPr>
            <a:t>Remain the #1 preferred airline in the U.S.</a:t>
          </a:r>
          <a:endParaRPr lang="en-US" sz="1900" kern="1200"/>
        </a:p>
      </dsp:txBody>
      <dsp:txXfrm rot="-5400000">
        <a:off x="986751" y="1259421"/>
        <a:ext cx="4326709" cy="826810"/>
      </dsp:txXfrm>
    </dsp:sp>
    <dsp:sp modelId="{13A30CCB-E4DE-4FAB-9752-0AB3CF02D83B}">
      <dsp:nvSpPr>
        <dsp:cNvPr id="0" name=""/>
        <dsp:cNvSpPr/>
      </dsp:nvSpPr>
      <dsp:spPr>
        <a:xfrm rot="5400000">
          <a:off x="-211446" y="2639087"/>
          <a:ext cx="1409643" cy="9867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 panose="020B0604020202020204"/>
            </a:rPr>
            <a:t>Adjust airline and staffing resources</a:t>
          </a:r>
          <a:endParaRPr lang="en-US" sz="1000" kern="1200"/>
        </a:p>
      </dsp:txBody>
      <dsp:txXfrm rot="-5400000">
        <a:off x="1" y="2921015"/>
        <a:ext cx="986750" cy="422893"/>
      </dsp:txXfrm>
    </dsp:sp>
    <dsp:sp modelId="{A3B7ABC9-DA69-4CCE-89B2-1EE33BFEF29D}">
      <dsp:nvSpPr>
        <dsp:cNvPr id="0" name=""/>
        <dsp:cNvSpPr/>
      </dsp:nvSpPr>
      <dsp:spPr>
        <a:xfrm rot="5400000">
          <a:off x="2714335" y="700055"/>
          <a:ext cx="916268" cy="43714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chemeClr val="tx2"/>
              </a:solidFill>
              <a:latin typeface="Arial" panose="020B0604020202020204"/>
            </a:rPr>
            <a:t>Optimize and streamline resource management </a:t>
          </a:r>
          <a:endParaRPr lang="en-US" sz="1900" kern="1200">
            <a:solidFill>
              <a:schemeClr val="tx2"/>
            </a:solidFill>
          </a:endParaRPr>
        </a:p>
      </dsp:txBody>
      <dsp:txXfrm rot="-5400000">
        <a:off x="986751" y="2472369"/>
        <a:ext cx="4326709" cy="826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>
                <a:latin typeface="Arial" panose="020B0604020202020204" pitchFamily="34" charset="0"/>
              </a:rPr>
              <a:t>12/14/2024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C59B5D5-07A3-2C4B-A7D7-CE2EDA7026DB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AA627A4-B847-F849-A037-54AD8A4E87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game, holding, table, person&#10;&#10;Description automatically generated">
            <a:extLst>
              <a:ext uri="{FF2B5EF4-FFF2-40B4-BE49-F238E27FC236}">
                <a16:creationId xmlns:a16="http://schemas.microsoft.com/office/drawing/2014/main" id="{C5D04B7C-1121-AF4E-B28A-2377894B66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D8DBB96-57CC-8742-BEF5-E27706DE28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8705"/>
            <a:ext cx="1283792" cy="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448C57E6-C381-6349-A77B-6D4E883C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B84C70E-6892-7446-9357-17561BC34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 b="1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572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3pPr>
            <a:lvl4pPr marL="914400" indent="0">
              <a:lnSpc>
                <a:spcPct val="100000"/>
              </a:lnSpc>
              <a:buNone/>
              <a:defRPr b="0" i="1">
                <a:latin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D6484DF-8473-784A-9E03-1B89F1300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9993" y="-304800"/>
            <a:ext cx="13275733" cy="74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95C5B2-F45D-4E4C-A575-8D0D0D584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188" y="-629586"/>
            <a:ext cx="3621741" cy="3621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EA89700-DFB1-4A18-8D37-93514F14DE8F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9" r:id="rId3"/>
    <p:sldLayoutId id="2147483650" r:id="rId4"/>
    <p:sldLayoutId id="2147483662" r:id="rId5"/>
    <p:sldLayoutId id="2147483651" r:id="rId6"/>
    <p:sldLayoutId id="2147483665" r:id="rId7"/>
    <p:sldLayoutId id="2147483652" r:id="rId8"/>
    <p:sldLayoutId id="2147483661" r:id="rId9"/>
    <p:sldLayoutId id="2147483663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j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3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744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pos="7440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151843"/>
          </a:xfrm>
        </p:spPr>
        <p:txBody>
          <a:bodyPr/>
          <a:lstStyle/>
          <a:p>
            <a:r>
              <a:rPr lang="en-US" sz="5400">
                <a:latin typeface="Arial"/>
                <a:cs typeface="Arial"/>
              </a:rPr>
              <a:t>Week 6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b="1">
                <a:effectLst/>
                <a:latin typeface="Arial"/>
                <a:cs typeface="Arial"/>
              </a:rPr>
              <a:t>MSA 8030 Communicating with Data </a:t>
            </a:r>
            <a:r>
              <a:rPr lang="en-US">
                <a:latin typeface="Arial"/>
                <a:cs typeface="Arial"/>
              </a:rPr>
              <a:t> - Team 5</a:t>
            </a:r>
            <a:endParaRPr lang="en-US">
              <a:cs typeface="Arial" panose="020B0604020202020204" pitchFamily="34" charset="0"/>
            </a:endParaRPr>
          </a:p>
          <a:p>
            <a:endParaRPr lang="en-US"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Tyler </a:t>
            </a:r>
            <a:r>
              <a:rPr lang="en-US" err="1">
                <a:latin typeface="Arial"/>
                <a:cs typeface="Arial"/>
              </a:rPr>
              <a:t>Trocchi</a:t>
            </a:r>
            <a:r>
              <a:rPr lang="en-US">
                <a:latin typeface="Arial"/>
                <a:cs typeface="Arial"/>
              </a:rPr>
              <a:t>, Jared Jones, Jasmine Weekes</a:t>
            </a:r>
          </a:p>
          <a:p>
            <a:r>
              <a:rPr lang="en-US" b="0">
                <a:latin typeface="Arial"/>
                <a:cs typeface="Arial"/>
              </a:rPr>
              <a:t>December 3, 2024</a:t>
            </a:r>
            <a:endParaRPr lang="en-US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Sales Pitch 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F53A6B-198B-3452-563B-A782ED02B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355887"/>
              </p:ext>
            </p:extLst>
          </p:nvPr>
        </p:nvGraphicFramePr>
        <p:xfrm>
          <a:off x="381000" y="1788326"/>
          <a:ext cx="11430000" cy="4173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7" name="Picture 56" descr="A blue letter e on a black background&#10;&#10;Description automatically generated">
            <a:extLst>
              <a:ext uri="{FF2B5EF4-FFF2-40B4-BE49-F238E27FC236}">
                <a16:creationId xmlns:a16="http://schemas.microsoft.com/office/drawing/2014/main" id="{870108A3-EFF2-D087-2EB9-0627CD683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3" y="771076"/>
            <a:ext cx="39052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4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Problem Scope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Number of Delta flights delayed: 286,165 flights, over 30% of Delta flights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Average delay time: 33.6 minutes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Total delay time: 9,607,036 minutes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Longest delay time: Over 20 hours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Even a small delay costs Delta money due to operational costs such as fuel, extra staffing and aircraft maintenance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  <p:pic>
        <p:nvPicPr>
          <p:cNvPr id="4" name="Picture 3" descr="A graph of departure delay&#10;&#10;Description automatically generated">
            <a:extLst>
              <a:ext uri="{FF2B5EF4-FFF2-40B4-BE49-F238E27FC236}">
                <a16:creationId xmlns:a16="http://schemas.microsoft.com/office/drawing/2014/main" id="{3B7FA5DE-B74C-A829-53AC-F54DFCF0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71" y="2154518"/>
            <a:ext cx="5428129" cy="3433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022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83D8-E39F-7006-D3F0-E88A08C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94959"/>
            <a:ext cx="11430000" cy="498598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Flight Time Impact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E11BBC-0BD3-7179-063C-62144D0ACD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833" y="1614490"/>
            <a:ext cx="4709355" cy="258323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F47477-DB38-8166-D0B4-3FBADF734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7110" y="1609936"/>
            <a:ext cx="4616488" cy="2592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1B014-D040-C7D0-AFCB-8D9C93A552EE}"/>
              </a:ext>
            </a:extLst>
          </p:cNvPr>
          <p:cNvSpPr txBox="1"/>
          <p:nvPr/>
        </p:nvSpPr>
        <p:spPr>
          <a:xfrm>
            <a:off x="364906" y="4339525"/>
            <a:ext cx="52694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Identifying peak delay times</a:t>
            </a:r>
            <a:endParaRPr lang="en-US" sz="1600">
              <a:solidFill>
                <a:schemeClr val="tx2"/>
              </a:solidFill>
            </a:endParaRPr>
          </a:p>
          <a:p>
            <a:pPr algn="ctr">
              <a:spcBef>
                <a:spcPts val="1800"/>
              </a:spcBef>
            </a:pPr>
            <a:endParaRPr lang="en-US" sz="1200" b="1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spcBef>
                <a:spcPts val="1800"/>
              </a:spcBef>
            </a:pPr>
            <a:r>
              <a:rPr lang="en-US" sz="1400">
                <a:solidFill>
                  <a:schemeClr val="tx2"/>
                </a:solidFill>
                <a:latin typeface="Arial"/>
                <a:cs typeface="Arial"/>
              </a:rPr>
              <a:t>More accurate departure forecasting and improved operational efficiency during critical hours</a:t>
            </a:r>
            <a:endParaRPr lang="en-US">
              <a:solidFill>
                <a:schemeClr val="tx2"/>
              </a:solidFill>
              <a:cs typeface="Arial" panose="020B0604020202020204"/>
            </a:endParaRPr>
          </a:p>
          <a:p>
            <a:pPr algn="ctr">
              <a:spcBef>
                <a:spcPts val="1800"/>
              </a:spcBef>
            </a:pPr>
            <a:r>
              <a:rPr lang="en-US" sz="1400">
                <a:solidFill>
                  <a:schemeClr val="tx2"/>
                </a:solidFill>
                <a:latin typeface="Arial"/>
                <a:cs typeface="Arial"/>
              </a:rPr>
              <a:t>Assess improvements in maintenance and operational protocols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>
              <a:spcBef>
                <a:spcPts val="1800"/>
              </a:spcBef>
            </a:pPr>
            <a:endParaRPr lang="en-US" sz="1400">
              <a:solidFill>
                <a:schemeClr val="tx2"/>
              </a:solidFill>
              <a:latin typeface="Arial"/>
              <a:cs typeface="Arial"/>
            </a:endParaRPr>
          </a:p>
          <a:p>
            <a:endParaRPr lang="en-US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08E9F-248D-795D-AAE6-CB2CDF67BD1E}"/>
              </a:ext>
            </a:extLst>
          </p:cNvPr>
          <p:cNvSpPr txBox="1"/>
          <p:nvPr/>
        </p:nvSpPr>
        <p:spPr>
          <a:xfrm>
            <a:off x="6148686" y="4339526"/>
            <a:ext cx="5463152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sz="1600" b="1">
                <a:solidFill>
                  <a:schemeClr val="tx2"/>
                </a:solidFill>
                <a:latin typeface="Arial"/>
                <a:cs typeface="Arial"/>
              </a:rPr>
              <a:t>Understanding when delays are typically longer</a:t>
            </a:r>
          </a:p>
          <a:p>
            <a:pPr algn="ctr">
              <a:spcBef>
                <a:spcPts val="1800"/>
              </a:spcBef>
            </a:pPr>
            <a:endParaRPr lang="en-US" sz="1400" b="1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spcBef>
                <a:spcPts val="1800"/>
              </a:spcBef>
            </a:pPr>
            <a:r>
              <a:rPr lang="en-US" sz="1400">
                <a:solidFill>
                  <a:schemeClr val="tx2"/>
                </a:solidFill>
                <a:latin typeface="Arial"/>
                <a:cs typeface="Arial"/>
              </a:rPr>
              <a:t>Better communication with passengers about expected departure times</a:t>
            </a:r>
            <a:endParaRPr lang="en-US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spcBef>
                <a:spcPts val="1800"/>
              </a:spcBef>
            </a:pPr>
            <a:r>
              <a:rPr lang="en-US" sz="1400">
                <a:solidFill>
                  <a:schemeClr val="tx2"/>
                </a:solidFill>
                <a:latin typeface="Arial"/>
                <a:cs typeface="Arial"/>
              </a:rPr>
              <a:t>Potentially smoother operations with fewer last-minute disruptions</a:t>
            </a:r>
            <a:endParaRPr lang="en-US">
              <a:solidFill>
                <a:schemeClr val="tx2"/>
              </a:solidFill>
              <a:cs typeface="Arial"/>
            </a:endParaRPr>
          </a:p>
        </p:txBody>
      </p:sp>
      <p:pic>
        <p:nvPicPr>
          <p:cNvPr id="10" name="Graphic 9" descr="Arrow Down with solid fill">
            <a:extLst>
              <a:ext uri="{FF2B5EF4-FFF2-40B4-BE49-F238E27FC236}">
                <a16:creationId xmlns:a16="http://schemas.microsoft.com/office/drawing/2014/main" id="{0A4FDECA-3FA6-A02D-F85E-A86CE260D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909" y="4754103"/>
            <a:ext cx="423622" cy="384876"/>
          </a:xfrm>
          <a:prstGeom prst="rect">
            <a:avLst/>
          </a:prstGeom>
        </p:spPr>
      </p:pic>
      <p:pic>
        <p:nvPicPr>
          <p:cNvPr id="11" name="Graphic 10" descr="Arrow Down with solid fill">
            <a:extLst>
              <a:ext uri="{FF2B5EF4-FFF2-40B4-BE49-F238E27FC236}">
                <a16:creationId xmlns:a16="http://schemas.microsoft.com/office/drawing/2014/main" id="{EE5D3A99-7F62-FC29-6511-1CB6B9A81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275" y="4754104"/>
            <a:ext cx="384875" cy="3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EB4-AD3A-E736-779E-67E472A7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7468"/>
            <a:ext cx="11430000" cy="498598"/>
          </a:xfrm>
        </p:spPr>
        <p:txBody>
          <a:bodyPr wrap="square" anchor="b">
            <a:normAutofit/>
          </a:bodyPr>
          <a:lstStyle/>
          <a:p>
            <a:r>
              <a:rPr lang="en-US"/>
              <a:t>Seasonality</a:t>
            </a:r>
          </a:p>
        </p:txBody>
      </p:sp>
      <p:pic>
        <p:nvPicPr>
          <p:cNvPr id="4" name="Picture 3" descr="A graph showing the flight departure&#10;&#10;Description automatically generated">
            <a:extLst>
              <a:ext uri="{FF2B5EF4-FFF2-40B4-BE49-F238E27FC236}">
                <a16:creationId xmlns:a16="http://schemas.microsoft.com/office/drawing/2014/main" id="{3F0FDE82-9C10-A713-1889-8FD6BE10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3" y="1455784"/>
            <a:ext cx="4278672" cy="27772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E56-AC94-F9AE-ECF9-8797AE56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278" y="4433441"/>
            <a:ext cx="5402299" cy="1626396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600" b="0">
                <a:solidFill>
                  <a:schemeClr val="tx2"/>
                </a:solidFill>
                <a:latin typeface="Arial"/>
                <a:cs typeface="Arial"/>
              </a:rPr>
              <a:t>Using yearly patterns throughout the year to anticipate delays/cancellations better.</a:t>
            </a:r>
            <a:endParaRPr lang="en-US" sz="1600" b="0">
              <a:solidFill>
                <a:schemeClr val="tx2"/>
              </a:solidFill>
              <a:cs typeface="Arial"/>
            </a:endParaRPr>
          </a:p>
          <a:p>
            <a:pPr marL="342900" indent="-342900">
              <a:buChar char="•"/>
            </a:pPr>
            <a:r>
              <a:rPr lang="en-US" sz="1600" b="0">
                <a:solidFill>
                  <a:schemeClr val="tx2"/>
                </a:solidFill>
                <a:latin typeface="Arial"/>
                <a:cs typeface="Arial"/>
              </a:rPr>
              <a:t>Delays peak in the summer and beginning of the year.</a:t>
            </a:r>
          </a:p>
          <a:p>
            <a:pPr marL="342900" indent="-342900">
              <a:buChar char="•"/>
            </a:pPr>
            <a:r>
              <a:rPr lang="en-US" sz="1600" b="0">
                <a:solidFill>
                  <a:schemeClr val="tx2"/>
                </a:solidFill>
                <a:latin typeface="Arial"/>
                <a:cs typeface="Arial"/>
              </a:rPr>
              <a:t>Even the lowest average delay is over 25 minutes.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CEFD-9618-3C82-232F-09A363D6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" r="-246" b="-413"/>
          <a:stretch/>
        </p:blipFill>
        <p:spPr>
          <a:xfrm>
            <a:off x="6101165" y="1455784"/>
            <a:ext cx="4288682" cy="2775105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D6A8861-D9F8-FC7A-799B-B9C4DB8E45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07" b="-1282"/>
          <a:stretch/>
        </p:blipFill>
        <p:spPr>
          <a:xfrm>
            <a:off x="10516407" y="2730446"/>
            <a:ext cx="1286795" cy="10225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3AFCB5-3C5E-8771-F77E-A8810FB35508}"/>
              </a:ext>
            </a:extLst>
          </p:cNvPr>
          <p:cNvSpPr txBox="1">
            <a:spLocks/>
          </p:cNvSpPr>
          <p:nvPr/>
        </p:nvSpPr>
        <p:spPr>
          <a:xfrm>
            <a:off x="5876593" y="4430858"/>
            <a:ext cx="5725180" cy="16263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95000"/>
              <a:buFont typeface="Arial" panose="020B0604020202020204" pitchFamily="34" charset="0"/>
              <a:buNone/>
              <a:defRPr sz="20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77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 b="0" i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4963" indent="-2333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Palatino" pitchFamily="2" charset="0"/>
              <a:buChar char="–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1500" b="0">
                <a:solidFill>
                  <a:schemeClr val="tx2"/>
                </a:solidFill>
                <a:latin typeface="Arial"/>
                <a:cs typeface="Arial"/>
              </a:rPr>
              <a:t>Enables targeted interventions for factors within airline's control and better preparation for those outside of its control.</a:t>
            </a:r>
            <a:endParaRPr lang="en-US" sz="1500" b="0">
              <a:solidFill>
                <a:schemeClr val="tx2"/>
              </a:solidFill>
              <a:cs typeface="Arial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1500" b="0">
                <a:solidFill>
                  <a:schemeClr val="tx2"/>
                </a:solidFill>
                <a:latin typeface="Arial"/>
                <a:cs typeface="Arial"/>
              </a:rPr>
              <a:t>Weather-related delays slightly increase during the winter months and mid-summer, likely due to seasonal storms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1500" b="0">
                <a:solidFill>
                  <a:schemeClr val="tx2"/>
                </a:solidFill>
                <a:latin typeface="Arial"/>
                <a:cs typeface="Arial"/>
              </a:rPr>
              <a:t>Carrier and late aircraft delays show fluctuations but maintain a consistent presence throughout the year.</a:t>
            </a:r>
            <a:endParaRPr lang="en-US" sz="1500">
              <a:solidFill>
                <a:schemeClr val="tx2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 b="0">
              <a:solidFill>
                <a:srgbClr val="0039A6"/>
              </a:solidFill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5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7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6456-213D-1CC8-7CE5-A07F2D7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62" y="883726"/>
            <a:ext cx="11430000" cy="498598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Our Solution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313A-7528-EB61-E5AE-3E184D1955ED}"/>
              </a:ext>
            </a:extLst>
          </p:cNvPr>
          <p:cNvSpPr txBox="1"/>
          <p:nvPr/>
        </p:nvSpPr>
        <p:spPr>
          <a:xfrm>
            <a:off x="374952" y="1608667"/>
            <a:ext cx="765628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tx2"/>
                </a:solidFill>
                <a:latin typeface="Arial"/>
                <a:cs typeface="Arial"/>
              </a:rPr>
              <a:t>Our departure forecasting model will allow Delta Air Lines to: </a:t>
            </a:r>
            <a:endParaRPr lang="en-US" b="1">
              <a:solidFill>
                <a:schemeClr val="tx2"/>
              </a:solidFill>
              <a:cs typeface="Arial"/>
            </a:endParaRPr>
          </a:p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998D1E-A89B-4430-D232-ECB0692D2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238234"/>
              </p:ext>
            </p:extLst>
          </p:nvPr>
        </p:nvGraphicFramePr>
        <p:xfrm>
          <a:off x="1185332" y="2289628"/>
          <a:ext cx="5358189" cy="383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70" name="Graphic 869" descr="Upward trend with solid fill">
            <a:extLst>
              <a:ext uri="{FF2B5EF4-FFF2-40B4-BE49-F238E27FC236}">
                <a16:creationId xmlns:a16="http://schemas.microsoft.com/office/drawing/2014/main" id="{43B53EF4-F709-D02C-64CC-8030F33A9D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6342" y="4009722"/>
            <a:ext cx="1966686" cy="1906210"/>
          </a:xfrm>
          <a:prstGeom prst="rect">
            <a:avLst/>
          </a:prstGeom>
        </p:spPr>
      </p:pic>
      <p:pic>
        <p:nvPicPr>
          <p:cNvPr id="892" name="Picture 891" descr="A red triangle with blue text&#10;&#10;Description automatically generated">
            <a:extLst>
              <a:ext uri="{FF2B5EF4-FFF2-40B4-BE49-F238E27FC236}">
                <a16:creationId xmlns:a16="http://schemas.microsoft.com/office/drawing/2014/main" id="{140CE18B-BD7C-D7AB-056D-05087A94B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1237" y="2282976"/>
            <a:ext cx="2733525" cy="15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6C60F-ECF0-7E49-7C64-8E4C2E10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56" y="2519036"/>
            <a:ext cx="4156364" cy="740844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Thank you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2C84F-DE1D-B6FF-AE7E-E305AF2B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8878"/>
      </p:ext>
    </p:extLst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fia Pro Medium" panose="020B000000000000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obinson_PPT_template_16x9_CE_3" id="{7E7BB4D5-A6CF-D840-B64A-1A7149FE5A55}" vid="{43DDED81-B479-0843-AF32-54DCDA12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4424F93B954DBA6119B8EAD440AB" ma:contentTypeVersion="4" ma:contentTypeDescription="Create a new document." ma:contentTypeScope="" ma:versionID="3fddbbd1d3dec55fccbf286a59b3e31c">
  <xsd:schema xmlns:xsd="http://www.w3.org/2001/XMLSchema" xmlns:xs="http://www.w3.org/2001/XMLSchema" xmlns:p="http://schemas.microsoft.com/office/2006/metadata/properties" xmlns:ns2="d7e0b388-c321-4fde-a5a8-20188b95bad2" targetNamespace="http://schemas.microsoft.com/office/2006/metadata/properties" ma:root="true" ma:fieldsID="7f60718769189ba2e2d08ae78f2218cb" ns2:_="">
    <xsd:import namespace="d7e0b388-c321-4fde-a5a8-20188b95b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0b388-c321-4fde-a5a8-20188b95b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3FB16-12BB-44E0-9C36-87ED6C968E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DE36D6-6EA2-449B-A793-72B3BAB997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68CF11-75FA-49B7-803E-55C2BEB352EF}">
  <ds:schemaRefs>
    <ds:schemaRef ds:uri="d7e0b388-c321-4fde-a5a8-20188b95ba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MAT008_Robinson_PPT_template_20160817_1e</vt:lpstr>
      <vt:lpstr>Week 6 Presentation</vt:lpstr>
      <vt:lpstr>Sales Pitch Recap</vt:lpstr>
      <vt:lpstr>Problem Scope Data</vt:lpstr>
      <vt:lpstr>Flight Time Impact</vt:lpstr>
      <vt:lpstr>Seasonality</vt:lpstr>
      <vt:lpstr>Our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H1– Cover Headline Can Be Two Lines</dc:title>
  <dc:creator>CHARITY EKPO</dc:creator>
  <cp:revision>2</cp:revision>
  <dcterms:created xsi:type="dcterms:W3CDTF">2020-09-25T14:57:05Z</dcterms:created>
  <dcterms:modified xsi:type="dcterms:W3CDTF">2024-12-15T01:48:42Z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0x01010051CC4424F93B954DBA6119B8EAD440AB</vt:lpwstr>
  </property>
</Properties>
</file>