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3" r:id="rId3"/>
    <p:sldId id="346" r:id="rId4"/>
    <p:sldId id="347" r:id="rId5"/>
    <p:sldId id="348" r:id="rId6"/>
    <p:sldId id="351" r:id="rId7"/>
    <p:sldId id="350" r:id="rId8"/>
  </p:sldIdLst>
  <p:sldSz cx="12192000" cy="6858000"/>
  <p:notesSz cx="6858000" cy="9144000"/>
  <p:embeddedFontLst>
    <p:embeddedFont>
      <p:font typeface="Palatino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B"/>
    <a:srgbClr val="FFFFFE"/>
    <a:srgbClr val="0071CE"/>
    <a:srgbClr val="97CAEB"/>
    <a:srgbClr val="00AFF0"/>
    <a:srgbClr val="FFFFFF"/>
    <a:srgbClr val="770520"/>
    <a:srgbClr val="FFFFFD"/>
    <a:srgbClr val="FFFFFC"/>
    <a:srgbClr val="F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2D457-24E2-4674-A7E7-656301111F4D}" v="385" dt="2024-11-05T12:38:10.027"/>
    <p1510:client id="{C79FDD03-E329-4741-B446-FCFFA9CD7B38}" v="132" dt="2024-11-05T06:35:56.437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6215" autoAdjust="0"/>
  </p:normalViewPr>
  <p:slideViewPr>
    <p:cSldViewPr snapToGrid="0">
      <p:cViewPr varScale="1">
        <p:scale>
          <a:sx n="110" d="100"/>
          <a:sy n="110" d="100"/>
        </p:scale>
        <p:origin x="140" y="64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-10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43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3119-82E0-4717-BF73-EF80AF83B122}" type="datetimeFigureOut">
              <a:rPr lang="en-US" smtClean="0">
                <a:latin typeface="Arial" panose="020B0604020202020204" pitchFamily="34" charset="0"/>
              </a:rPr>
              <a:t>11/3/2024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3884-AF59-4CE4-B09D-5EAB2461B2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C59B5D5-07A3-2C4B-A7D7-CE2EDA7026DB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AA627A4-B847-F849-A037-54AD8A4E8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game, holding, table, person&#10;&#10;Description automatically generated">
            <a:extLst>
              <a:ext uri="{FF2B5EF4-FFF2-40B4-BE49-F238E27FC236}">
                <a16:creationId xmlns:a16="http://schemas.microsoft.com/office/drawing/2014/main" id="{C5D04B7C-1121-AF4E-B28A-2377894B66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D8DBB96-57CC-8742-BEF5-E27706DE28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8705"/>
            <a:ext cx="1283792" cy="4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1800"/>
              </a:spcBef>
              <a:buFont typeface="Arial" panose="020B0604020202020204" pitchFamily="34" charset="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9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448C57E6-C381-6349-A77B-6D4E883C5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B84C70E-6892-7446-9357-17561BC34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8655424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1600" b="1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572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3pPr>
            <a:lvl4pPr marL="914400" indent="0">
              <a:lnSpc>
                <a:spcPct val="100000"/>
              </a:lnSpc>
              <a:buNone/>
              <a:defRPr b="0" i="1">
                <a:latin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D6484DF-8473-784A-9E03-1B89F13008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9993" y="-304800"/>
            <a:ext cx="13275733" cy="746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</p:spPr>
        <p:txBody>
          <a:bodyPr anchor="ctr" anchorCtr="0"/>
          <a:lstStyle>
            <a:lvl1pPr algn="ctr">
              <a:lnSpc>
                <a:spcPct val="75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 noChangeAspect="1"/>
          </p:cNvSpPr>
          <p:nvPr>
            <p:ph type="body" sz="quarter" idx="14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aseline="0"/>
            </a:lvl1pPr>
            <a:lvl2pPr marL="168275" indent="-168275" algn="ctr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095C5B2-F45D-4E4C-A575-8D0D0D584B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9188" y="-629586"/>
            <a:ext cx="3621741" cy="3621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871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ircul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0"/>
              </a:spcAft>
              <a:buNone/>
              <a:defRPr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3363" indent="-233363">
              <a:spcBef>
                <a:spcPts val="2400"/>
              </a:spcBef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095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EA89700-DFB1-4A18-8D37-93514F14DE8F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9" r:id="rId3"/>
    <p:sldLayoutId id="2147483650" r:id="rId4"/>
    <p:sldLayoutId id="2147483662" r:id="rId5"/>
    <p:sldLayoutId id="2147483651" r:id="rId6"/>
    <p:sldLayoutId id="2147483665" r:id="rId7"/>
    <p:sldLayoutId id="2147483652" r:id="rId8"/>
    <p:sldLayoutId id="2147483661" r:id="rId9"/>
    <p:sldLayoutId id="2147483663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95000"/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1477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+mj-lt"/>
          <a:ea typeface="+mn-ea"/>
          <a:cs typeface="+mn-cs"/>
        </a:defRPr>
      </a:lvl4pPr>
      <a:lvl5pPr marL="16049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36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744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pos="7440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151843"/>
          </a:xfrm>
        </p:spPr>
        <p:txBody>
          <a:bodyPr/>
          <a:lstStyle/>
          <a:p>
            <a:r>
              <a:rPr lang="en-US" sz="5400" dirty="0">
                <a:cs typeface="Arial"/>
              </a:rPr>
              <a:t>Week 2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b="1" dirty="0">
                <a:effectLst/>
                <a:latin typeface="Arial"/>
                <a:cs typeface="Arial"/>
              </a:rPr>
              <a:t>MSA 8030 Communicating with </a:t>
            </a:r>
            <a:r>
              <a:rPr lang="en-US" dirty="0">
                <a:latin typeface="Arial"/>
                <a:cs typeface="Arial"/>
              </a:rPr>
              <a:t>Data – Team 5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EDEEEF"/>
                </a:solidFill>
                <a:latin typeface="Arial"/>
                <a:ea typeface="Lato"/>
                <a:cs typeface="Arial"/>
              </a:rPr>
              <a:t>Tyler </a:t>
            </a:r>
            <a:r>
              <a:rPr lang="en-US" dirty="0" err="1">
                <a:solidFill>
                  <a:srgbClr val="EDEEEF"/>
                </a:solidFill>
                <a:latin typeface="Arial"/>
                <a:ea typeface="Lato"/>
                <a:cs typeface="Arial"/>
              </a:rPr>
              <a:t>Trocchi</a:t>
            </a:r>
            <a:r>
              <a:rPr lang="en-US" dirty="0">
                <a:solidFill>
                  <a:srgbClr val="EDEEEF"/>
                </a:solidFill>
                <a:latin typeface="Arial"/>
                <a:ea typeface="Lato"/>
                <a:cs typeface="Arial"/>
              </a:rPr>
              <a:t>, Jasmine Weekes, Jared Jones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November 4, 2024 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F5B"/>
                </a:solidFill>
                <a:latin typeface="Arial"/>
                <a:cs typeface="Arial"/>
              </a:rPr>
              <a:t>Problem:</a:t>
            </a:r>
            <a:r>
              <a:rPr lang="en-US" dirty="0">
                <a:latin typeface="Arial"/>
                <a:cs typeface="Arial"/>
              </a:rPr>
              <a:t> Our client, Delta Airlines, is looking to improve their operational efficiency </a:t>
            </a: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by predicting flight departure times and analyzing delay/cancellation causes</a:t>
            </a:r>
            <a:endParaRPr lang="en-US" b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Through some preliminary analysis, very few flights take off at their original scheduled time (early or late)</a:t>
            </a:r>
            <a:endParaRPr lang="en-US" b="0" dirty="0">
              <a:solidFill>
                <a:srgbClr val="C60C30"/>
              </a:solidFill>
              <a:latin typeface="Arial"/>
              <a:cs typeface="Arial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1F5B"/>
                </a:solidFill>
                <a:latin typeface="Arial"/>
                <a:cs typeface="Arial"/>
              </a:rPr>
              <a:t>Our Solution:</a:t>
            </a: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 We</a:t>
            </a:r>
            <a:r>
              <a:rPr lang="en-US" dirty="0">
                <a:latin typeface="Arial"/>
                <a:cs typeface="Arial"/>
              </a:rPr>
              <a:t> aim to build a predictive model that anticipates accurate flight departure times and </a:t>
            </a: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identifies main factors driving delays and cancellations.</a:t>
            </a:r>
          </a:p>
        </p:txBody>
      </p:sp>
      <p:pic>
        <p:nvPicPr>
          <p:cNvPr id="5" name="Picture 4" descr="A blue letter e on a black background&#10;&#10;Description automatically generated">
            <a:extLst>
              <a:ext uri="{FF2B5EF4-FFF2-40B4-BE49-F238E27FC236}">
                <a16:creationId xmlns:a16="http://schemas.microsoft.com/office/drawing/2014/main" id="{158DD864-58BF-FAC7-3B7F-3BA4A649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960688"/>
            <a:ext cx="3507442" cy="5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Flight delays and cancellations waste $30-$34 billion annually in the US alone </a:t>
            </a:r>
            <a:r>
              <a:rPr lang="en-US" b="0" dirty="0">
                <a:latin typeface="Arial"/>
                <a:cs typeface="Arial"/>
              </a:rPr>
              <a:t>(</a:t>
            </a:r>
            <a:r>
              <a:rPr lang="en-US" b="0" dirty="0" err="1">
                <a:latin typeface="Arial"/>
                <a:cs typeface="Arial"/>
              </a:rPr>
              <a:t>Airhelp</a:t>
            </a:r>
            <a:r>
              <a:rPr lang="en-US" b="0" dirty="0">
                <a:latin typeface="Arial"/>
                <a:cs typeface="Arial"/>
              </a:rPr>
              <a:t>, 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Costs come from both the airline costs (fuel, crew, maintenance, etc.) and passenger costs (productivity loss, additional travel arrangements)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At least 200 million passengers were affected, with over 650 million hours lost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Detrimental to the environment-- Roughly 9 million additional tons of CO2 caused by delays/cancellations, equivalent to annual emissions of 2 million cars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Passengers are entitled to refunds in specific instances under new law signed in May 2024 (cancellations, significant delays, lost baggage and extra services)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2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Real-Time Departure Forecasting: A model to anticipate flight delays, enabling Delta to communicate accurate ETAs to customers and adjust resources if needed </a:t>
            </a:r>
            <a:r>
              <a:rPr lang="en-US" b="0" dirty="0">
                <a:solidFill>
                  <a:srgbClr val="001F5B"/>
                </a:solidFill>
                <a:latin typeface="Arial"/>
                <a:cs typeface="Arial"/>
              </a:rPr>
              <a:t>(High feasibility)</a:t>
            </a:r>
            <a:endParaRPr lang="en-US" b="0">
              <a:solidFill>
                <a:srgbClr val="001F5B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Cancellation Analysis: An investigation into cancellation patterns and causes, potentially due to weather, operational issues, or air traffic control, to reduce preventable cancellations </a:t>
            </a:r>
            <a:r>
              <a:rPr lang="en-US" b="0" dirty="0">
                <a:solidFill>
                  <a:srgbClr val="001F5B"/>
                </a:solidFill>
                <a:latin typeface="Arial"/>
                <a:cs typeface="Arial"/>
              </a:rPr>
              <a:t>(Moderate feasibility)</a:t>
            </a:r>
            <a:endParaRPr lang="en-US" b="0" dirty="0">
              <a:solidFill>
                <a:srgbClr val="001F5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Operational Adjustments: Based on the insights, Delta can optimize flight schedules, crew assignments, and ground operations for efficiency </a:t>
            </a:r>
            <a:r>
              <a:rPr lang="en-US" b="0" dirty="0">
                <a:solidFill>
                  <a:srgbClr val="001F5B"/>
                </a:solidFill>
                <a:latin typeface="Arial"/>
                <a:cs typeface="Arial"/>
              </a:rPr>
              <a:t>(High feasibility)</a:t>
            </a:r>
            <a:endParaRPr lang="en-US" b="0" dirty="0">
              <a:solidFill>
                <a:srgbClr val="001F5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Customer Notifications &amp; Rebooking Assistance: </a:t>
            </a:r>
            <a:r>
              <a:rPr lang="en-US" dirty="0">
                <a:solidFill>
                  <a:srgbClr val="C60C30"/>
                </a:solidFill>
                <a:latin typeface="Arial"/>
                <a:cs typeface="Arial"/>
              </a:rPr>
              <a:t>Use predictive insights to notify customers of anticipated delays/cancellations early, allowing Delta to assist with alternative arrangements and maintain customer satisfaction </a:t>
            </a:r>
            <a:r>
              <a:rPr lang="en-US" b="0" dirty="0">
                <a:solidFill>
                  <a:srgbClr val="001F5B"/>
                </a:solidFill>
                <a:latin typeface="Arial"/>
                <a:cs typeface="Arial"/>
              </a:rPr>
              <a:t>(Moderate feasibility)</a:t>
            </a:r>
            <a:endParaRPr lang="en-US" b="0" dirty="0">
              <a:solidFill>
                <a:srgbClr val="001F5B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7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Additional Details and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Project Scope: Ability to start with one airline and expand to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Constraints: </a:t>
            </a:r>
          </a:p>
          <a:p>
            <a:pPr marL="575945" lvl="1" indent="-233045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C60C30"/>
                </a:solidFill>
                <a:latin typeface="Arial"/>
                <a:cs typeface="Arial"/>
              </a:rPr>
              <a:t>Model should be accurate </a:t>
            </a:r>
            <a:r>
              <a:rPr lang="en-US" b="1" u="sng" dirty="0">
                <a:solidFill>
                  <a:srgbClr val="C60C30"/>
                </a:solidFill>
                <a:latin typeface="Arial"/>
                <a:cs typeface="Arial"/>
              </a:rPr>
              <a:t>and interpretable</a:t>
            </a:r>
          </a:p>
          <a:p>
            <a:pPr marL="575945" lvl="1" indent="-233045">
              <a:buFont typeface="Courier New" panose="020B0604020202020204" pitchFamily="34" charset="0"/>
              <a:buChar char="o"/>
            </a:pPr>
            <a:r>
              <a:rPr lang="en-US" b="1" u="sng" dirty="0">
                <a:solidFill>
                  <a:srgbClr val="C60C30"/>
                </a:solidFill>
                <a:latin typeface="Arial"/>
                <a:cs typeface="Arial"/>
              </a:rPr>
              <a:t>The dataset includes historical data from 2018, which might not fully capture current patterns or the impact of recent operational changes.</a:t>
            </a:r>
          </a:p>
          <a:p>
            <a:pPr marL="575945" lvl="1" indent="-233045">
              <a:buFont typeface="Courier New" panose="020B0604020202020204" pitchFamily="34" charset="0"/>
              <a:buChar char="o"/>
            </a:pPr>
            <a:r>
              <a:rPr lang="en-US" b="1" u="sng" dirty="0">
                <a:solidFill>
                  <a:srgbClr val="C60C30"/>
                </a:solidFill>
                <a:latin typeface="Arial"/>
                <a:cs typeface="Arial"/>
              </a:rPr>
              <a:t>Some delay causes may not be fully documented in the data and may affect the accuracy of delay predictions</a:t>
            </a:r>
          </a:p>
          <a:p>
            <a:pPr marL="575945" lvl="1" indent="-233045">
              <a:buFont typeface="Courier New" panose="020B0604020202020204" pitchFamily="34" charset="0"/>
              <a:buChar char="o"/>
            </a:pPr>
            <a:r>
              <a:rPr lang="en-US" b="1" u="sng" dirty="0">
                <a:solidFill>
                  <a:srgbClr val="C60C30"/>
                </a:solidFill>
                <a:latin typeface="Arial"/>
                <a:cs typeface="Arial"/>
              </a:rPr>
              <a:t>Some causes of delay, such as air traffic control restrictions or adverse weather conditions, are beyond Delta’s control and may have little ability to act on them</a:t>
            </a:r>
          </a:p>
          <a:p>
            <a:pPr marL="575945" lvl="1" indent="-233045">
              <a:buFont typeface="Courier New" panose="020B0604020202020204" pitchFamily="34" charset="0"/>
              <a:buChar char="o"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03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Metrics of Success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The amount of money lost due to delayed and cancelled flights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Ability to identify the most significant factors in predicting flight cancellations and delays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2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Visualization</a:t>
            </a:r>
            <a:endParaRPr lang="en-US" dirty="0"/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BB3C3D45-BF0A-2946-3715-9AF12A6C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75" y="1405313"/>
            <a:ext cx="6373050" cy="49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0991"/>
      </p:ext>
    </p:extLst>
  </p:cSld>
  <p:clrMapOvr>
    <a:masterClrMapping/>
  </p:clrMapOvr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fia Pro Medium" panose="020B000000000000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obinson_PPT_template_16x9_CE_3" id="{7E7BB4D5-A6CF-D840-B64A-1A7149FE5A55}" vid="{43DDED81-B479-0843-AF32-54DCDA12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461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Courier New</vt:lpstr>
      <vt:lpstr>Palatino</vt:lpstr>
      <vt:lpstr>MAT008_Robinson_PPT_template_20160817_1e</vt:lpstr>
      <vt:lpstr>Week 2 Presentation</vt:lpstr>
      <vt:lpstr>Business Problem</vt:lpstr>
      <vt:lpstr>Why is this important?</vt:lpstr>
      <vt:lpstr>Use Cases</vt:lpstr>
      <vt:lpstr>Additional Details and Constraints</vt:lpstr>
      <vt:lpstr>Metrics of Success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H1– Cover Headline Can Be Two Lines</dc:title>
  <dc:creator>CHARITY EKPO</dc:creator>
  <cp:lastModifiedBy>Tyler Trocchi</cp:lastModifiedBy>
  <cp:revision>112</cp:revision>
  <dcterms:created xsi:type="dcterms:W3CDTF">2020-09-25T14:57:05Z</dcterms:created>
  <dcterms:modified xsi:type="dcterms:W3CDTF">2024-11-05T16:34:52Z</dcterms:modified>
</cp:coreProperties>
</file>