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350" r:id="rId6"/>
    <p:sldId id="349" r:id="rId7"/>
  </p:sldIdLst>
  <p:sldSz cx="12192000" cy="6858000"/>
  <p:notesSz cx="6858000" cy="9144000"/>
  <p:embeddedFontLst>
    <p:embeddedFont>
      <p:font typeface="Palatino" panose="020B0604020202020204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68"/>
    <a:srgbClr val="001F5B"/>
    <a:srgbClr val="97CAEB"/>
    <a:srgbClr val="FFFFFE"/>
    <a:srgbClr val="0071CE"/>
    <a:srgbClr val="00AFF0"/>
    <a:srgbClr val="FFFFFF"/>
    <a:srgbClr val="770520"/>
    <a:srgbClr val="FFFFFD"/>
    <a:srgbClr val="FFF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516A4-8489-FD68-E4A5-AB2AF87034D6}" v="102" dt="2024-11-19T05:30:26.466"/>
    <p1510:client id="{8CC2B014-FA19-CACC-6B62-A883DC584E01}" v="556" dt="2024-11-19T17:05:20.641"/>
    <p1510:client id="{B99C09DA-7161-88FB-C34F-D631A3BE2B86}" v="353" dt="2024-11-19T05:57:41.424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6215" autoAdjust="0"/>
  </p:normalViewPr>
  <p:slideViewPr>
    <p:cSldViewPr snapToGrid="0">
      <p:cViewPr varScale="1">
        <p:scale>
          <a:sx n="128" d="100"/>
          <a:sy n="128" d="100"/>
        </p:scale>
        <p:origin x="592" y="176"/>
      </p:cViewPr>
      <p:guideLst>
        <p:guide orient="horz" pos="2160"/>
        <p:guide pos="3816"/>
      </p:guideLst>
    </p:cSldViewPr>
  </p:slideViewPr>
  <p:outlineViewPr>
    <p:cViewPr>
      <p:scale>
        <a:sx n="33" d="100"/>
        <a:sy n="33" d="100"/>
      </p:scale>
      <p:origin x="0" y="-10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43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03119-82E0-4717-BF73-EF80AF83B122}" type="datetimeFigureOut">
              <a:rPr lang="en-US" smtClean="0">
                <a:latin typeface="Arial" panose="020B0604020202020204" pitchFamily="34" charset="0"/>
              </a:rPr>
              <a:t>12/14/2024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3884-AF59-4CE4-B09D-5EAB2461B288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74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C59B5D5-07A3-2C4B-A7D7-CE2EDA7026DB}" type="datetimeFigureOut">
              <a:rPr lang="en-US" smtClean="0"/>
              <a:pPr/>
              <a:t>12/14/2024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5AA627A4-B847-F849-A037-54AD8A4E87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picture containing game, holding, table, person&#10;&#10;Description automatically generated">
            <a:extLst>
              <a:ext uri="{FF2B5EF4-FFF2-40B4-BE49-F238E27FC236}">
                <a16:creationId xmlns:a16="http://schemas.microsoft.com/office/drawing/2014/main" id="{C5D04B7C-1121-AF4E-B28A-2377894B66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122" y="731583"/>
            <a:ext cx="9144000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122" y="3244341"/>
            <a:ext cx="9144000" cy="3395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550960"/>
            <a:ext cx="2743200" cy="365125"/>
          </a:xfrm>
        </p:spPr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755096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7550960"/>
            <a:ext cx="2743200" cy="365125"/>
          </a:xfrm>
        </p:spPr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3122" y="4247375"/>
            <a:ext cx="6153150" cy="3098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790000" y="6397249"/>
            <a:ext cx="924976" cy="176844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2D8DBB96-57CC-8742-BEF5-E27706DE288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88" y="6158705"/>
            <a:ext cx="1283792" cy="45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6424" y="2179479"/>
            <a:ext cx="4191001" cy="3411631"/>
          </a:xfrm>
        </p:spPr>
        <p:txBody>
          <a:bodyPr/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1800"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0" indent="0">
              <a:spcBef>
                <a:spcPts val="1800"/>
              </a:spcBef>
              <a:buFont typeface="Arial" panose="020B0604020202020204" pitchFamily="34" charset="0"/>
              <a:buNone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90563" indent="-233363">
              <a:spcBef>
                <a:spcPts val="1800"/>
              </a:spcBef>
              <a:buFont typeface="Palatino" pitchFamily="2" charset="0"/>
              <a:buChar char="–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7763" indent="-233363">
              <a:spcBef>
                <a:spcPts val="1800"/>
              </a:spcBef>
              <a:buFont typeface="Arial" panose="020B0604020202020204" pitchFamily="34" charset="0"/>
              <a:buChar char="•"/>
              <a:defRPr sz="1400" b="0" i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04963" indent="-233363">
              <a:spcBef>
                <a:spcPts val="1800"/>
              </a:spcBef>
              <a:buFont typeface="Palatino" pitchFamily="2" charset="0"/>
              <a:buChar char="–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849328" y="2060164"/>
            <a:ext cx="4064780" cy="35309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893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66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3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hoto">
    <p:bg>
      <p:bgPr>
        <a:solidFill>
          <a:srgbClr val="ED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139634" y="643095"/>
            <a:ext cx="4454013" cy="454838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122" y="731583"/>
            <a:ext cx="7736512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400" b="1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122" y="3244341"/>
            <a:ext cx="7750278" cy="3395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 b="1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7550960"/>
            <a:ext cx="2743200" cy="365125"/>
          </a:xfrm>
        </p:spPr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755096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7550960"/>
            <a:ext cx="2743200" cy="365125"/>
          </a:xfrm>
        </p:spPr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3122" y="4247375"/>
            <a:ext cx="6153150" cy="3098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920" y="6400800"/>
            <a:ext cx="923544" cy="1761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88" y="6155667"/>
            <a:ext cx="1274827" cy="4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88326"/>
            <a:ext cx="11430000" cy="4173203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defRPr b="0" i="1">
                <a:latin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5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448C57E6-C381-6349-A77B-6D4E883C58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88326"/>
            <a:ext cx="11430000" cy="4173203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3pPr>
            <a:lvl4pPr>
              <a:lnSpc>
                <a:spcPct val="100000"/>
              </a:lnSpc>
              <a:defRPr b="0" i="1">
                <a:latin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4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CB84C70E-6892-7446-9357-17561BC34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88326"/>
            <a:ext cx="8655424" cy="4173203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buNone/>
              <a:defRPr sz="1600" b="1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57200" indent="0">
              <a:lnSpc>
                <a:spcPct val="100000"/>
              </a:lnSpc>
              <a:buNone/>
              <a:defRPr b="0" i="0">
                <a:latin typeface="Arial" panose="020B0604020202020204" pitchFamily="34" charset="0"/>
              </a:defRPr>
            </a:lvl3pPr>
            <a:lvl4pPr marL="914400" indent="0">
              <a:lnSpc>
                <a:spcPct val="100000"/>
              </a:lnSpc>
              <a:buNone/>
              <a:defRPr b="0" i="1">
                <a:latin typeface="Arial" panose="020B0604020202020204" pitchFamily="34" charset="0"/>
              </a:defRPr>
            </a:lvl4pPr>
            <a:lvl5pPr marL="1371600" indent="0">
              <a:lnSpc>
                <a:spcPct val="100000"/>
              </a:lnSpc>
              <a:buNone/>
              <a:defRPr b="0" i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BD6484DF-8473-784A-9E03-1B89F13008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89993" y="-304800"/>
            <a:ext cx="13275733" cy="7467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5256" y="1412131"/>
            <a:ext cx="4156364" cy="2954655"/>
          </a:xfrm>
        </p:spPr>
        <p:txBody>
          <a:bodyPr anchor="ctr" anchorCtr="0"/>
          <a:lstStyle>
            <a:lvl1pPr algn="ctr">
              <a:lnSpc>
                <a:spcPct val="75000"/>
              </a:lnSpc>
              <a:defRPr sz="6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3252" y="4507343"/>
            <a:ext cx="3297383" cy="795334"/>
          </a:xfrm>
        </p:spPr>
        <p:txBody>
          <a:bodyPr/>
          <a:lstStyle>
            <a:lvl1pPr marL="0" indent="0" algn="ctr"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mage">
    <p:bg>
      <p:bgPr>
        <a:solidFill>
          <a:srgbClr val="ED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12CDF8-32CE-4E9C-B71D-397F5A61EE2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790000" y="6397249"/>
            <a:ext cx="924976" cy="17684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 noChangeAspect="1"/>
          </p:cNvSpPr>
          <p:nvPr>
            <p:ph type="body" sz="quarter" idx="14"/>
          </p:nvPr>
        </p:nvSpPr>
        <p:spPr>
          <a:xfrm>
            <a:off x="2286000" y="914400"/>
            <a:ext cx="3108960" cy="3108960"/>
          </a:xfrm>
          <a:prstGeom prst="ellipse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spcBef>
                <a:spcPts val="900"/>
              </a:spcBef>
              <a:defRPr sz="1800" b="1" i="0">
                <a:latin typeface="Arial" panose="020B0604020202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/>
          <p:cNvSpPr>
            <a:spLocks noGrp="1" noChangeAspect="1"/>
          </p:cNvSpPr>
          <p:nvPr>
            <p:ph type="body" sz="quarter" idx="15"/>
          </p:nvPr>
        </p:nvSpPr>
        <p:spPr>
          <a:xfrm>
            <a:off x="-3520440" y="821933"/>
            <a:ext cx="3108960" cy="3108960"/>
          </a:xfrm>
          <a:prstGeom prst="ellipse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spcBef>
                <a:spcPts val="900"/>
              </a:spcBef>
              <a:defRPr sz="1800" baseline="0"/>
            </a:lvl1pPr>
            <a:lvl2pPr marL="168275" indent="-168275" algn="ctr">
              <a:spcBef>
                <a:spcPts val="900"/>
              </a:spcBef>
              <a:buFont typeface="Arial" panose="020B0604020202020204" pitchFamily="34" charset="0"/>
              <a:buChar char="•"/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88" y="6155667"/>
            <a:ext cx="1274827" cy="4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4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095C5B2-F45D-4E4C-A575-8D0D0D584B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9188" y="-629586"/>
            <a:ext cx="3621741" cy="3621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999" y="1798730"/>
            <a:ext cx="5428129" cy="4144870"/>
          </a:xfrm>
        </p:spPr>
        <p:txBody>
          <a:bodyPr/>
          <a:lstStyle>
            <a:lvl1pPr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871" y="1798730"/>
            <a:ext cx="5428129" cy="4144870"/>
          </a:xfrm>
        </p:spPr>
        <p:txBody>
          <a:bodyPr/>
          <a:lstStyle>
            <a:lvl1pPr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34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ircula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9536"/>
            <a:ext cx="11430000" cy="498598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999" y="1798730"/>
            <a:ext cx="5428129" cy="4144870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3000"/>
              </a:spcAft>
              <a:buNone/>
              <a:defRPr b="1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3363" indent="-233363">
              <a:spcBef>
                <a:spcPts val="2400"/>
              </a:spcBef>
              <a:buFont typeface="Arial" panose="020B0604020202020204" pitchFamily="34" charset="0"/>
              <a:buChar char="•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90563" indent="-233363">
              <a:spcBef>
                <a:spcPts val="1800"/>
              </a:spcBef>
              <a:buFont typeface="Palatino" pitchFamily="2" charset="0"/>
              <a:buChar char="–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47763" indent="-233363">
              <a:spcBef>
                <a:spcPts val="1800"/>
              </a:spcBef>
              <a:buFont typeface="Arial" panose="020B0604020202020204" pitchFamily="34" charset="0"/>
              <a:buChar char="•"/>
              <a:defRPr sz="1400" b="0" i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04963" indent="-233363">
              <a:spcBef>
                <a:spcPts val="1800"/>
              </a:spcBef>
              <a:buFont typeface="Palatino" pitchFamily="2" charset="0"/>
              <a:buChar char="–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9700-DFB1-4A18-8D37-93514F14DE8F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621429" y="1928470"/>
            <a:ext cx="3423087" cy="34956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20957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860699"/>
            <a:ext cx="11430000" cy="4985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99665"/>
            <a:ext cx="11371008" cy="4143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414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5EA89700-DFB1-4A18-8D37-93514F14DE8F}" type="datetimeFigureOut">
              <a:rPr lang="en-US" smtClean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4141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B12CDF8-32CE-4E9C-B71D-397F5A61EE2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488" y="6155667"/>
            <a:ext cx="1274827" cy="4569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920" y="6400800"/>
            <a:ext cx="923544" cy="1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2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9" r:id="rId3"/>
    <p:sldLayoutId id="2147483650" r:id="rId4"/>
    <p:sldLayoutId id="2147483662" r:id="rId5"/>
    <p:sldLayoutId id="2147483651" r:id="rId6"/>
    <p:sldLayoutId id="2147483665" r:id="rId7"/>
    <p:sldLayoutId id="2147483652" r:id="rId8"/>
    <p:sldLayoutId id="2147483661" r:id="rId9"/>
    <p:sldLayoutId id="2147483663" r:id="rId10"/>
    <p:sldLayoutId id="2147483654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SzPct val="95000"/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j-lt"/>
          <a:ea typeface="+mn-ea"/>
          <a:cs typeface="+mn-cs"/>
        </a:defRPr>
      </a:lvl1pPr>
      <a:lvl2pPr marL="233363" indent="-233363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690563" indent="-233363" algn="l" defTabSz="914400" rtl="0" eaLnBrk="1" latinLnBrk="0" hangingPunct="1">
        <a:lnSpc>
          <a:spcPct val="100000"/>
        </a:lnSpc>
        <a:spcBef>
          <a:spcPts val="1800"/>
        </a:spcBef>
        <a:buFont typeface="Palatino" pitchFamily="2" charset="0"/>
        <a:buChar char="–"/>
        <a:defRPr sz="1600" i="0" kern="1200">
          <a:solidFill>
            <a:schemeClr val="tx1"/>
          </a:solidFill>
          <a:latin typeface="+mj-lt"/>
          <a:ea typeface="+mn-ea"/>
          <a:cs typeface="+mn-cs"/>
        </a:defRPr>
      </a:lvl3pPr>
      <a:lvl4pPr marL="1147763" indent="-233363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1600" i="1" kern="1200">
          <a:solidFill>
            <a:schemeClr val="tx1"/>
          </a:solidFill>
          <a:latin typeface="+mj-lt"/>
          <a:ea typeface="+mn-ea"/>
          <a:cs typeface="+mn-cs"/>
        </a:defRPr>
      </a:lvl4pPr>
      <a:lvl5pPr marL="1604963" indent="-233363" algn="l" defTabSz="914400" rtl="0" eaLnBrk="1" latinLnBrk="0" hangingPunct="1">
        <a:lnSpc>
          <a:spcPct val="100000"/>
        </a:lnSpc>
        <a:spcBef>
          <a:spcPts val="1800"/>
        </a:spcBef>
        <a:buFont typeface="Palatino" pitchFamily="2" charset="0"/>
        <a:buChar char="–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936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984" userDrawn="1">
          <p15:clr>
            <a:srgbClr val="F26B43"/>
          </p15:clr>
        </p15:guide>
        <p15:guide id="6" orient="horz" pos="3744" userDrawn="1">
          <p15:clr>
            <a:srgbClr val="F26B43"/>
          </p15:clr>
        </p15:guide>
        <p15:guide id="7" orient="horz" pos="1128" userDrawn="1">
          <p15:clr>
            <a:srgbClr val="F26B43"/>
          </p15:clr>
        </p15:guide>
        <p15:guide id="8" pos="7440" userDrawn="1">
          <p15:clr>
            <a:srgbClr val="F26B43"/>
          </p15:clr>
        </p15:guide>
        <p15:guide id="9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122" y="731583"/>
            <a:ext cx="9144000" cy="2151843"/>
          </a:xfrm>
        </p:spPr>
        <p:txBody>
          <a:bodyPr/>
          <a:lstStyle/>
          <a:p>
            <a:r>
              <a:rPr lang="en-US" sz="5400" dirty="0">
                <a:latin typeface="Arial"/>
                <a:cs typeface="Arial"/>
              </a:rPr>
              <a:t>Week 5 Sales Pitch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sz="1800" b="1" dirty="0">
                <a:effectLst/>
                <a:latin typeface="Arial"/>
                <a:cs typeface="Arial"/>
              </a:rPr>
              <a:t>MSA 8030 </a:t>
            </a:r>
            <a:r>
              <a:rPr lang="en-US" dirty="0">
                <a:latin typeface="Arial"/>
                <a:cs typeface="Arial"/>
              </a:rPr>
              <a:t>Communicating with</a:t>
            </a:r>
            <a:r>
              <a:rPr lang="en-US" sz="1800" b="1" dirty="0">
                <a:effectLst/>
                <a:latin typeface="Arial"/>
                <a:cs typeface="Arial"/>
              </a:rPr>
              <a:t> Data </a:t>
            </a:r>
            <a:r>
              <a:rPr lang="en-US" dirty="0">
                <a:latin typeface="Arial"/>
                <a:cs typeface="Arial"/>
              </a:rPr>
              <a:t>– Team 5 </a:t>
            </a:r>
            <a:endParaRPr lang="en-US" dirty="0">
              <a:cs typeface="Arial" panose="020B0604020202020204" pitchFamily="34" charset="0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latin typeface="Arial"/>
                <a:cs typeface="Arial"/>
              </a:rPr>
              <a:t>Tyler </a:t>
            </a:r>
            <a:r>
              <a:rPr lang="en-US" dirty="0" err="1">
                <a:latin typeface="Arial"/>
                <a:cs typeface="Arial"/>
              </a:rPr>
              <a:t>Trocchi</a:t>
            </a:r>
            <a:r>
              <a:rPr lang="en-US" dirty="0">
                <a:latin typeface="Arial"/>
                <a:cs typeface="Arial"/>
              </a:rPr>
              <a:t>, Jasmine Weekes, Jared Jones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b="0" dirty="0">
                <a:latin typeface="Arial"/>
                <a:cs typeface="Arial"/>
              </a:rPr>
              <a:t>November 19, 2024 </a:t>
            </a:r>
            <a:endParaRPr lang="en-US" b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74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 descr="Brain with solid fill">
            <a:extLst>
              <a:ext uri="{FF2B5EF4-FFF2-40B4-BE49-F238E27FC236}">
                <a16:creationId xmlns:a16="http://schemas.microsoft.com/office/drawing/2014/main" id="{A723B0D3-F0BF-4CFC-97B5-33290F481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5857" y="2160948"/>
            <a:ext cx="1051809" cy="1089285"/>
          </a:xfrm>
          <a:prstGeom prst="rect">
            <a:avLst/>
          </a:prstGeom>
        </p:spPr>
      </p:pic>
      <p:pic>
        <p:nvPicPr>
          <p:cNvPr id="42" name="Content Placeholder 41" descr="Stopwatch with solid fill">
            <a:extLst>
              <a:ext uri="{FF2B5EF4-FFF2-40B4-BE49-F238E27FC236}">
                <a16:creationId xmlns:a16="http://schemas.microsoft.com/office/drawing/2014/main" id="{931A688C-8E6C-26AD-F5EC-202E8541C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9686" y="2158930"/>
            <a:ext cx="1051809" cy="1089285"/>
          </a:xfrm>
        </p:spPr>
      </p:pic>
      <p:pic>
        <p:nvPicPr>
          <p:cNvPr id="5" name="Graphic 4" descr="Take Off with solid fill">
            <a:extLst>
              <a:ext uri="{FF2B5EF4-FFF2-40B4-BE49-F238E27FC236}">
                <a16:creationId xmlns:a16="http://schemas.microsoft.com/office/drawing/2014/main" id="{502EDFF3-EA79-4F85-5B88-A40B51DBEA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31093" y="2163067"/>
            <a:ext cx="1051809" cy="1089285"/>
          </a:xfrm>
          <a:prstGeom prst="rect">
            <a:avLst/>
          </a:prstGeom>
        </p:spPr>
      </p:pic>
      <p:pic>
        <p:nvPicPr>
          <p:cNvPr id="7" name="Graphic 6" descr="Help with solid fill">
            <a:extLst>
              <a:ext uri="{FF2B5EF4-FFF2-40B4-BE49-F238E27FC236}">
                <a16:creationId xmlns:a16="http://schemas.microsoft.com/office/drawing/2014/main" id="{63FE6C03-C672-BC09-13E5-2E6BF6220F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02832" y="2159833"/>
            <a:ext cx="1039318" cy="1089285"/>
          </a:xfrm>
          <a:prstGeom prst="rect">
            <a:avLst/>
          </a:prstGeom>
        </p:spPr>
      </p:pic>
      <p:pic>
        <p:nvPicPr>
          <p:cNvPr id="9" name="Graphic 8" descr="Group brainstorm with solid fill">
            <a:extLst>
              <a:ext uri="{FF2B5EF4-FFF2-40B4-BE49-F238E27FC236}">
                <a16:creationId xmlns:a16="http://schemas.microsoft.com/office/drawing/2014/main" id="{729CE110-6A6C-0CDD-695E-3B3E9AF27D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7795" y="2158271"/>
            <a:ext cx="1051809" cy="10892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F51DDB-61CE-100C-8445-E587A9595CB1}"/>
              </a:ext>
            </a:extLst>
          </p:cNvPr>
          <p:cNvSpPr txBox="1"/>
          <p:nvPr/>
        </p:nvSpPr>
        <p:spPr>
          <a:xfrm>
            <a:off x="337277" y="3572655"/>
            <a:ext cx="2323475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3268"/>
                </a:solidFill>
                <a:latin typeface="Arial"/>
                <a:cs typeface="Arial"/>
              </a:rPr>
              <a:t>Business Goal</a:t>
            </a:r>
            <a:endParaRPr lang="en-US"/>
          </a:p>
          <a:p>
            <a:pPr algn="ctr"/>
            <a:r>
              <a:rPr lang="en-US" sz="1600" dirty="0">
                <a:solidFill>
                  <a:srgbClr val="003268"/>
                </a:solidFill>
                <a:latin typeface="Arial"/>
                <a:cs typeface="Arial"/>
              </a:rPr>
              <a:t>Increasing Delta's operational efficiency, specifically with flight delays and cancellations</a:t>
            </a:r>
          </a:p>
          <a:p>
            <a:pPr algn="ctr"/>
            <a:endParaRPr lang="en-US" sz="1600" b="1" dirty="0">
              <a:solidFill>
                <a:srgbClr val="003268"/>
              </a:solidFill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8696-1D25-02E7-0DF2-68AFA08764D7}"/>
              </a:ext>
            </a:extLst>
          </p:cNvPr>
          <p:cNvSpPr txBox="1"/>
          <p:nvPr/>
        </p:nvSpPr>
        <p:spPr>
          <a:xfrm>
            <a:off x="2660753" y="3572654"/>
            <a:ext cx="2323475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3268"/>
                </a:solidFill>
                <a:latin typeface="Arial"/>
                <a:cs typeface="Arial"/>
              </a:rPr>
              <a:t>Why It Matters</a:t>
            </a:r>
            <a:endParaRPr lang="en-US" dirty="0">
              <a:cs typeface="Arial" panose="020B0604020202020204"/>
            </a:endParaRPr>
          </a:p>
          <a:p>
            <a:pPr algn="ctr"/>
            <a:r>
              <a:rPr lang="en-US" sz="1600" dirty="0">
                <a:solidFill>
                  <a:srgbClr val="003268"/>
                </a:solidFill>
                <a:cs typeface="Arial"/>
              </a:rPr>
              <a:t>Flight delays and cancellations cause bad customer reviews and cost airlines billions every year</a:t>
            </a:r>
            <a:endParaRPr lang="en-US" sz="1600" dirty="0"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29FDED-EF9D-48CB-BDCE-73648F7C44AA}"/>
              </a:ext>
            </a:extLst>
          </p:cNvPr>
          <p:cNvSpPr txBox="1"/>
          <p:nvPr/>
        </p:nvSpPr>
        <p:spPr>
          <a:xfrm>
            <a:off x="7057868" y="3572655"/>
            <a:ext cx="232347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3268"/>
                </a:solidFill>
                <a:latin typeface="Arial"/>
                <a:cs typeface="Arial"/>
              </a:rPr>
              <a:t>Timeline</a:t>
            </a:r>
            <a:endParaRPr lang="en-US" b="1" dirty="0">
              <a:solidFill>
                <a:srgbClr val="003268"/>
              </a:solidFill>
              <a:cs typeface="Arial"/>
            </a:endParaRPr>
          </a:p>
          <a:p>
            <a:pPr algn="ctr"/>
            <a:r>
              <a:rPr lang="en-US" sz="1600" dirty="0">
                <a:solidFill>
                  <a:srgbClr val="003268"/>
                </a:solidFill>
                <a:latin typeface="Arial"/>
                <a:cs typeface="Arial"/>
              </a:rPr>
              <a:t>Up to 6 months to be fully implemented</a:t>
            </a:r>
            <a:endParaRPr lang="en-US" sz="1600" dirty="0">
              <a:solidFill>
                <a:srgbClr val="003268"/>
              </a:solidFill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3BF3C6-A5FD-B921-328C-DE069FAE2659}"/>
              </a:ext>
            </a:extLst>
          </p:cNvPr>
          <p:cNvSpPr txBox="1"/>
          <p:nvPr/>
        </p:nvSpPr>
        <p:spPr>
          <a:xfrm>
            <a:off x="4934261" y="3572655"/>
            <a:ext cx="2323475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3268"/>
                </a:solidFill>
                <a:latin typeface="Arial"/>
                <a:cs typeface="Arial"/>
              </a:rPr>
              <a:t>Method</a:t>
            </a:r>
            <a:endParaRPr lang="en-US" dirty="0"/>
          </a:p>
          <a:p>
            <a:pPr algn="ctr"/>
            <a:r>
              <a:rPr lang="en-US" sz="1600" dirty="0">
                <a:solidFill>
                  <a:srgbClr val="003268"/>
                </a:solidFill>
                <a:latin typeface="Arial"/>
                <a:cs typeface="Arial"/>
              </a:rPr>
              <a:t>Creating a neural network predictive model to anticipate cancellations and provide more accurate flight times</a:t>
            </a:r>
            <a:endParaRPr lang="en-US" sz="1600" dirty="0">
              <a:solidFill>
                <a:srgbClr val="003268"/>
              </a:solidFill>
              <a:cs typeface="Arial"/>
            </a:endParaRPr>
          </a:p>
          <a:p>
            <a:pPr algn="ctr"/>
            <a:endParaRPr lang="en-US" b="1" dirty="0">
              <a:solidFill>
                <a:srgbClr val="003268"/>
              </a:solidFill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1AD394-EAA0-86D5-B6BC-D65D2CE99252}"/>
              </a:ext>
            </a:extLst>
          </p:cNvPr>
          <p:cNvSpPr txBox="1"/>
          <p:nvPr/>
        </p:nvSpPr>
        <p:spPr>
          <a:xfrm>
            <a:off x="9094031" y="3572656"/>
            <a:ext cx="2310983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3268"/>
                </a:solidFill>
                <a:latin typeface="Arial"/>
                <a:cs typeface="Arial"/>
              </a:rPr>
              <a:t>Results</a:t>
            </a:r>
            <a:endParaRPr lang="en-US" dirty="0"/>
          </a:p>
          <a:p>
            <a:pPr algn="ctr"/>
            <a:r>
              <a:rPr lang="en-US" sz="1600" dirty="0">
                <a:solidFill>
                  <a:srgbClr val="003268"/>
                </a:solidFill>
                <a:latin typeface="Arial"/>
                <a:cs typeface="Arial"/>
              </a:rPr>
              <a:t>Better consumer experience, reduced added operational costs, and maintaining Delta's #1 airline rating</a:t>
            </a:r>
          </a:p>
          <a:p>
            <a:pPr algn="ctr"/>
            <a:endParaRPr lang="en-US" b="1" dirty="0">
              <a:solidFill>
                <a:srgbClr val="003268"/>
              </a:solidFill>
              <a:latin typeface="Arial"/>
              <a:cs typeface="Arial"/>
            </a:endParaRPr>
          </a:p>
        </p:txBody>
      </p:sp>
      <p:pic>
        <p:nvPicPr>
          <p:cNvPr id="17" name="Picture 16" descr="File:Delta logo.svg - Wikipedia">
            <a:extLst>
              <a:ext uri="{FF2B5EF4-FFF2-40B4-BE49-F238E27FC236}">
                <a16:creationId xmlns:a16="http://schemas.microsoft.com/office/drawing/2014/main" id="{8676414E-7B22-48BB-88C6-1F0FBCF2EF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9581" y="931546"/>
            <a:ext cx="3330314" cy="5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6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A6C60F-ECF0-7E49-7C64-8E4C2E10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256" y="2519036"/>
            <a:ext cx="4156364" cy="740844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The End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2C84F-DE1D-B6FF-AE7E-E305AF2BB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68878"/>
      </p:ext>
    </p:extLst>
  </p:cSld>
  <p:clrMapOvr>
    <a:masterClrMapping/>
  </p:clrMapOvr>
</p:sld>
</file>

<file path=ppt/theme/theme1.xml><?xml version="1.0" encoding="utf-8"?>
<a:theme xmlns:a="http://schemas.openxmlformats.org/drawingml/2006/main" name="MAT008_Robinson_PPT_template_20160817_1e">
  <a:themeElements>
    <a:clrScheme name="Robinson Office Colors">
      <a:dk1>
        <a:srgbClr val="404041"/>
      </a:dk1>
      <a:lt1>
        <a:srgbClr val="EDEEEF"/>
      </a:lt1>
      <a:dk2>
        <a:srgbClr val="0039A6"/>
      </a:dk2>
      <a:lt2>
        <a:srgbClr val="A4A9AD"/>
      </a:lt2>
      <a:accent1>
        <a:srgbClr val="0039A6"/>
      </a:accent1>
      <a:accent2>
        <a:srgbClr val="C60C30"/>
      </a:accent2>
      <a:accent3>
        <a:srgbClr val="006F42"/>
      </a:accent3>
      <a:accent4>
        <a:srgbClr val="FFC843"/>
      </a:accent4>
      <a:accent5>
        <a:srgbClr val="61B4E4"/>
      </a:accent5>
      <a:accent6>
        <a:srgbClr val="EF7622"/>
      </a:accent6>
      <a:hlink>
        <a:srgbClr val="0563C1"/>
      </a:hlink>
      <a:folHlink>
        <a:srgbClr val="4F54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Sofia Pro Medium" panose="020B000000000000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obinson_PPT_template_16x9_CE_3" id="{7E7BB4D5-A6CF-D840-B64A-1A7149FE5A55}" vid="{43DDED81-B479-0843-AF32-54DCDA12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CC4424F93B954DBA6119B8EAD440AB" ma:contentTypeVersion="4" ma:contentTypeDescription="Create a new document." ma:contentTypeScope="" ma:versionID="3fddbbd1d3dec55fccbf286a59b3e31c">
  <xsd:schema xmlns:xsd="http://www.w3.org/2001/XMLSchema" xmlns:xs="http://www.w3.org/2001/XMLSchema" xmlns:p="http://schemas.microsoft.com/office/2006/metadata/properties" xmlns:ns2="d7e0b388-c321-4fde-a5a8-20188b95bad2" targetNamespace="http://schemas.microsoft.com/office/2006/metadata/properties" ma:root="true" ma:fieldsID="7f60718769189ba2e2d08ae78f2218cb" ns2:_="">
    <xsd:import namespace="d7e0b388-c321-4fde-a5a8-20188b95ba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e0b388-c321-4fde-a5a8-20188b95ba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C1D835-0ED5-43D3-819C-E1FB88CCD1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B6DE8C-DDB6-4336-BA97-AA58A53D2E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101A75E-E178-46FF-87C2-27B118BB8F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e0b388-c321-4fde-a5a8-20188b95ba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469</Words>
  <Application>Microsoft Office PowerPoint</Application>
  <PresentationFormat>Widescreen</PresentationFormat>
  <Paragraphs>210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MAT008_Robinson_PPT_template_20160817_1e</vt:lpstr>
      <vt:lpstr>Week 5 Sales Pitch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H1– Cover Headline Can Be Two Lines</dc:title>
  <dc:creator>CHARITY EKPO</dc:creator>
  <cp:lastModifiedBy>Mark Jack</cp:lastModifiedBy>
  <cp:revision>206</cp:revision>
  <dcterms:created xsi:type="dcterms:W3CDTF">2020-09-25T14:57:05Z</dcterms:created>
  <dcterms:modified xsi:type="dcterms:W3CDTF">2024-12-15T01:49:33Z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0x01010051CC4424F93B954DBA6119B8EAD440AB</vt:lpwstr>
  </property>
</Properties>
</file>