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419" r:id="rId6"/>
    <p:sldId id="420" r:id="rId7"/>
    <p:sldId id="421" r:id="rId8"/>
    <p:sldId id="412" r:id="rId9"/>
    <p:sldId id="414" r:id="rId10"/>
    <p:sldId id="417" r:id="rId11"/>
    <p:sldId id="415" r:id="rId12"/>
    <p:sldId id="416" r:id="rId13"/>
    <p:sldId id="436" r:id="rId14"/>
    <p:sldId id="393" r:id="rId15"/>
    <p:sldId id="392" r:id="rId16"/>
    <p:sldId id="394" r:id="rId17"/>
    <p:sldId id="396" r:id="rId18"/>
    <p:sldId id="395" r:id="rId19"/>
    <p:sldId id="405" r:id="rId20"/>
    <p:sldId id="406" r:id="rId21"/>
    <p:sldId id="404" r:id="rId22"/>
    <p:sldId id="422" r:id="rId23"/>
    <p:sldId id="423" r:id="rId24"/>
    <p:sldId id="424" r:id="rId25"/>
    <p:sldId id="425" r:id="rId26"/>
    <p:sldId id="437" r:id="rId27"/>
    <p:sldId id="426" r:id="rId28"/>
    <p:sldId id="427" r:id="rId29"/>
    <p:sldId id="428" r:id="rId30"/>
    <p:sldId id="429" r:id="rId31"/>
    <p:sldId id="431" r:id="rId32"/>
    <p:sldId id="433" r:id="rId33"/>
    <p:sldId id="434" r:id="rId34"/>
    <p:sldId id="435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98" autoAdjust="0"/>
    <p:restoredTop sz="92258" autoAdjust="0"/>
  </p:normalViewPr>
  <p:slideViewPr>
    <p:cSldViewPr>
      <p:cViewPr varScale="1">
        <p:scale>
          <a:sx n="103" d="100"/>
          <a:sy n="103" d="100"/>
        </p:scale>
        <p:origin x="24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D735A078-81DB-4CC4-812B-EDD2520A8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D60644-4EFD-4AF6-93FF-77C38B012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3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aseline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aseline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aseline="0" dirty="0">
                <a:latin typeface="Courier New" pitchFamily="49" charset="0"/>
                <a:cs typeface="Courier New" pitchFamily="49" charset="0"/>
              </a:rPr>
              <a:t>&lt;Width) 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/2);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 &gt;= 0 &amp;&amp;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 &lt; Width) {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j]*M[j];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Times New Roman" pitchFamily="18" charset="0"/>
              <a:cs typeface="+mn-cs"/>
            </a:endParaRPr>
          </a:p>
          <a:p>
            <a:pPr eaLnBrk="1" hangingPunct="1">
              <a:defRPr/>
            </a:pPr>
            <a:r>
              <a:rPr lang="en-US" sz="1200" dirty="0">
                <a:latin typeface="Times New Roman" pitchFamily="18" charset="0"/>
                <a:cs typeface="+mn-cs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D60644-4EFD-4AF6-93FF-77C38B0123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D60644-4EFD-4AF6-93FF-77C38B0123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78266ABD-8A43-4384-9D73-FD3492C6FEDA}" type="slidenum">
              <a:rPr lang="en-US" sz="1200" smtClean="0">
                <a:latin typeface="Times New Roman" pitchFamily="18" charset="0"/>
              </a:rPr>
              <a:pPr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62991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9D38B40-E9AF-42A2-BF31-EFDA9FF350BC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779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AD2AA-554D-4B53-9BB9-575779AD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2621-3608-4877-8039-D61C11F05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C74EA-270F-4AEB-8092-2AFDA3461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1AF7-8302-4DC2-B119-F50BFB05C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30F3B-016A-4019-8F69-A938F15C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6330B-180F-49DC-B59C-3B89452F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46D82-73E8-4CB3-8B05-AA66F8C47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39B9-F15A-41E8-BF0C-4F639FB00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026C-54FA-478B-B8A0-183EDB777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38659-8CDD-4CC0-9B9F-ACF49BDDF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A8456-DE59-43D8-8060-F6C0D992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D21CF-490F-4886-8485-8A1EA9FF7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4D394-6B2B-4A84-A4E8-2947CB4B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AD6C7-073C-4CFD-ADCC-C88D8FA67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5912D87F-C3A2-481C-B76D-509B49A71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E3E0085-B684-490E-B030-322D239B49F0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GPU Programming</a:t>
            </a:r>
            <a:br>
              <a:rPr lang="en-US" altLang="ko-KR" sz="3600" dirty="0">
                <a:ea typeface="Gulim" pitchFamily="34" charset="-127"/>
              </a:rPr>
            </a:br>
            <a:br>
              <a:rPr lang="en-US" altLang="ko-KR" sz="3600" dirty="0">
                <a:ea typeface="Gulim" pitchFamily="34" charset="-127"/>
              </a:rPr>
            </a:br>
            <a:br>
              <a:rPr lang="en-US" dirty="0"/>
            </a:br>
            <a:r>
              <a:rPr lang="en-US" sz="3600" dirty="0"/>
              <a:t>Lecture 5:</a:t>
            </a:r>
            <a:r>
              <a:rPr lang="en-US" dirty="0"/>
              <a:t> Convolution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 dirty="0"/>
              <a:t>© David Kirk/NVIDIA and Wen-mei W. Hwu       ECE408/CS483/ECE498al University of Illinois, 2007-2012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optimizations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4A8456-DE59-43D8-8060-F6C0D99252E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800" y="1524000"/>
            <a:ext cx="8305800" cy="2209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Use Constant Memory for the convolution mask</a:t>
            </a:r>
          </a:p>
          <a:p>
            <a:endParaRPr lang="en-US" kern="0" dirty="0"/>
          </a:p>
          <a:p>
            <a:r>
              <a:rPr lang="en-US" kern="0" dirty="0"/>
              <a:t>Use tiling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26251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Pattern for M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is referred to as mask (a.k.a. kernel, filter, etc.)</a:t>
            </a:r>
          </a:p>
          <a:p>
            <a:r>
              <a:rPr lang="en-US" dirty="0"/>
              <a:t>Calculation of all output elements in P needs M</a:t>
            </a:r>
          </a:p>
          <a:p>
            <a:r>
              <a:rPr lang="en-US" dirty="0"/>
              <a:t>Total of O(P*M) reads of M</a:t>
            </a:r>
          </a:p>
          <a:p>
            <a:r>
              <a:rPr lang="en-US" dirty="0"/>
              <a:t>M is not changed during kernel</a:t>
            </a:r>
          </a:p>
          <a:p>
            <a:r>
              <a:rPr lang="en-US" dirty="0"/>
              <a:t>Bonus - M elements are accessed in the same order when calculating all P  elements</a:t>
            </a:r>
          </a:p>
          <a:p>
            <a:r>
              <a:rPr lang="en-US" dirty="0"/>
              <a:t>M is a good candidate for Constant Memory</a:t>
            </a:r>
          </a:p>
        </p:txBody>
      </p:sp>
      <p:sp>
        <p:nvSpPr>
          <p:cNvPr id="1946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DF4BD8-A050-4560-A559-A0C08D7E187F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4AE192D-238C-43F3-A8E3-D36743EA1334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/>
              <a:t>Programmer View of  CUDA Memories</a:t>
            </a:r>
            <a:br>
              <a:rPr lang="en-US" sz="3600"/>
            </a:br>
            <a:r>
              <a:rPr lang="en-US" sz="3600"/>
              <a:t>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/>
              <a:t>Each thread can:</a:t>
            </a:r>
          </a:p>
          <a:p>
            <a:pPr marL="974725" lvl="1" indent="-403225" eaLnBrk="1" hangingPunct="1"/>
            <a:r>
              <a:rPr lang="en-US" sz="2100"/>
              <a:t>Read/write per-thread </a:t>
            </a:r>
            <a:r>
              <a:rPr lang="en-US" sz="2100" b="1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/>
            <a:r>
              <a:rPr lang="en-US" sz="2100"/>
              <a:t>Read/write per-block </a:t>
            </a:r>
            <a:r>
              <a:rPr lang="en-US" sz="2100" b="1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/>
              <a:t>Read/write per-grid </a:t>
            </a:r>
            <a:r>
              <a:rPr lang="en-US" sz="2100" b="1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r>
              <a:rPr lang="en-US" sz="2100"/>
              <a:t>Read/only per-grid</a:t>
            </a:r>
            <a:r>
              <a:rPr lang="en-US" sz="21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constant memory (~5 cycles with caching)</a:t>
            </a:r>
          </a:p>
        </p:txBody>
      </p:sp>
      <p:grpSp>
        <p:nvGrpSpPr>
          <p:cNvPr id="20485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0490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7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8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  <a:endParaRPr lang="en-US" sz="1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5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9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10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Constant Memory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16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395788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Constant Memory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code allocates, initializes variables the same way as any other variables that need to be copied to the device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 </a:t>
            </a:r>
            <a:r>
              <a:rPr lang="en-US" b="1" dirty="0" err="1"/>
              <a:t>cudaMemcpyToSymbol</a:t>
            </a:r>
            <a:r>
              <a:rPr lang="en-US" b="1" dirty="0"/>
              <a:t>(</a:t>
            </a:r>
            <a:r>
              <a:rPr lang="en-US" b="1" dirty="0" err="1"/>
              <a:t>dest</a:t>
            </a:r>
            <a:r>
              <a:rPr lang="en-US" b="1" dirty="0"/>
              <a:t>, </a:t>
            </a:r>
            <a:r>
              <a:rPr lang="en-US" b="1" dirty="0" err="1"/>
              <a:t>src</a:t>
            </a:r>
            <a:r>
              <a:rPr lang="en-US" b="1" dirty="0"/>
              <a:t>, size) </a:t>
            </a:r>
            <a:r>
              <a:rPr lang="en-US" dirty="0"/>
              <a:t>to copy the variable into the device memory</a:t>
            </a:r>
          </a:p>
          <a:p>
            <a:endParaRPr lang="en-US" b="1" dirty="0"/>
          </a:p>
          <a:p>
            <a:r>
              <a:rPr lang="en-US" dirty="0"/>
              <a:t>This copy function tells the device that the variables will not be modified by the kernel and can be safely cached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4FBE7E80-BE4B-4461-8651-E701888BE965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6EE1563-1301-4CE6-88A6-03EE32F70782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/>
              <a:t>More on Constant Caching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681163"/>
            <a:ext cx="4341812" cy="4186237"/>
          </a:xfrm>
        </p:spPr>
        <p:txBody>
          <a:bodyPr/>
          <a:lstStyle/>
          <a:p>
            <a:pPr marL="457200" indent="-457200" eaLnBrk="1" hangingPunct="1"/>
            <a:r>
              <a:rPr lang="en-US" sz="2400" dirty="0"/>
              <a:t>Each SM has its own L1 cache</a:t>
            </a:r>
          </a:p>
          <a:p>
            <a:pPr marL="857250" lvl="1" indent="-457200" eaLnBrk="1" hangingPunct="1"/>
            <a:r>
              <a:rPr lang="en-US" sz="2000" dirty="0"/>
              <a:t>Low latency, high bandwidth access by all threads</a:t>
            </a:r>
          </a:p>
          <a:p>
            <a:pPr marL="457200" indent="-457200" eaLnBrk="1" hangingPunct="1"/>
            <a:r>
              <a:rPr lang="en-US" sz="2400" dirty="0"/>
              <a:t>However, there is no way for threads in one SM to update the L1 cache in other SMs</a:t>
            </a:r>
          </a:p>
          <a:p>
            <a:pPr marL="857250" lvl="1" indent="-457200" eaLnBrk="1" hangingPunct="1"/>
            <a:r>
              <a:rPr lang="en-US" sz="2000" dirty="0"/>
              <a:t>No L1 cache coherence</a:t>
            </a:r>
          </a:p>
          <a:p>
            <a:pPr marL="857250" lvl="1" indent="-457200" eaLnBrk="1" hangingPunct="1"/>
            <a:endParaRPr lang="en-US" dirty="0"/>
          </a:p>
        </p:txBody>
      </p:sp>
      <p:grpSp>
        <p:nvGrpSpPr>
          <p:cNvPr id="29701" name="Group 86"/>
          <p:cNvGrpSpPr>
            <a:grpSpLocks/>
          </p:cNvGrpSpPr>
          <p:nvPr/>
        </p:nvGrpSpPr>
        <p:grpSpPr bwMode="auto">
          <a:xfrm>
            <a:off x="4419600" y="1674813"/>
            <a:ext cx="4537075" cy="3963987"/>
            <a:chOff x="2880" y="1103"/>
            <a:chExt cx="2858" cy="2497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</a:p>
          </p:txBody>
        </p:sp>
        <p:sp>
          <p:nvSpPr>
            <p:cNvPr id="29708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09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0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5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19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  <a:endParaRPr lang="en-US" sz="1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720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1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2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6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9727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9731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Constant Memory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733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395788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657850"/>
            <a:ext cx="8651875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+mn-lt"/>
              </a:rPr>
              <a:t>This is not a problem if a variable is NOT modified by a kernel.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Header File Stuff for M on </a:t>
            </a:r>
            <a:r>
              <a:rPr lang="en-US"/>
              <a:t>host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#define MASK_WIDTH 5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// Mask Structure declaration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"/>
                <a:cs typeface="Courier"/>
              </a:rPr>
              <a:t>typedef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struct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  unsigned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width;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  unsigned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height;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   float* elements;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"/>
                <a:cs typeface="Courier"/>
              </a:rPr>
              <a:t>} Mask;</a:t>
            </a:r>
          </a:p>
          <a:p>
            <a:pPr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B3A42927-D286-4675-A796-08987109DE36}" type="slidenum">
              <a:rPr lang="en-US" sz="1400" smtClean="0">
                <a:latin typeface="Times New Roman" pitchFamily="18" charset="0"/>
              </a:rPr>
              <a:pPr eaLnBrk="1" hangingPunct="1"/>
              <a:t>15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762000"/>
          </a:xfrm>
        </p:spPr>
        <p:txBody>
          <a:bodyPr/>
          <a:lstStyle/>
          <a:p>
            <a:r>
              <a:rPr lang="en-US" dirty="0" err="1"/>
              <a:t>AllocateMask</a:t>
            </a:r>
            <a:r>
              <a:rPr lang="en-US" dirty="0"/>
              <a:t>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// Allocate a mask of dimensions height*width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//    If 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 == 0, initialize to all zeroes.  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//    If 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 == 1, perform random initialization.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//    If 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 == 2, initialize mask parameters, 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//                  but do not allocate memory 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Mask </a:t>
            </a:r>
            <a:r>
              <a:rPr lang="en-US" sz="1800" dirty="0" err="1">
                <a:latin typeface="Courier"/>
                <a:cs typeface="Courier"/>
              </a:rPr>
              <a:t>AllocateMask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height,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width,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 Mask M;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M.width</a:t>
            </a:r>
            <a:r>
              <a:rPr lang="en-US" sz="1800" dirty="0">
                <a:latin typeface="Courier"/>
                <a:cs typeface="Courier"/>
              </a:rPr>
              <a:t> = width;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M.height</a:t>
            </a:r>
            <a:r>
              <a:rPr lang="en-US" sz="1800" dirty="0">
                <a:latin typeface="Courier"/>
                <a:cs typeface="Courier"/>
              </a:rPr>
              <a:t> = height;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size = </a:t>
            </a:r>
            <a:r>
              <a:rPr lang="en-US" sz="1800" dirty="0" err="1">
                <a:latin typeface="Courier"/>
                <a:cs typeface="Courier"/>
              </a:rPr>
              <a:t>M.width</a:t>
            </a:r>
            <a:r>
              <a:rPr lang="en-US" sz="1800" dirty="0">
                <a:latin typeface="Courier"/>
                <a:cs typeface="Courier"/>
              </a:rPr>
              <a:t> * </a:t>
            </a:r>
            <a:r>
              <a:rPr lang="en-US" sz="1800" dirty="0" err="1">
                <a:latin typeface="Courier"/>
                <a:cs typeface="Courier"/>
              </a:rPr>
              <a:t>M.height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M.elements</a:t>
            </a:r>
            <a:r>
              <a:rPr lang="en-US" sz="1800" dirty="0">
                <a:latin typeface="Courier"/>
                <a:cs typeface="Courier"/>
              </a:rPr>
              <a:t> = NULL;</a:t>
            </a:r>
          </a:p>
          <a:p>
            <a:pPr marL="0" indent="0">
              <a:buFontTx/>
              <a:buNone/>
            </a:pPr>
            <a:endParaRPr lang="en-US" sz="2400" dirty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CD581016-FA36-47C9-A2F1-558ADE2452D1}" type="slidenum">
              <a:rPr lang="en-US" sz="1400" smtClean="0">
                <a:latin typeface="Times New Roman" pitchFamily="18" charset="0"/>
              </a:rPr>
              <a:pPr eaLnBrk="1" hangingPunct="1"/>
              <a:t>16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dirty="0" err="1"/>
              <a:t>AllocateMask</a:t>
            </a:r>
            <a:r>
              <a:rPr lang="en-US" dirty="0"/>
              <a:t>() (Cont.)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921A4FFA-34D1-40F2-8C30-A55D3747C755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// don't allocate memory on option 2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if(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 == 2) return M;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M.elements</a:t>
            </a:r>
            <a:r>
              <a:rPr lang="en-US" sz="1800" dirty="0">
                <a:latin typeface="Courier"/>
                <a:cs typeface="Courier"/>
              </a:rPr>
              <a:t> = (float*) </a:t>
            </a:r>
            <a:r>
              <a:rPr lang="en-US" sz="1800" dirty="0" err="1">
                <a:latin typeface="Courier"/>
                <a:cs typeface="Courier"/>
              </a:rPr>
              <a:t>malloc</a:t>
            </a:r>
            <a:r>
              <a:rPr lang="en-US" sz="1800" dirty="0">
                <a:latin typeface="Courier"/>
                <a:cs typeface="Courier"/>
              </a:rPr>
              <a:t>(size*</a:t>
            </a:r>
            <a:r>
              <a:rPr lang="en-US" sz="1800" dirty="0" err="1">
                <a:latin typeface="Courier"/>
                <a:cs typeface="Courier"/>
              </a:rPr>
              <a:t>sizeof</a:t>
            </a:r>
            <a:r>
              <a:rPr lang="en-US" sz="1800" dirty="0">
                <a:latin typeface="Courier"/>
                <a:cs typeface="Courier"/>
              </a:rPr>
              <a:t>(float));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for(unsigned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0;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&lt; </a:t>
            </a:r>
            <a:r>
              <a:rPr lang="en-US" sz="1800" dirty="0" err="1">
                <a:latin typeface="Courier"/>
                <a:cs typeface="Courier"/>
              </a:rPr>
              <a:t>M.height</a:t>
            </a:r>
            <a:r>
              <a:rPr lang="en-US" sz="1800" dirty="0">
                <a:latin typeface="Courier"/>
                <a:cs typeface="Courier"/>
              </a:rPr>
              <a:t> * </a:t>
            </a:r>
            <a:r>
              <a:rPr lang="en-US" sz="1800" dirty="0" err="1">
                <a:latin typeface="Courier"/>
                <a:cs typeface="Courier"/>
              </a:rPr>
              <a:t>M.width</a:t>
            </a:r>
            <a:r>
              <a:rPr lang="en-US" sz="1800" dirty="0">
                <a:latin typeface="Courier"/>
                <a:cs typeface="Courier"/>
              </a:rPr>
              <a:t>;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err="1">
                <a:latin typeface="Courier"/>
                <a:cs typeface="Courier"/>
              </a:rPr>
              <a:t>M.elements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] = (</a:t>
            </a:r>
            <a:r>
              <a:rPr lang="en-US" sz="1800" dirty="0" err="1">
                <a:latin typeface="Courier"/>
                <a:cs typeface="Courier"/>
              </a:rPr>
              <a:t>init</a:t>
            </a:r>
            <a:r>
              <a:rPr lang="en-US" sz="1800" dirty="0">
                <a:latin typeface="Courier"/>
                <a:cs typeface="Courier"/>
              </a:rPr>
              <a:t> == 0) ? (0.0f) : 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		(rand() / (float)RAND_MAX);</a:t>
            </a:r>
          </a:p>
          <a:p>
            <a:pPr marL="0" indent="0">
              <a:buFontTx/>
              <a:buNone/>
              <a:defRPr/>
            </a:pPr>
            <a:r>
              <a:rPr lang="en-US" sz="1800">
                <a:latin typeface="Courier"/>
                <a:cs typeface="Courier"/>
              </a:rPr>
              <a:t>  }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  return M;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Courier"/>
                <a:cs typeface="Courier"/>
              </a:rPr>
              <a:t>}	</a:t>
            </a:r>
          </a:p>
          <a:p>
            <a:pPr>
              <a:defRPr/>
            </a:pPr>
            <a:endParaRPr lang="en-US" sz="18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Code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480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/>
              <a:t>   </a:t>
            </a:r>
            <a:r>
              <a:rPr lang="en-US" sz="1800" b="1" dirty="0">
                <a:latin typeface="Courier"/>
                <a:cs typeface="Courier"/>
              </a:rPr>
              <a:t>// global variable, outside any function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"/>
                <a:cs typeface="Courier"/>
              </a:rPr>
              <a:t>   __constant__ float Mc[</a:t>
            </a:r>
            <a:r>
              <a:rPr lang="en-US" sz="1800" dirty="0">
                <a:latin typeface="Courier"/>
                <a:cs typeface="Courier"/>
              </a:rPr>
              <a:t>MASK_WIDTH</a:t>
            </a:r>
            <a:r>
              <a:rPr lang="en-US" sz="1800" b="1" dirty="0">
                <a:latin typeface="Courier"/>
                <a:cs typeface="Courier"/>
              </a:rPr>
              <a:t>][</a:t>
            </a:r>
            <a:r>
              <a:rPr lang="en-US" sz="1800" dirty="0">
                <a:latin typeface="Courier"/>
                <a:cs typeface="Courier"/>
              </a:rPr>
              <a:t>MASK_WIDTH</a:t>
            </a:r>
            <a:r>
              <a:rPr lang="en-US" sz="1800" b="1" dirty="0">
                <a:latin typeface="Courier"/>
                <a:cs typeface="Courier"/>
              </a:rPr>
              <a:t>];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"/>
                <a:cs typeface="Courier"/>
              </a:rPr>
              <a:t>…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"/>
                <a:cs typeface="Courier"/>
              </a:rPr>
              <a:t>   // allocate N, P, initialize N elements, copy N to </a:t>
            </a:r>
            <a:r>
              <a:rPr lang="en-US" sz="1800" b="1" dirty="0" err="1">
                <a:latin typeface="Courier"/>
                <a:cs typeface="Courier"/>
              </a:rPr>
              <a:t>Nd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FontTx/>
              <a:buNone/>
            </a:pPr>
            <a:r>
              <a:rPr lang="en-US" sz="1800" b="1" dirty="0">
                <a:latin typeface="Courier"/>
                <a:cs typeface="Courier"/>
              </a:rPr>
              <a:t>   </a:t>
            </a:r>
            <a:r>
              <a:rPr lang="en-US" sz="1800" dirty="0">
                <a:latin typeface="Courier"/>
                <a:cs typeface="Courier"/>
              </a:rPr>
              <a:t>Mask  M;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M  = </a:t>
            </a:r>
            <a:r>
              <a:rPr lang="en-US" sz="1800" dirty="0" err="1">
                <a:latin typeface="Courier"/>
                <a:cs typeface="Courier"/>
              </a:rPr>
              <a:t>AllocateMask</a:t>
            </a:r>
            <a:r>
              <a:rPr lang="en-US" sz="1800" dirty="0">
                <a:latin typeface="Courier"/>
                <a:cs typeface="Courier"/>
              </a:rPr>
              <a:t>(MASK_WIDTH, MASK_WIDTH, 1);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// initialize M elements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….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cudaMemcpyToSymbol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Mc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M.elements</a:t>
            </a:r>
            <a:r>
              <a:rPr lang="en-US" sz="1800" dirty="0">
                <a:latin typeface="Courier"/>
                <a:cs typeface="Courier"/>
              </a:rPr>
              <a:t>, 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MASK_WIDTH * MASK_WIDTH *</a:t>
            </a:r>
            <a:r>
              <a:rPr lang="en-US" sz="1800" dirty="0" err="1">
                <a:latin typeface="Courier"/>
                <a:cs typeface="Courier"/>
              </a:rPr>
              <a:t>sizeof</a:t>
            </a:r>
            <a:r>
              <a:rPr lang="en-US" sz="1800" dirty="0">
                <a:latin typeface="Courier"/>
                <a:cs typeface="Courier"/>
              </a:rPr>
              <a:t>(float));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b="1" dirty="0" err="1">
                <a:latin typeface="Courier"/>
                <a:cs typeface="Courier"/>
              </a:rPr>
              <a:t>ConvolutionKernel</a:t>
            </a:r>
            <a:r>
              <a:rPr lang="en-US" sz="1800" b="1" dirty="0">
                <a:latin typeface="Courier"/>
                <a:cs typeface="Courier"/>
              </a:rPr>
              <a:t>&lt;&lt;&lt;</a:t>
            </a:r>
            <a:r>
              <a:rPr lang="en-US" sz="1800" b="1" dirty="0" err="1">
                <a:latin typeface="Courier"/>
                <a:cs typeface="Courier"/>
              </a:rPr>
              <a:t>dim_Grid</a:t>
            </a:r>
            <a:r>
              <a:rPr lang="en-US" sz="1800" b="1" dirty="0">
                <a:latin typeface="Courier"/>
                <a:cs typeface="Courier"/>
              </a:rPr>
              <a:t>, </a:t>
            </a:r>
            <a:r>
              <a:rPr lang="en-US" sz="1800" b="1" dirty="0" err="1">
                <a:latin typeface="Courier"/>
                <a:cs typeface="Courier"/>
              </a:rPr>
              <a:t>dim_Block</a:t>
            </a:r>
            <a:r>
              <a:rPr lang="en-US" sz="1800" b="1" dirty="0">
                <a:latin typeface="Courier"/>
                <a:cs typeface="Courier"/>
              </a:rPr>
              <a:t>&gt;&gt;&gt;(Nd, Pd, width, height);</a:t>
            </a:r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DD77A6B-F7AF-4E25-97CD-2427D6D1EE24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on Convolution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1066800"/>
          </a:xfrm>
        </p:spPr>
        <p:txBody>
          <a:bodyPr/>
          <a:lstStyle/>
          <a:p>
            <a:r>
              <a:rPr lang="en-US" dirty="0"/>
              <a:t>Each element in N is used in calculating up to MASK_WIDTH * MASK_WIDTH elements in P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89D782C-307B-4A1D-898D-3CB53468298D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03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51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03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356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303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99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03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399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03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399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384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76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77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25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910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58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77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9096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10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766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877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8620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97350" y="3505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958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877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973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00150" y="29083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324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9436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4840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5468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51650" y="2895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324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43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46813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5468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85165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3245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436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242050" y="3505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53200" y="3505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51650" y="3505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324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9436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2420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5320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851650" y="3810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6324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436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2420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5532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516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242050" y="28956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938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049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8097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109788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414588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1938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5049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08163" y="54864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09788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414588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938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5049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804988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1145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414588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938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5049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4988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1145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414588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193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5049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04988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145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414588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00150" y="48768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90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401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044950" y="5181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3434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6482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4290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7401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043363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3434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6482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4290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7401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038600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3497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6482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4290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7401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0386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3497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6482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4290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7401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0386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3497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6482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435350" y="45720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6324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9436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2484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5468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8516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6324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9436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246813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546850" y="54864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8516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324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9436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42050" y="5791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5532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8516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6324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9436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2420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5532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8516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6324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9436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420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5532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85165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937250" y="48768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766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5877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862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19735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495800" y="4114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400" y="28956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convolution, an important parallel computation pattern </a:t>
            </a:r>
          </a:p>
          <a:p>
            <a:pPr lvl="1"/>
            <a:r>
              <a:rPr lang="en-US" dirty="0"/>
              <a:t>Widely used in signal, image and video processing</a:t>
            </a:r>
          </a:p>
          <a:p>
            <a:pPr lvl="1"/>
            <a:r>
              <a:rPr lang="en-US" dirty="0"/>
              <a:t>Foundational to stencil computation used in many science and engineering </a:t>
            </a:r>
          </a:p>
          <a:p>
            <a:pPr lvl="1"/>
            <a:endParaRPr lang="en-US" dirty="0"/>
          </a:p>
          <a:p>
            <a:r>
              <a:rPr lang="en-US" dirty="0"/>
              <a:t>Important techniques</a:t>
            </a:r>
          </a:p>
          <a:p>
            <a:pPr lvl="1"/>
            <a:r>
              <a:rPr lang="en-US" dirty="0"/>
              <a:t>Taking advantage </a:t>
            </a:r>
            <a:r>
              <a:rPr lang="en-US"/>
              <a:t>of shared </a:t>
            </a:r>
            <a:r>
              <a:rPr lang="en-US" dirty="0"/>
              <a:t>memories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2B9812-3257-443F-942B-BA9952F08C13}"/>
              </a:ext>
            </a:extLst>
          </p:cNvPr>
          <p:cNvSpPr/>
          <p:nvPr/>
        </p:nvSpPr>
        <p:spPr>
          <a:xfrm>
            <a:off x="1447800" y="2044700"/>
            <a:ext cx="455930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52FBA-8CFB-4801-9C7C-A3ACCF8EA3C7}"/>
              </a:ext>
            </a:extLst>
          </p:cNvPr>
          <p:cNvSpPr/>
          <p:nvPr/>
        </p:nvSpPr>
        <p:spPr>
          <a:xfrm>
            <a:off x="2057400" y="2667000"/>
            <a:ext cx="3346450" cy="3124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Output Tile</a:t>
            </a:r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on Convolution</a:t>
            </a:r>
          </a:p>
        </p:txBody>
      </p:sp>
      <p:sp>
        <p:nvSpPr>
          <p:cNvPr id="204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845300" y="30988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 dirty="0"/>
              <a:t>Input Tile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254750" y="34401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4495800" y="4876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806950" y="4876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11750" y="4876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410200" y="4876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4958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695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110163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4102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715000" y="5181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4958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8069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05400" y="54864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41655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5715000" y="548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4958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69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1054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41655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715000" y="5791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4958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48069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1054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41655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44780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75895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206375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236220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2667000" y="2057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4478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75895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062163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23622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26670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447800" y="266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1758950" y="266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2057400" y="2667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2368550" y="266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2667000" y="266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1447800" y="297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1758950" y="297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057400" y="297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368550" y="297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2667000" y="297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144780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175895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05740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236855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66700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715000" y="609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47800" y="20447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95800" y="48768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1066800"/>
          </a:xfrm>
        </p:spPr>
        <p:txBody>
          <a:bodyPr/>
          <a:lstStyle/>
          <a:p>
            <a:r>
              <a:rPr lang="en-US" dirty="0"/>
              <a:t>Input tiles need to be larger than output tiles</a:t>
            </a:r>
          </a:p>
        </p:txBody>
      </p:sp>
    </p:spTree>
    <p:extLst>
      <p:ext uri="{BB962C8B-B14F-4D97-AF65-F5344CB8AC3E}">
        <p14:creationId xmlns:p14="http://schemas.microsoft.com/office/powerpoint/2010/main" val="21602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5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Mismatch</a:t>
            </a:r>
            <a:br>
              <a:rPr lang="en-US" dirty="0"/>
            </a:br>
            <a:r>
              <a:rPr lang="en-US" sz="3200" i="1" dirty="0"/>
              <a:t>Input tile &gt; Output tile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thread block that matches the input tile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Each thread loads one element of the input tile</a:t>
            </a:r>
          </a:p>
          <a:p>
            <a:pPr lvl="1"/>
            <a:r>
              <a:rPr lang="en-US" dirty="0"/>
              <a:t>Special case: halo cells</a:t>
            </a:r>
          </a:p>
          <a:p>
            <a:endParaRPr lang="en-US" dirty="0"/>
          </a:p>
          <a:p>
            <a:r>
              <a:rPr lang="en-US" dirty="0"/>
              <a:t>Not all threads participate in calculating output</a:t>
            </a:r>
          </a:p>
          <a:p>
            <a:pPr lvl="1"/>
            <a:r>
              <a:rPr lang="en-US" dirty="0"/>
              <a:t>There will be if statements and control divergence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19CC6CFF-3B8F-4F5F-AB52-260F9DDAD127}" type="slidenum">
              <a:rPr lang="en-US" sz="1400" smtClean="0">
                <a:latin typeface="Times New Roman" pitchFamily="18" charset="0"/>
              </a:rPr>
              <a:pPr eaLnBrk="1" hangingPunct="1"/>
              <a:t>21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5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971800"/>
            <a:ext cx="3733800" cy="297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from output coordinates to input coordinates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50DE3FA-50A6-41FF-BC7D-A5CB6D749743}" type="slidenum">
              <a:rPr lang="en-US" sz="1400" smtClean="0">
                <a:latin typeface="Times New Roman" pitchFamily="18" charset="0"/>
              </a:rPr>
              <a:pPr eaLnBrk="1" hangingPunct="1"/>
              <a:t>22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971799"/>
            <a:ext cx="3048000" cy="236219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2438400"/>
            <a:ext cx="3733800" cy="303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2743200"/>
            <a:ext cx="3048000" cy="24638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19600" y="3810000"/>
            <a:ext cx="3810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9200" y="25908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TILE_SIZE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2027" y="2286000"/>
            <a:ext cx="141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BLOCK_SIZE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243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7200" y="2438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938046"/>
            <a:ext cx="4411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tx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ty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0" y="3124200"/>
            <a:ext cx="3429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" y="35052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03913" y="3928646"/>
            <a:ext cx="126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  <a:cs typeface="Courier New"/>
              </a:rPr>
              <a:t>Output Tile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5B3CA-6A0C-41DA-8D14-EF76645A2CDD}"/>
              </a:ext>
            </a:extLst>
          </p:cNvPr>
          <p:cNvSpPr txBox="1"/>
          <p:nvPr/>
        </p:nvSpPr>
        <p:spPr>
          <a:xfrm>
            <a:off x="1333131" y="5774322"/>
            <a:ext cx="201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 coordinates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3F1D-74F4-426C-A3DA-3D08D2EE8EA4}"/>
              </a:ext>
            </a:extLst>
          </p:cNvPr>
          <p:cNvSpPr txBox="1"/>
          <p:nvPr/>
        </p:nvSpPr>
        <p:spPr>
          <a:xfrm>
            <a:off x="5943231" y="5774322"/>
            <a:ext cx="201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 coordinates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8CB99-5B67-4A95-94BF-D9D6034B062D}"/>
              </a:ext>
            </a:extLst>
          </p:cNvPr>
          <p:cNvSpPr txBox="1"/>
          <p:nvPr/>
        </p:nvSpPr>
        <p:spPr>
          <a:xfrm>
            <a:off x="1403313" y="3928646"/>
            <a:ext cx="126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  <a:cs typeface="Courier New"/>
              </a:rPr>
              <a:t>Output Tile</a:t>
            </a:r>
          </a:p>
        </p:txBody>
      </p:sp>
    </p:spTree>
    <p:extLst>
      <p:ext uri="{BB962C8B-B14F-4D97-AF65-F5344CB8AC3E}">
        <p14:creationId xmlns:p14="http://schemas.microsoft.com/office/powerpoint/2010/main" val="113215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3A21-475E-417E-A028-89861B13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of three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DB68-4629-4AAA-9398-234C6B36A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E3542-0397-4681-B7AB-70B0B373C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B9F14-5F1F-45E9-BC24-68586FED8217}"/>
              </a:ext>
            </a:extLst>
          </p:cNvPr>
          <p:cNvSpPr/>
          <p:nvPr/>
        </p:nvSpPr>
        <p:spPr>
          <a:xfrm>
            <a:off x="2705100" y="1905000"/>
            <a:ext cx="3733800" cy="2743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1CADD-4026-4164-8B54-95A9B2C3DFB0}"/>
              </a:ext>
            </a:extLst>
          </p:cNvPr>
          <p:cNvSpPr/>
          <p:nvPr/>
        </p:nvSpPr>
        <p:spPr>
          <a:xfrm>
            <a:off x="3048000" y="2171700"/>
            <a:ext cx="3733800" cy="2743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D35F4-7768-4730-BAD6-B974A7566510}"/>
              </a:ext>
            </a:extLst>
          </p:cNvPr>
          <p:cNvSpPr/>
          <p:nvPr/>
        </p:nvSpPr>
        <p:spPr>
          <a:xfrm>
            <a:off x="3048000" y="2171700"/>
            <a:ext cx="3048000" cy="22098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B38A-D741-4492-9924-C6FA6778B560}"/>
              </a:ext>
            </a:extLst>
          </p:cNvPr>
          <p:cNvSpPr txBox="1"/>
          <p:nvPr/>
        </p:nvSpPr>
        <p:spPr>
          <a:xfrm>
            <a:off x="4032213" y="3103146"/>
            <a:ext cx="126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  <a:cs typeface="Courier New"/>
              </a:rPr>
              <a:t>Output 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A83FC-7C6E-4027-8A6C-D866F5F907C6}"/>
              </a:ext>
            </a:extLst>
          </p:cNvPr>
          <p:cNvSpPr txBox="1"/>
          <p:nvPr/>
        </p:nvSpPr>
        <p:spPr>
          <a:xfrm>
            <a:off x="838200" y="54102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 block: thread block.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  <a:highlight>
                  <a:srgbClr val="808080"/>
                </a:highlight>
              </a:rPr>
              <a:t>Yellow block: input tile.</a:t>
            </a:r>
          </a:p>
        </p:txBody>
      </p:sp>
    </p:spTree>
    <p:extLst>
      <p:ext uri="{BB962C8B-B14F-4D97-AF65-F5344CB8AC3E}">
        <p14:creationId xmlns:p14="http://schemas.microsoft.com/office/powerpoint/2010/main" val="2103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from output coordinates to input coordinate 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tx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threadIdx.x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ty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threadIdx.y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row_o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blockIdx.y</a:t>
            </a:r>
            <a:r>
              <a:rPr lang="en-US" sz="2000" b="1" dirty="0">
                <a:latin typeface="Courier New"/>
                <a:cs typeface="Courier New"/>
              </a:rPr>
              <a:t> * TILE_SIZE + </a:t>
            </a:r>
            <a:r>
              <a:rPr lang="en-US" sz="2000" b="1" dirty="0" err="1">
                <a:latin typeface="Courier New"/>
                <a:cs typeface="Courier New"/>
              </a:rPr>
              <a:t>ty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col_o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blockIdx.x</a:t>
            </a:r>
            <a:r>
              <a:rPr lang="en-US" sz="2000" b="1" dirty="0">
                <a:latin typeface="Courier New"/>
                <a:cs typeface="Courier New"/>
              </a:rPr>
              <a:t> * TILE_SIZE + </a:t>
            </a:r>
            <a:r>
              <a:rPr lang="en-US" sz="2000" b="1" dirty="0" err="1">
                <a:latin typeface="Courier New"/>
                <a:cs typeface="Courier New"/>
              </a:rPr>
              <a:t>tx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row_i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row_o</a:t>
            </a:r>
            <a:r>
              <a:rPr lang="en-US" sz="2000" b="1" dirty="0">
                <a:latin typeface="Courier New"/>
                <a:cs typeface="Courier New"/>
              </a:rPr>
              <a:t> - 2;  // Assumes kernel size is 5</a:t>
            </a:r>
          </a:p>
          <a:p>
            <a:pPr marL="0" indent="0">
              <a:buFontTx/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col_i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col_o</a:t>
            </a:r>
            <a:r>
              <a:rPr lang="en-US" sz="2000" b="1" dirty="0">
                <a:latin typeface="Courier New"/>
                <a:cs typeface="Courier New"/>
              </a:rPr>
              <a:t> - 2;  // Assumes kernel size is 5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55C051-0FF0-4AF4-9E1E-78B77DAA0958}" type="slidenum">
              <a:rPr lang="en-US" sz="1400" smtClean="0">
                <a:latin typeface="Times New Roman" pitchFamily="18" charset="0"/>
              </a:rPr>
              <a:pPr eaLnBrk="1" hangingPunct="1"/>
              <a:t>24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1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162300" y="35560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35200" y="1866900"/>
            <a:ext cx="1143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that loads halos outside N should return 0.0 </a:t>
            </a: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B083716-D88A-4DFD-A8FF-4578AFECAD83}" type="slidenum">
              <a:rPr lang="en-US" sz="1400" smtClean="0">
                <a:latin typeface="Times New Roman" pitchFamily="18" charset="0"/>
              </a:rPr>
              <a:pPr eaLnBrk="1" hangingPunct="1"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500" y="1981200"/>
            <a:ext cx="45847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9500" y="1981200"/>
            <a:ext cx="914400" cy="838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39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783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7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7100" y="19812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95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39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783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27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07100" y="28194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3670300"/>
            <a:ext cx="914400" cy="8382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054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9800" y="36703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66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054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9800" y="45085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622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54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9800" y="5334000"/>
            <a:ext cx="914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Care of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  </a:t>
            </a:r>
            <a:r>
              <a:rPr lang="en-US" sz="2000" b="1" dirty="0">
                <a:latin typeface="Courier New"/>
                <a:cs typeface="Courier New"/>
              </a:rPr>
              <a:t>float output = 0.0f;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__shared__ float Ns[TILE_SIZE+KERNEL_SIZE-1][TILE_SIZE+KERNEL_SIZE-1];</a:t>
            </a:r>
          </a:p>
          <a:p>
            <a:pPr>
              <a:defRPr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if((</a:t>
            </a:r>
            <a:r>
              <a:rPr lang="en-US" sz="2000" b="1" dirty="0" err="1">
                <a:latin typeface="Courier New"/>
                <a:cs typeface="Courier New"/>
              </a:rPr>
              <a:t>row_i</a:t>
            </a:r>
            <a:r>
              <a:rPr lang="en-US" sz="2000" b="1" dirty="0">
                <a:latin typeface="Courier New"/>
                <a:cs typeface="Courier New"/>
              </a:rPr>
              <a:t> &gt;= 0) &amp;&amp; (</a:t>
            </a:r>
            <a:r>
              <a:rPr lang="en-US" sz="2000" b="1" dirty="0" err="1">
                <a:latin typeface="Courier New"/>
                <a:cs typeface="Courier New"/>
              </a:rPr>
              <a:t>row_i</a:t>
            </a:r>
            <a:r>
              <a:rPr lang="en-US" sz="2000" b="1" dirty="0">
                <a:latin typeface="Courier New"/>
                <a:cs typeface="Courier New"/>
              </a:rPr>
              <a:t> &lt; </a:t>
            </a:r>
            <a:r>
              <a:rPr lang="en-US" sz="2000" b="1" dirty="0" err="1">
                <a:latin typeface="Courier New"/>
                <a:cs typeface="Courier New"/>
              </a:rPr>
              <a:t>N.height</a:t>
            </a:r>
            <a:r>
              <a:rPr lang="en-US" sz="2000" b="1" dirty="0">
                <a:latin typeface="Courier New"/>
                <a:cs typeface="Courier New"/>
              </a:rPr>
              <a:t>) &amp;&amp; 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 (</a:t>
            </a:r>
            <a:r>
              <a:rPr lang="en-US" sz="2000" b="1" dirty="0" err="1">
                <a:latin typeface="Courier New"/>
                <a:cs typeface="Courier New"/>
              </a:rPr>
              <a:t>col_i</a:t>
            </a:r>
            <a:r>
              <a:rPr lang="en-US" sz="2000" b="1" dirty="0">
                <a:latin typeface="Courier New"/>
                <a:cs typeface="Courier New"/>
              </a:rPr>
              <a:t> &gt;= 0)  &amp;&amp; (</a:t>
            </a:r>
            <a:r>
              <a:rPr lang="en-US" sz="2000" b="1" dirty="0" err="1">
                <a:latin typeface="Courier New"/>
                <a:cs typeface="Courier New"/>
              </a:rPr>
              <a:t>col_i</a:t>
            </a:r>
            <a:r>
              <a:rPr lang="en-US" sz="2000" b="1" dirty="0">
                <a:latin typeface="Courier New"/>
                <a:cs typeface="Courier New"/>
              </a:rPr>
              <a:t> &lt; </a:t>
            </a:r>
            <a:r>
              <a:rPr lang="en-US" sz="2000" b="1" dirty="0" err="1">
                <a:latin typeface="Courier New"/>
                <a:cs typeface="Courier New"/>
              </a:rPr>
              <a:t>N.width</a:t>
            </a:r>
            <a:r>
              <a:rPr lang="en-US" sz="2000" b="1" dirty="0">
                <a:latin typeface="Courier New"/>
                <a:cs typeface="Courier New"/>
              </a:rPr>
              <a:t>) ) 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Ns[</a:t>
            </a:r>
            <a:r>
              <a:rPr lang="en-US" sz="2000" b="1" dirty="0" err="1">
                <a:latin typeface="Courier New"/>
                <a:cs typeface="Courier New"/>
              </a:rPr>
              <a:t>ty</a:t>
            </a:r>
            <a:r>
              <a:rPr lang="en-US" sz="2000" b="1" dirty="0">
                <a:latin typeface="Courier New"/>
                <a:cs typeface="Courier New"/>
              </a:rPr>
              <a:t>][</a:t>
            </a:r>
            <a:r>
              <a:rPr lang="en-US" sz="2000" b="1" dirty="0" err="1">
                <a:latin typeface="Courier New"/>
                <a:cs typeface="Courier New"/>
              </a:rPr>
              <a:t>tx</a:t>
            </a:r>
            <a:r>
              <a:rPr lang="en-US" sz="2000" b="1" dirty="0">
                <a:latin typeface="Courier New"/>
                <a:cs typeface="Courier New"/>
              </a:rPr>
              <a:t>] = </a:t>
            </a:r>
            <a:r>
              <a:rPr lang="en-US" sz="2000" b="1" dirty="0" err="1">
                <a:latin typeface="Courier New"/>
                <a:cs typeface="Courier New"/>
              </a:rPr>
              <a:t>N.elements</a:t>
            </a:r>
            <a:r>
              <a:rPr lang="en-US" sz="2000" b="1" dirty="0">
                <a:latin typeface="Courier New"/>
                <a:cs typeface="Courier New"/>
              </a:rPr>
              <a:t>[</a:t>
            </a:r>
            <a:r>
              <a:rPr lang="en-US" sz="2000" b="1" dirty="0" err="1">
                <a:latin typeface="Courier New"/>
                <a:cs typeface="Courier New"/>
              </a:rPr>
              <a:t>row_i</a:t>
            </a:r>
            <a:r>
              <a:rPr lang="en-US" sz="2000" b="1" dirty="0">
                <a:latin typeface="Courier New"/>
                <a:cs typeface="Courier New"/>
              </a:rPr>
              <a:t>*</a:t>
            </a:r>
            <a:r>
              <a:rPr lang="en-US" sz="2000" b="1" dirty="0" err="1">
                <a:latin typeface="Courier New"/>
                <a:cs typeface="Courier New"/>
              </a:rPr>
              <a:t>N.width</a:t>
            </a:r>
            <a:r>
              <a:rPr lang="en-US" sz="2000" b="1" dirty="0">
                <a:latin typeface="Courier New"/>
                <a:cs typeface="Courier New"/>
              </a:rPr>
              <a:t> + </a:t>
            </a:r>
            <a:r>
              <a:rPr lang="en-US" sz="2000" b="1" dirty="0" err="1">
                <a:latin typeface="Courier New"/>
                <a:cs typeface="Courier New"/>
              </a:rPr>
              <a:t>col_i</a:t>
            </a:r>
            <a:r>
              <a:rPr lang="en-US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else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Ns[</a:t>
            </a:r>
            <a:r>
              <a:rPr lang="en-US" sz="2000" b="1" dirty="0" err="1">
                <a:latin typeface="Courier New"/>
                <a:cs typeface="Courier New"/>
              </a:rPr>
              <a:t>ty</a:t>
            </a:r>
            <a:r>
              <a:rPr lang="en-US" sz="2000" b="1" dirty="0">
                <a:latin typeface="Courier New"/>
                <a:cs typeface="Courier New"/>
              </a:rPr>
              <a:t>][</a:t>
            </a:r>
            <a:r>
              <a:rPr lang="en-US" sz="2000" b="1" dirty="0" err="1">
                <a:latin typeface="Courier New"/>
                <a:cs typeface="Courier New"/>
              </a:rPr>
              <a:t>tx</a:t>
            </a:r>
            <a:r>
              <a:rPr lang="en-US" sz="2000" b="1" dirty="0">
                <a:latin typeface="Courier New"/>
                <a:cs typeface="Courier New"/>
              </a:rPr>
              <a:t>] = 0.0f;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1491FDB-CA70-49B4-AC43-02405744FD50}" type="slidenum">
              <a:rPr lang="en-US" sz="1400" smtClean="0">
                <a:latin typeface="Times New Roman" pitchFamily="18" charset="0"/>
              </a:rPr>
              <a:pPr eaLnBrk="1" hangingPunct="1"/>
              <a:t>26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2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threads do not participate in calculating output &amp; writing output.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800" cy="3276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  </a:t>
            </a:r>
            <a:r>
              <a:rPr lang="en-US" sz="2000" b="1" dirty="0">
                <a:latin typeface="Courier New"/>
                <a:cs typeface="Courier New"/>
              </a:rPr>
              <a:t>if(</a:t>
            </a:r>
            <a:r>
              <a:rPr lang="en-US" sz="2000" b="1" dirty="0" err="1">
                <a:latin typeface="Courier New"/>
                <a:cs typeface="Courier New"/>
              </a:rPr>
              <a:t>ty</a:t>
            </a:r>
            <a:r>
              <a:rPr lang="en-US" sz="2000" b="1" dirty="0">
                <a:latin typeface="Courier New"/>
                <a:cs typeface="Courier New"/>
              </a:rPr>
              <a:t> &lt; TILE_SIZE &amp;&amp; </a:t>
            </a:r>
            <a:r>
              <a:rPr lang="en-US" sz="2000" b="1" dirty="0" err="1">
                <a:latin typeface="Courier New"/>
                <a:cs typeface="Courier New"/>
              </a:rPr>
              <a:t>tx</a:t>
            </a:r>
            <a:r>
              <a:rPr lang="en-US" sz="2000" b="1" dirty="0">
                <a:latin typeface="Courier New"/>
                <a:cs typeface="Courier New"/>
              </a:rPr>
              <a:t> &lt; TILE_SIZE){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 </a:t>
            </a:r>
            <a:r>
              <a:rPr lang="nn-NO" sz="2000" b="1" dirty="0">
                <a:latin typeface="Courier New"/>
                <a:cs typeface="Courier New"/>
              </a:rPr>
              <a:t>for(i = 0; i &lt; 5; i++) 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   for(j = 0; j &lt; 5; j++) 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       output += </a:t>
            </a:r>
            <a:r>
              <a:rPr lang="en-US" sz="2000" b="1" dirty="0" err="1">
                <a:latin typeface="Courier New"/>
                <a:cs typeface="Courier New"/>
              </a:rPr>
              <a:t>Mc</a:t>
            </a:r>
            <a:r>
              <a:rPr lang="en-US" sz="2000" b="1" dirty="0">
                <a:latin typeface="Courier New"/>
                <a:cs typeface="Courier New"/>
              </a:rPr>
              <a:t>[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][j] * Ns[</a:t>
            </a:r>
            <a:r>
              <a:rPr lang="en-US" sz="2000" b="1" dirty="0" err="1">
                <a:latin typeface="Courier New"/>
                <a:cs typeface="Courier New"/>
              </a:rPr>
              <a:t>i+ty</a:t>
            </a:r>
            <a:r>
              <a:rPr lang="en-US" sz="2000" b="1" dirty="0">
                <a:latin typeface="Courier New"/>
                <a:cs typeface="Courier New"/>
              </a:rPr>
              <a:t>][</a:t>
            </a:r>
            <a:r>
              <a:rPr lang="en-US" sz="2000" b="1" dirty="0" err="1">
                <a:latin typeface="Courier New"/>
                <a:cs typeface="Courier New"/>
              </a:rPr>
              <a:t>j+tx</a:t>
            </a:r>
            <a:r>
              <a:rPr lang="en-US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     if(</a:t>
            </a:r>
            <a:r>
              <a:rPr lang="en-US" sz="2000" b="1" dirty="0" err="1">
                <a:latin typeface="Courier New"/>
                <a:cs typeface="Courier New"/>
              </a:rPr>
              <a:t>row_o</a:t>
            </a:r>
            <a:r>
              <a:rPr lang="en-US" sz="2000" b="1" dirty="0">
                <a:latin typeface="Courier New"/>
                <a:cs typeface="Courier New"/>
              </a:rPr>
              <a:t> &lt; </a:t>
            </a:r>
            <a:r>
              <a:rPr lang="en-US" sz="2000" b="1" dirty="0" err="1">
                <a:latin typeface="Courier New"/>
                <a:cs typeface="Courier New"/>
              </a:rPr>
              <a:t>P.height</a:t>
            </a:r>
            <a:r>
              <a:rPr lang="en-US" sz="2000" b="1" dirty="0">
                <a:latin typeface="Courier New"/>
                <a:cs typeface="Courier New"/>
              </a:rPr>
              <a:t> &amp;&amp; </a:t>
            </a:r>
            <a:r>
              <a:rPr lang="en-US" sz="2000" b="1" dirty="0" err="1">
                <a:latin typeface="Courier New"/>
                <a:cs typeface="Courier New"/>
              </a:rPr>
              <a:t>col_o</a:t>
            </a:r>
            <a:r>
              <a:rPr lang="en-US" sz="2000" b="1" dirty="0">
                <a:latin typeface="Courier New"/>
                <a:cs typeface="Courier New"/>
              </a:rPr>
              <a:t> &lt; </a:t>
            </a:r>
            <a:r>
              <a:rPr lang="en-US" sz="2000" b="1" dirty="0" err="1">
                <a:latin typeface="Courier New"/>
                <a:cs typeface="Courier New"/>
              </a:rPr>
              <a:t>P.width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P.elements</a:t>
            </a:r>
            <a:r>
              <a:rPr lang="en-US" sz="2000" b="1" dirty="0">
                <a:latin typeface="Courier New"/>
                <a:cs typeface="Courier New"/>
              </a:rPr>
              <a:t>[</a:t>
            </a:r>
            <a:r>
              <a:rPr lang="en-US" sz="2000" b="1" dirty="0" err="1">
                <a:latin typeface="Courier New"/>
                <a:cs typeface="Courier New"/>
              </a:rPr>
              <a:t>row_o</a:t>
            </a:r>
            <a:r>
              <a:rPr lang="en-US" sz="2000" b="1" dirty="0">
                <a:latin typeface="Courier New"/>
                <a:cs typeface="Courier New"/>
              </a:rPr>
              <a:t> * </a:t>
            </a:r>
            <a:r>
              <a:rPr lang="en-US" sz="2000" b="1" dirty="0" err="1">
                <a:latin typeface="Courier New"/>
                <a:cs typeface="Courier New"/>
              </a:rPr>
              <a:t>P.width</a:t>
            </a:r>
            <a:r>
              <a:rPr lang="en-US" sz="2000" b="1" dirty="0">
                <a:latin typeface="Courier New"/>
                <a:cs typeface="Courier New"/>
              </a:rPr>
              <a:t> + </a:t>
            </a:r>
            <a:r>
              <a:rPr lang="en-US" sz="2000" b="1" dirty="0" err="1">
                <a:latin typeface="Courier New"/>
                <a:cs typeface="Courier New"/>
              </a:rPr>
              <a:t>col_o</a:t>
            </a:r>
            <a:r>
              <a:rPr lang="en-US" sz="2000" b="1" dirty="0">
                <a:latin typeface="Courier New"/>
                <a:cs typeface="Courier New"/>
              </a:rPr>
              <a:t>] = output;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}   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  </a:t>
            </a:r>
          </a:p>
          <a:p>
            <a:pPr>
              <a:defRPr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3CF672C-3C08-4A3A-A177-9D97CE09119C}" type="slidenum">
              <a:rPr lang="en-US" sz="1400" smtClean="0">
                <a:latin typeface="Times New Roman" pitchFamily="18" charset="0"/>
              </a:rPr>
              <a:pPr eaLnBrk="1" hangingPunct="1"/>
              <a:t>27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37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Block Size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latin typeface="Courier New"/>
                <a:cs typeface="Courier New"/>
              </a:rPr>
              <a:t>#define BLOCK_SIZE (TILE_SIZE + 4)</a:t>
            </a:r>
          </a:p>
          <a:p>
            <a:pPr marL="0" indent="0">
              <a:buFontTx/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FontTx/>
              <a:buNone/>
            </a:pPr>
            <a:r>
              <a:rPr lang="en-US" sz="2400" b="1" dirty="0">
                <a:latin typeface="Courier New"/>
                <a:cs typeface="Courier New"/>
              </a:rPr>
              <a:t>dim3 </a:t>
            </a:r>
            <a:r>
              <a:rPr lang="en-US" sz="2400" b="1" dirty="0" err="1">
                <a:latin typeface="Courier New"/>
                <a:cs typeface="Courier New"/>
              </a:rPr>
              <a:t>dim_Block</a:t>
            </a:r>
            <a:r>
              <a:rPr lang="en-US" sz="2400" b="1" dirty="0">
                <a:latin typeface="Courier New"/>
                <a:cs typeface="Courier New"/>
              </a:rPr>
              <a:t>(BLOCK_SIZE,BLOCK_SIZE);</a:t>
            </a:r>
          </a:p>
          <a:p>
            <a:pPr marL="0" indent="0">
              <a:buFontTx/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Courier New"/>
                <a:cs typeface="Courier New"/>
              </a:rPr>
              <a:t>In general, </a:t>
            </a:r>
            <a:r>
              <a:rPr lang="en-US" sz="2400" dirty="0" err="1">
                <a:latin typeface="Courier New"/>
                <a:cs typeface="Courier New"/>
              </a:rPr>
              <a:t>block_size</a:t>
            </a:r>
            <a:r>
              <a:rPr lang="en-US" sz="2400" dirty="0">
                <a:latin typeface="Courier New"/>
                <a:cs typeface="Courier New"/>
              </a:rPr>
              <a:t> should be </a:t>
            </a:r>
          </a:p>
          <a:p>
            <a:pPr marL="0" indent="0">
              <a:buFontTx/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tile_size</a:t>
            </a:r>
            <a:r>
              <a:rPr lang="en-US" sz="2400" dirty="0">
                <a:latin typeface="Courier New"/>
                <a:cs typeface="Courier New"/>
              </a:rPr>
              <a:t> + (</a:t>
            </a:r>
            <a:r>
              <a:rPr lang="en-US" sz="2400" dirty="0" err="1">
                <a:latin typeface="Courier New"/>
                <a:cs typeface="Courier New"/>
              </a:rPr>
              <a:t>kernel_size</a:t>
            </a:r>
            <a:r>
              <a:rPr lang="en-US" sz="2400" dirty="0">
                <a:latin typeface="Courier New"/>
                <a:cs typeface="Courier New"/>
              </a:rPr>
              <a:t> -1)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2007-2012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7F1A5B4-4687-4CFE-A5D9-ABA4D395DC95}" type="slidenum">
              <a:rPr lang="en-US" sz="1400" smtClean="0">
                <a:latin typeface="Times New Roman" pitchFamily="18" charset="0"/>
              </a:rPr>
              <a:pPr eaLnBrk="1" hangingPunct="1"/>
              <a:t>28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Analysis for a small 8X8 output tile example, 5x5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12X12=144 N elements need to be loaded into shared memory</a:t>
            </a:r>
          </a:p>
          <a:p>
            <a:r>
              <a:rPr lang="en-US" dirty="0"/>
              <a:t>The calculation of each P element needs to access 25 N elements</a:t>
            </a:r>
          </a:p>
          <a:p>
            <a:r>
              <a:rPr lang="en-US" dirty="0"/>
              <a:t>8X8X25 = 1600 global memory accesses are converted into shared memory accesses</a:t>
            </a:r>
          </a:p>
          <a:p>
            <a:r>
              <a:rPr lang="en-US" dirty="0"/>
              <a:t>A reduction of 1600/144 = 11X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output element is a weighted sum of neighboring input elements</a:t>
            </a:r>
          </a:p>
          <a:p>
            <a:endParaRPr lang="en-US" dirty="0"/>
          </a:p>
          <a:p>
            <a:r>
              <a:rPr lang="en-US" dirty="0"/>
              <a:t>The weights are defined as the </a:t>
            </a:r>
            <a:r>
              <a:rPr lang="en-US" i="1" dirty="0"/>
              <a:t>convolution kernel</a:t>
            </a:r>
            <a:endParaRPr lang="en-US" dirty="0"/>
          </a:p>
          <a:p>
            <a:pPr lvl="1"/>
            <a:r>
              <a:rPr lang="en-US" dirty="0"/>
              <a:t>Convolution kernel is also called </a:t>
            </a:r>
            <a:r>
              <a:rPr lang="en-US" b="1" dirty="0">
                <a:solidFill>
                  <a:srgbClr val="FF0000"/>
                </a:solidFill>
              </a:rPr>
              <a:t>convolution mask</a:t>
            </a:r>
          </a:p>
          <a:p>
            <a:pPr lvl="1"/>
            <a:r>
              <a:rPr lang="en-US" dirty="0"/>
              <a:t>The same convolution mask is typically used for all elements of the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63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4572000"/>
          </a:xfrm>
        </p:spPr>
        <p:txBody>
          <a:bodyPr/>
          <a:lstStyle/>
          <a:p>
            <a:r>
              <a:rPr lang="en-US" dirty="0"/>
              <a:t>(Tile_Width+Mask_Width-1) </a:t>
            </a:r>
            <a:r>
              <a:rPr lang="en-US" baseline="30000" dirty="0"/>
              <a:t>2</a:t>
            </a:r>
            <a:r>
              <a:rPr lang="en-US" dirty="0"/>
              <a:t> elements of </a:t>
            </a:r>
            <a:r>
              <a:rPr lang="en-US" b="1" dirty="0"/>
              <a:t>N</a:t>
            </a:r>
            <a:r>
              <a:rPr lang="en-US" dirty="0"/>
              <a:t> need to be loaded into shared memory</a:t>
            </a:r>
          </a:p>
          <a:p>
            <a:endParaRPr lang="en-US" dirty="0"/>
          </a:p>
          <a:p>
            <a:r>
              <a:rPr lang="en-US" dirty="0"/>
              <a:t>The calculation of each element of </a:t>
            </a:r>
            <a:r>
              <a:rPr lang="en-US" b="1" dirty="0"/>
              <a:t>P</a:t>
            </a:r>
            <a:r>
              <a:rPr lang="en-US" dirty="0"/>
              <a:t> needs to access </a:t>
            </a:r>
            <a:r>
              <a:rPr lang="en-US" dirty="0" err="1"/>
              <a:t>Mask_Width</a:t>
            </a:r>
            <a:r>
              <a:rPr lang="en-US" dirty="0"/>
              <a:t> </a:t>
            </a:r>
            <a:r>
              <a:rPr lang="en-US" baseline="30000" dirty="0"/>
              <a:t>2 </a:t>
            </a:r>
            <a:r>
              <a:rPr lang="en-US" dirty="0"/>
              <a:t> elements of </a:t>
            </a:r>
            <a:r>
              <a:rPr lang="en-US" b="1" dirty="0"/>
              <a:t>N</a:t>
            </a:r>
          </a:p>
          <a:p>
            <a:endParaRPr lang="en-US" dirty="0"/>
          </a:p>
          <a:p>
            <a:r>
              <a:rPr lang="en-US" dirty="0" err="1"/>
              <a:t>Tile_Width</a:t>
            </a:r>
            <a:r>
              <a:rPr lang="en-US" dirty="0"/>
              <a:t> </a:t>
            </a:r>
            <a:r>
              <a:rPr lang="en-US" baseline="30000" dirty="0"/>
              <a:t>2</a:t>
            </a:r>
            <a:r>
              <a:rPr lang="en-US" dirty="0"/>
              <a:t> * </a:t>
            </a:r>
            <a:r>
              <a:rPr lang="en-US" dirty="0" err="1"/>
              <a:t>Mask_Width</a:t>
            </a:r>
            <a:r>
              <a:rPr lang="en-US" dirty="0"/>
              <a:t> </a:t>
            </a:r>
            <a:r>
              <a:rPr lang="en-US" baseline="30000" dirty="0"/>
              <a:t>2</a:t>
            </a:r>
            <a:r>
              <a:rPr lang="en-US" dirty="0"/>
              <a:t> global memory accesses are converted into shared memory accesses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5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Reduction for 2D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686800" cy="2209800"/>
          </a:xfrm>
        </p:spPr>
        <p:txBody>
          <a:bodyPr/>
          <a:lstStyle/>
          <a:p>
            <a:r>
              <a:rPr lang="en-US" dirty="0"/>
              <a:t>The reduction is</a:t>
            </a:r>
          </a:p>
          <a:p>
            <a:pPr marL="0" indent="0" algn="ctr">
              <a:buNone/>
            </a:pPr>
            <a:r>
              <a:rPr lang="en-US" sz="2400" dirty="0" err="1"/>
              <a:t>Mask_Width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* (</a:t>
            </a:r>
            <a:r>
              <a:rPr lang="en-US" sz="2400" dirty="0" err="1"/>
              <a:t>Tile_Width</a:t>
            </a:r>
            <a:r>
              <a:rPr lang="en-US" sz="2400" dirty="0"/>
              <a:t>) </a:t>
            </a:r>
            <a:r>
              <a:rPr lang="en-US" sz="2400" baseline="30000" dirty="0"/>
              <a:t>2 </a:t>
            </a:r>
            <a:r>
              <a:rPr lang="en-US" sz="2400" dirty="0"/>
              <a:t>/(Tile_Width+Mask_Width-1) 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762000" y="3200400"/>
          <a:ext cx="78486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 err="1"/>
                        <a:t>Tile</a:t>
                      </a:r>
                      <a:r>
                        <a:rPr lang="en-US" baseline="0" dirty="0" err="1"/>
                        <a:t>_Width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0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9209" r="9209"/>
          <a:stretch>
            <a:fillRect/>
          </a:stretch>
        </p:blipFill>
        <p:spPr>
          <a:xfrm>
            <a:off x="5029200" y="1371600"/>
            <a:ext cx="2438400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3000659" cy="246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724400"/>
            <a:ext cx="3059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Integer Gaussian Kernel</a:t>
            </a:r>
          </a:p>
        </p:txBody>
      </p:sp>
    </p:spTree>
    <p:extLst>
      <p:ext uri="{BB962C8B-B14F-4D97-AF65-F5344CB8AC3E}">
        <p14:creationId xmlns:p14="http://schemas.microsoft.com/office/powerpoint/2010/main" val="241923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1820808"/>
          </a:xfrm>
        </p:spPr>
        <p:txBody>
          <a:bodyPr/>
          <a:lstStyle/>
          <a:p>
            <a:r>
              <a:rPr lang="en-US" dirty="0"/>
              <a:t>Commonly used for audio processing</a:t>
            </a:r>
          </a:p>
          <a:p>
            <a:pPr lvl="1"/>
            <a:r>
              <a:rPr lang="en-US" dirty="0"/>
              <a:t>Mask size is usually an odd number for symmetry (5 in this example)</a:t>
            </a:r>
          </a:p>
          <a:p>
            <a:r>
              <a:rPr lang="en-US" dirty="0"/>
              <a:t>Calculation of P[2]</a:t>
            </a:r>
          </a:p>
        </p:txBody>
      </p: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174406" y="3352800"/>
            <a:ext cx="8797925" cy="2927350"/>
            <a:chOff x="131763" y="1503918"/>
            <a:chExt cx="8798627" cy="2927350"/>
          </a:xfrm>
        </p:grpSpPr>
        <p:sp>
          <p:nvSpPr>
            <p:cNvPr id="57" name="Rectangle 56"/>
            <p:cNvSpPr/>
            <p:nvPr/>
          </p:nvSpPr>
          <p:spPr>
            <a:xfrm>
              <a:off x="555659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6834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5307" y="3975655"/>
              <a:ext cx="304824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76482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74956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513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02376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50087" y="3974068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1684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74085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314749" y="4267755"/>
              <a:ext cx="838267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950414" y="2307193"/>
              <a:ext cx="874783" cy="166846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36"/>
            <p:cNvSpPr txBox="1">
              <a:spLocks noChangeArrowheads="1"/>
            </p:cNvSpPr>
            <p:nvPr/>
          </p:nvSpPr>
          <p:spPr bwMode="auto">
            <a:xfrm>
              <a:off x="113823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70" name="TextBox 137"/>
            <p:cNvSpPr txBox="1">
              <a:spLocks noChangeArrowheads="1"/>
            </p:cNvSpPr>
            <p:nvPr/>
          </p:nvSpPr>
          <p:spPr bwMode="auto">
            <a:xfrm>
              <a:off x="5332413" y="15039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21796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903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26743" y="1886505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9350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5074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71658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2889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76605" y="1849993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43367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00060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67366" y="1849993"/>
              <a:ext cx="45723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46829" y="1849993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7978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46521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960709" y="2480230"/>
              <a:ext cx="1268513" cy="14938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136"/>
            <p:cNvSpPr txBox="1">
              <a:spLocks noChangeArrowheads="1"/>
            </p:cNvSpPr>
            <p:nvPr/>
          </p:nvSpPr>
          <p:spPr bwMode="auto">
            <a:xfrm>
              <a:off x="2533207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87" name="TextBox 136"/>
            <p:cNvSpPr txBox="1">
              <a:spLocks noChangeArrowheads="1"/>
            </p:cNvSpPr>
            <p:nvPr/>
          </p:nvSpPr>
          <p:spPr bwMode="auto">
            <a:xfrm>
              <a:off x="160269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88" name="TextBox 136"/>
            <p:cNvSpPr txBox="1">
              <a:spLocks noChangeArrowheads="1"/>
            </p:cNvSpPr>
            <p:nvPr/>
          </p:nvSpPr>
          <p:spPr bwMode="auto">
            <a:xfrm>
              <a:off x="206715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89" name="TextBox 136"/>
            <p:cNvSpPr txBox="1">
              <a:spLocks noChangeArrowheads="1"/>
            </p:cNvSpPr>
            <p:nvPr/>
          </p:nvSpPr>
          <p:spPr bwMode="auto">
            <a:xfrm>
              <a:off x="3463717" y="1549956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90" name="TextBox 136"/>
            <p:cNvSpPr txBox="1">
              <a:spLocks noChangeArrowheads="1"/>
            </p:cNvSpPr>
            <p:nvPr/>
          </p:nvSpPr>
          <p:spPr bwMode="auto">
            <a:xfrm>
              <a:off x="299766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91" name="TextBox 136"/>
            <p:cNvSpPr txBox="1">
              <a:spLocks noChangeArrowheads="1"/>
            </p:cNvSpPr>
            <p:nvPr/>
          </p:nvSpPr>
          <p:spPr bwMode="auto">
            <a:xfrm>
              <a:off x="392817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92" name="TextBox 136"/>
            <p:cNvSpPr txBox="1">
              <a:spLocks noChangeArrowheads="1"/>
            </p:cNvSpPr>
            <p:nvPr/>
          </p:nvSpPr>
          <p:spPr bwMode="auto">
            <a:xfrm>
              <a:off x="4714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93" name="TextBox 136"/>
            <p:cNvSpPr txBox="1">
              <a:spLocks noChangeArrowheads="1"/>
            </p:cNvSpPr>
            <p:nvPr/>
          </p:nvSpPr>
          <p:spPr bwMode="auto">
            <a:xfrm>
              <a:off x="13858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94" name="TextBox 136"/>
            <p:cNvSpPr txBox="1">
              <a:spLocks noChangeArrowheads="1"/>
            </p:cNvSpPr>
            <p:nvPr/>
          </p:nvSpPr>
          <p:spPr bwMode="auto">
            <a:xfrm>
              <a:off x="7762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95" name="TextBox 136"/>
            <p:cNvSpPr txBox="1">
              <a:spLocks noChangeArrowheads="1"/>
            </p:cNvSpPr>
            <p:nvPr/>
          </p:nvSpPr>
          <p:spPr bwMode="auto">
            <a:xfrm>
              <a:off x="10810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96" name="TextBox 136"/>
            <p:cNvSpPr txBox="1">
              <a:spLocks noChangeArrowheads="1"/>
            </p:cNvSpPr>
            <p:nvPr/>
          </p:nvSpPr>
          <p:spPr bwMode="auto">
            <a:xfrm>
              <a:off x="16906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97" name="TextBox 136"/>
            <p:cNvSpPr txBox="1">
              <a:spLocks noChangeArrowheads="1"/>
            </p:cNvSpPr>
            <p:nvPr/>
          </p:nvSpPr>
          <p:spPr bwMode="auto">
            <a:xfrm>
              <a:off x="570636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98" name="TextBox 136"/>
            <p:cNvSpPr txBox="1">
              <a:spLocks noChangeArrowheads="1"/>
            </p:cNvSpPr>
            <p:nvPr/>
          </p:nvSpPr>
          <p:spPr bwMode="auto">
            <a:xfrm>
              <a:off x="7066542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99" name="TextBox 136"/>
            <p:cNvSpPr txBox="1">
              <a:spLocks noChangeArrowheads="1"/>
            </p:cNvSpPr>
            <p:nvPr/>
          </p:nvSpPr>
          <p:spPr bwMode="auto">
            <a:xfrm>
              <a:off x="6159754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00" name="TextBox 136"/>
            <p:cNvSpPr txBox="1">
              <a:spLocks noChangeArrowheads="1"/>
            </p:cNvSpPr>
            <p:nvPr/>
          </p:nvSpPr>
          <p:spPr bwMode="auto">
            <a:xfrm>
              <a:off x="6613148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06" name="TextBox 136"/>
            <p:cNvSpPr txBox="1">
              <a:spLocks noChangeArrowheads="1"/>
            </p:cNvSpPr>
            <p:nvPr/>
          </p:nvSpPr>
          <p:spPr bwMode="auto">
            <a:xfrm>
              <a:off x="797333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07" name="TextBox 136"/>
            <p:cNvSpPr txBox="1">
              <a:spLocks noChangeArrowheads="1"/>
            </p:cNvSpPr>
            <p:nvPr/>
          </p:nvSpPr>
          <p:spPr bwMode="auto">
            <a:xfrm>
              <a:off x="751993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15" name="TextBox 136"/>
            <p:cNvSpPr txBox="1">
              <a:spLocks noChangeArrowheads="1"/>
            </p:cNvSpPr>
            <p:nvPr/>
          </p:nvSpPr>
          <p:spPr bwMode="auto">
            <a:xfrm>
              <a:off x="842672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  <p:sp>
          <p:nvSpPr>
            <p:cNvPr id="116" name="TextBox 137"/>
            <p:cNvSpPr txBox="1">
              <a:spLocks noChangeArrowheads="1"/>
            </p:cNvSpPr>
            <p:nvPr/>
          </p:nvSpPr>
          <p:spPr bwMode="auto">
            <a:xfrm>
              <a:off x="758825" y="1513443"/>
              <a:ext cx="371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17" name="TextBox 137"/>
            <p:cNvSpPr txBox="1">
              <a:spLocks noChangeArrowheads="1"/>
            </p:cNvSpPr>
            <p:nvPr/>
          </p:nvSpPr>
          <p:spPr bwMode="auto">
            <a:xfrm>
              <a:off x="131763" y="3643868"/>
              <a:ext cx="42672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"/>
          <p:cNvGrpSpPr>
            <a:grpSpLocks/>
          </p:cNvGrpSpPr>
          <p:nvPr/>
        </p:nvGrpSpPr>
        <p:grpSpPr bwMode="auto">
          <a:xfrm>
            <a:off x="89885" y="3314372"/>
            <a:ext cx="8767762" cy="2981325"/>
            <a:chOff x="195263" y="1447800"/>
            <a:chExt cx="8767762" cy="2981325"/>
          </a:xfrm>
        </p:grpSpPr>
        <p:sp>
          <p:nvSpPr>
            <p:cNvPr id="48" name="Rectangle 47"/>
            <p:cNvSpPr/>
            <p:nvPr/>
          </p:nvSpPr>
          <p:spPr>
            <a:xfrm>
              <a:off x="5556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67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65225" y="397351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763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748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448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020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9750" y="397192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736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314575" y="426561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02" idx="2"/>
            </p:cNvCxnSpPr>
            <p:nvPr/>
          </p:nvCxnSpPr>
          <p:spPr>
            <a:xfrm flipV="1">
              <a:off x="5949950" y="2341563"/>
              <a:ext cx="457200" cy="163195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TextBox 135"/>
            <p:cNvSpPr txBox="1">
              <a:spLocks noChangeArrowheads="1"/>
            </p:cNvSpPr>
            <p:nvPr/>
          </p:nvSpPr>
          <p:spPr bwMode="auto">
            <a:xfrm>
              <a:off x="195263" y="3571875"/>
              <a:ext cx="42703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8449" name="TextBox 136"/>
            <p:cNvSpPr txBox="1">
              <a:spLocks noChangeArrowheads="1"/>
            </p:cNvSpPr>
            <p:nvPr/>
          </p:nvSpPr>
          <p:spPr bwMode="auto">
            <a:xfrm>
              <a:off x="622300" y="14478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8450" name="TextBox 137"/>
            <p:cNvSpPr txBox="1">
              <a:spLocks noChangeArrowheads="1"/>
            </p:cNvSpPr>
            <p:nvPr/>
          </p:nvSpPr>
          <p:spPr bwMode="auto">
            <a:xfrm>
              <a:off x="5327650" y="1457325"/>
              <a:ext cx="339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21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78550" y="18843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38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26225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929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501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15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28775" y="184785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76450" y="18478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31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0037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467100" y="18478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4652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007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4645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960563" y="2478088"/>
              <a:ext cx="1268412" cy="149383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8025" y="1847850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467" name="TextBox 136"/>
            <p:cNvSpPr txBox="1">
              <a:spLocks noChangeArrowheads="1"/>
            </p:cNvSpPr>
            <p:nvPr/>
          </p:nvSpPr>
          <p:spPr bwMode="auto">
            <a:xfrm>
              <a:off x="1138238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18468" name="TextBox 136"/>
            <p:cNvSpPr txBox="1">
              <a:spLocks noChangeArrowheads="1"/>
            </p:cNvSpPr>
            <p:nvPr/>
          </p:nvSpPr>
          <p:spPr bwMode="auto">
            <a:xfrm>
              <a:off x="2525712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18469" name="TextBox 136"/>
            <p:cNvSpPr txBox="1">
              <a:spLocks noChangeArrowheads="1"/>
            </p:cNvSpPr>
            <p:nvPr/>
          </p:nvSpPr>
          <p:spPr bwMode="auto">
            <a:xfrm>
              <a:off x="1600200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18470" name="TextBox 136"/>
            <p:cNvSpPr txBox="1">
              <a:spLocks noChangeArrowheads="1"/>
            </p:cNvSpPr>
            <p:nvPr/>
          </p:nvSpPr>
          <p:spPr bwMode="auto">
            <a:xfrm>
              <a:off x="2062162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18471" name="TextBox 136"/>
            <p:cNvSpPr txBox="1">
              <a:spLocks noChangeArrowheads="1"/>
            </p:cNvSpPr>
            <p:nvPr/>
          </p:nvSpPr>
          <p:spPr bwMode="auto">
            <a:xfrm>
              <a:off x="3451224" y="1547813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18472" name="TextBox 136"/>
            <p:cNvSpPr txBox="1">
              <a:spLocks noChangeArrowheads="1"/>
            </p:cNvSpPr>
            <p:nvPr/>
          </p:nvSpPr>
          <p:spPr bwMode="auto">
            <a:xfrm>
              <a:off x="2987674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18473" name="TextBox 136"/>
            <p:cNvSpPr txBox="1">
              <a:spLocks noChangeArrowheads="1"/>
            </p:cNvSpPr>
            <p:nvPr/>
          </p:nvSpPr>
          <p:spPr bwMode="auto">
            <a:xfrm>
              <a:off x="3913188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18474" name="TextBox 1"/>
            <p:cNvSpPr txBox="1">
              <a:spLocks noChangeArrowheads="1"/>
            </p:cNvSpPr>
            <p:nvPr/>
          </p:nvSpPr>
          <p:spPr bwMode="auto">
            <a:xfrm>
              <a:off x="695325" y="2600325"/>
              <a:ext cx="8763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Filled in</a:t>
              </a:r>
            </a:p>
          </p:txBody>
        </p:sp>
        <p:cxnSp>
          <p:nvCxnSpPr>
            <p:cNvPr id="4" name="Straight Arrow Connector 3"/>
            <p:cNvCxnSpPr>
              <a:endCxn id="33" idx="2"/>
            </p:cNvCxnSpPr>
            <p:nvPr/>
          </p:nvCxnSpPr>
          <p:spPr>
            <a:xfrm flipH="1" flipV="1">
              <a:off x="936625" y="2305050"/>
              <a:ext cx="46038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6" name="TextBox 136"/>
            <p:cNvSpPr txBox="1">
              <a:spLocks noChangeArrowheads="1"/>
            </p:cNvSpPr>
            <p:nvPr/>
          </p:nvSpPr>
          <p:spPr bwMode="auto">
            <a:xfrm>
              <a:off x="4714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18477" name="TextBox 136"/>
            <p:cNvSpPr txBox="1">
              <a:spLocks noChangeArrowheads="1"/>
            </p:cNvSpPr>
            <p:nvPr/>
          </p:nvSpPr>
          <p:spPr bwMode="auto">
            <a:xfrm>
              <a:off x="13858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18478" name="TextBox 136"/>
            <p:cNvSpPr txBox="1">
              <a:spLocks noChangeArrowheads="1"/>
            </p:cNvSpPr>
            <p:nvPr/>
          </p:nvSpPr>
          <p:spPr bwMode="auto">
            <a:xfrm>
              <a:off x="7762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18479" name="TextBox 136"/>
            <p:cNvSpPr txBox="1">
              <a:spLocks noChangeArrowheads="1"/>
            </p:cNvSpPr>
            <p:nvPr/>
          </p:nvSpPr>
          <p:spPr bwMode="auto">
            <a:xfrm>
              <a:off x="10810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18480" name="TextBox 136"/>
            <p:cNvSpPr txBox="1">
              <a:spLocks noChangeArrowheads="1"/>
            </p:cNvSpPr>
            <p:nvPr/>
          </p:nvSpPr>
          <p:spPr bwMode="auto">
            <a:xfrm>
              <a:off x="16906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18481" name="TextBox 136"/>
            <p:cNvSpPr txBox="1">
              <a:spLocks noChangeArrowheads="1"/>
            </p:cNvSpPr>
            <p:nvPr/>
          </p:nvSpPr>
          <p:spPr bwMode="auto">
            <a:xfrm>
              <a:off x="5694363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18482" name="TextBox 136"/>
            <p:cNvSpPr txBox="1">
              <a:spLocks noChangeArrowheads="1"/>
            </p:cNvSpPr>
            <p:nvPr/>
          </p:nvSpPr>
          <p:spPr bwMode="auto">
            <a:xfrm>
              <a:off x="7081839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18483" name="TextBox 136"/>
            <p:cNvSpPr txBox="1">
              <a:spLocks noChangeArrowheads="1"/>
            </p:cNvSpPr>
            <p:nvPr/>
          </p:nvSpPr>
          <p:spPr bwMode="auto">
            <a:xfrm>
              <a:off x="6156326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8484" name="TextBox 136"/>
            <p:cNvSpPr txBox="1">
              <a:spLocks noChangeArrowheads="1"/>
            </p:cNvSpPr>
            <p:nvPr/>
          </p:nvSpPr>
          <p:spPr bwMode="auto">
            <a:xfrm>
              <a:off x="6618289" y="1579563"/>
              <a:ext cx="4937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8485" name="TextBox 136"/>
            <p:cNvSpPr txBox="1">
              <a:spLocks noChangeArrowheads="1"/>
            </p:cNvSpPr>
            <p:nvPr/>
          </p:nvSpPr>
          <p:spPr bwMode="auto">
            <a:xfrm>
              <a:off x="8007352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8486" name="TextBox 136"/>
            <p:cNvSpPr txBox="1">
              <a:spLocks noChangeArrowheads="1"/>
            </p:cNvSpPr>
            <p:nvPr/>
          </p:nvSpPr>
          <p:spPr bwMode="auto">
            <a:xfrm>
              <a:off x="7543802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8487" name="TextBox 136"/>
            <p:cNvSpPr txBox="1">
              <a:spLocks noChangeArrowheads="1"/>
            </p:cNvSpPr>
            <p:nvPr/>
          </p:nvSpPr>
          <p:spPr bwMode="auto">
            <a:xfrm>
              <a:off x="8469313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Boundary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6922" y="1510972"/>
            <a:ext cx="8458200" cy="2209800"/>
          </a:xfrm>
        </p:spPr>
        <p:txBody>
          <a:bodyPr/>
          <a:lstStyle/>
          <a:p>
            <a:r>
              <a:rPr lang="en-US" dirty="0"/>
              <a:t>Calculation of output elements near the boundaries (beginning and end) of the input array need to deal with “ghost” elements</a:t>
            </a:r>
          </a:p>
          <a:p>
            <a:pPr lvl="1"/>
            <a:r>
              <a:rPr lang="en-US" dirty="0"/>
              <a:t>Different policies (0, replicates of boundary values, etc.)</a:t>
            </a:r>
          </a:p>
        </p:txBody>
      </p:sp>
    </p:spTree>
    <p:extLst>
      <p:ext uri="{BB962C8B-B14F-4D97-AF65-F5344CB8AC3E}">
        <p14:creationId xmlns:p14="http://schemas.microsoft.com/office/powerpoint/2010/main" val="16637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71487" y="2743200"/>
            <a:ext cx="859631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__global__ void basic_1D_conv(float *N, float *M, float *P,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Width) 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/2);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 &gt;= 0 &amp;&amp;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 &lt; Width) {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j]*M[j];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 Kernel with Boundary Condition 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8305800" cy="533400"/>
          </a:xfrm>
        </p:spPr>
        <p:txBody>
          <a:bodyPr/>
          <a:lstStyle/>
          <a:p>
            <a:r>
              <a:rPr lang="en-US" dirty="0"/>
              <a:t>All elements outside the input vector to be set to 0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85800" y="58674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1" kern="0" dirty="0"/>
              <a:t>Are there problems with this kernel function?</a:t>
            </a:r>
          </a:p>
        </p:txBody>
      </p:sp>
    </p:spTree>
    <p:extLst>
      <p:ext uri="{BB962C8B-B14F-4D97-AF65-F5344CB8AC3E}">
        <p14:creationId xmlns:p14="http://schemas.microsoft.com/office/powerpoint/2010/main" val="66467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1"/>
          <p:cNvGrpSpPr>
            <a:grpSpLocks/>
          </p:cNvGrpSpPr>
          <p:nvPr/>
        </p:nvGrpSpPr>
        <p:grpSpPr bwMode="auto">
          <a:xfrm>
            <a:off x="800484" y="614362"/>
            <a:ext cx="7897813" cy="6146801"/>
            <a:chOff x="669925" y="-77788"/>
            <a:chExt cx="7897813" cy="6146801"/>
          </a:xfrm>
        </p:grpSpPr>
        <p:sp>
          <p:nvSpPr>
            <p:cNvPr id="38" name="Rectangle 37"/>
            <p:cNvSpPr/>
            <p:nvPr/>
          </p:nvSpPr>
          <p:spPr>
            <a:xfrm>
              <a:off x="9461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573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21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605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653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61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30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0513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605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53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61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573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55750" y="470376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69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653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61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73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557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653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1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573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557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669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53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354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926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0275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70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642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354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926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38688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070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642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354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926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40275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070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642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354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926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40275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2070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42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354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926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40275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070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642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705100" y="499586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1" name="TextBox 135"/>
            <p:cNvSpPr txBox="1">
              <a:spLocks noChangeArrowheads="1"/>
            </p:cNvSpPr>
            <p:nvPr/>
          </p:nvSpPr>
          <p:spPr bwMode="auto">
            <a:xfrm>
              <a:off x="906463" y="36877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9512" name="TextBox 136"/>
            <p:cNvSpPr txBox="1">
              <a:spLocks noChangeArrowheads="1"/>
            </p:cNvSpPr>
            <p:nvPr/>
          </p:nvSpPr>
          <p:spPr bwMode="auto">
            <a:xfrm>
              <a:off x="669925" y="-635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9513" name="TextBox 137"/>
            <p:cNvSpPr txBox="1">
              <a:spLocks noChangeArrowheads="1"/>
            </p:cNvSpPr>
            <p:nvPr/>
          </p:nvSpPr>
          <p:spPr bwMode="auto">
            <a:xfrm>
              <a:off x="5386388" y="-77788"/>
              <a:ext cx="339725" cy="4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73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45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2263" y="3365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89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61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68625" y="3365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17888" y="336550"/>
              <a:ext cx="457200" cy="430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73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445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92263" y="7667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589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61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68625" y="7667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16300" y="7667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3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45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92263" y="12366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89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61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68625" y="12366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16300" y="12366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73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445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92263" y="1679575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589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61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68625" y="1679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16300" y="1679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873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45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92263" y="21510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89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161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68625" y="2151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17888" y="21510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73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45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92263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589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61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968625" y="26082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178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8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52525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02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526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5098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6068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0995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2973388" y="3675063"/>
              <a:ext cx="569912" cy="5715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53292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7864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3411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7008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580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2476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02600" y="373063"/>
              <a:ext cx="457200" cy="430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3276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848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23252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6992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1564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2317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2600" y="8032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276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48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232525" y="127317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321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6992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564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623175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0260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3276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848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32525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992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1564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623175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260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292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864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34113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008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1580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624763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102600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3292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7864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34113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7008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1580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624763" y="26447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102600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276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943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2420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87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1659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63270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110538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59" y="42862"/>
            <a:ext cx="8305800" cy="985838"/>
          </a:xfrm>
        </p:spPr>
        <p:txBody>
          <a:bodyPr/>
          <a:lstStyle/>
          <a:p>
            <a:r>
              <a:rPr lang="en-US" dirty="0"/>
              <a:t>2D Convolution</a:t>
            </a:r>
          </a:p>
        </p:txBody>
      </p:sp>
    </p:spTree>
    <p:extLst>
      <p:ext uri="{BB962C8B-B14F-4D97-AF65-F5344CB8AC3E}">
        <p14:creationId xmlns:p14="http://schemas.microsoft.com/office/powerpoint/2010/main" val="350838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329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440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4885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473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2103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29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4405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47266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473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52103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329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440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42503" y="5480927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5365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52103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329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440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425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365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52103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29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440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425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5365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52103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221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793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7028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937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50953" y="4564939"/>
            <a:ext cx="457200" cy="4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221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2793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25441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937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0953" y="50237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221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793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727028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1937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0953" y="54793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221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2793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727028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937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50953" y="593653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8221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793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727028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1937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50953" y="63889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691853" y="5773027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135"/>
          <p:cNvSpPr txBox="1">
            <a:spLocks noChangeArrowheads="1"/>
          </p:cNvSpPr>
          <p:nvPr/>
        </p:nvSpPr>
        <p:spPr bwMode="auto">
          <a:xfrm>
            <a:off x="893216" y="4464927"/>
            <a:ext cx="42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534" name="TextBox 136"/>
          <p:cNvSpPr txBox="1">
            <a:spLocks noChangeArrowheads="1"/>
          </p:cNvSpPr>
          <p:nvPr/>
        </p:nvSpPr>
        <p:spPr bwMode="auto">
          <a:xfrm>
            <a:off x="2550566" y="688264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0535" name="TextBox 137"/>
          <p:cNvSpPr txBox="1">
            <a:spLocks noChangeArrowheads="1"/>
          </p:cNvSpPr>
          <p:nvPr/>
        </p:nvSpPr>
        <p:spPr bwMode="auto">
          <a:xfrm>
            <a:off x="7430541" y="853364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900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47241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94916" y="12327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2616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71884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85566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663403" y="12327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8453" y="16645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45653" y="16645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93328" y="16645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600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717253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83978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661816" y="1664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884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345653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93328" y="21344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600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17253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183978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61816" y="2134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3456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793328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2600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717253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183978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661816" y="25773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900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3472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79491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2616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71884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18556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663403" y="3048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900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3472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79491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2616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71884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185566" y="35060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63403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888453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3535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80126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2679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72519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19191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7134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2960141" y="4452227"/>
            <a:ext cx="569912" cy="5715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3159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731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22086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6875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14479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1151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9353" y="12581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314403" y="16899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112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7716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21927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6860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7143203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609928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089353" y="16899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144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71603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1927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6860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14320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609928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89353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3144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771603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21927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6860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14320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609928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089353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3159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77319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20866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6875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14479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7611516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89353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3159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7731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086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875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14479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11516" y="3531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089353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144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7811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2880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6955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15272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61945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097291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-33885" y="777164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43953" y="777164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-35472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43953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-35472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43953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-35472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43953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-33885" y="2591677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43953" y="2591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94803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361528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809203" y="777164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88453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4736553" y="2350377"/>
            <a:ext cx="446088" cy="21145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3" y="117475"/>
            <a:ext cx="8305800" cy="659689"/>
          </a:xfrm>
        </p:spPr>
        <p:txBody>
          <a:bodyPr/>
          <a:lstStyle/>
          <a:p>
            <a:r>
              <a:rPr lang="en-US" dirty="0"/>
              <a:t>2D Convolution Boundary Condition</a:t>
            </a:r>
          </a:p>
        </p:txBody>
      </p:sp>
    </p:spTree>
    <p:extLst>
      <p:ext uri="{BB962C8B-B14F-4D97-AF65-F5344CB8AC3E}">
        <p14:creationId xmlns:p14="http://schemas.microsoft.com/office/powerpoint/2010/main" val="30316574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5F698-C857-4797-BCAA-653A9B9A0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18185-4342-4B46-BC55-6BDF3B8A1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60245E-2E33-436D-ADFB-1CE6D32AF6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41875</TotalTime>
  <Words>3079</Words>
  <Application>Microsoft Office PowerPoint</Application>
  <PresentationFormat>On-screen Show (4:3)</PresentationFormat>
  <Paragraphs>867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Courier</vt:lpstr>
      <vt:lpstr>Palatino</vt:lpstr>
      <vt:lpstr>Arial</vt:lpstr>
      <vt:lpstr>Courier New</vt:lpstr>
      <vt:lpstr>Times New Roman</vt:lpstr>
      <vt:lpstr>Default Design</vt:lpstr>
      <vt:lpstr>GPU Programming   Lecture 5: Convolution</vt:lpstr>
      <vt:lpstr>Objective</vt:lpstr>
      <vt:lpstr>Convolution Computation</vt:lpstr>
      <vt:lpstr>Gaussian Blur</vt:lpstr>
      <vt:lpstr>1D Convolution Example</vt:lpstr>
      <vt:lpstr>1D Convolution Boundary Condition</vt:lpstr>
      <vt:lpstr>A 1D Convolution Kernel with Boundary Condition Handling</vt:lpstr>
      <vt:lpstr>2D Convolution</vt:lpstr>
      <vt:lpstr>2D Convolution Boundary Condition</vt:lpstr>
      <vt:lpstr>Two optimizations</vt:lpstr>
      <vt:lpstr>Access Pattern for M</vt:lpstr>
      <vt:lpstr>Programmer View of  CUDA Memories (Review)</vt:lpstr>
      <vt:lpstr>How to Use Constant Memory</vt:lpstr>
      <vt:lpstr>More on Constant Caching</vt:lpstr>
      <vt:lpstr>Some Header File Stuff for M on host side</vt:lpstr>
      <vt:lpstr>AllocateMask </vt:lpstr>
      <vt:lpstr>AllocateMask() (Cont.)</vt:lpstr>
      <vt:lpstr>Host Code</vt:lpstr>
      <vt:lpstr>Observation on Convolution</vt:lpstr>
      <vt:lpstr>Observation on Convolution</vt:lpstr>
      <vt:lpstr>Dealing with Mismatch Input tile &gt; Output tile</vt:lpstr>
      <vt:lpstr>Shifting from output coordinates to input coordinates</vt:lpstr>
      <vt:lpstr>Mapping of three objects</vt:lpstr>
      <vt:lpstr>Shifting from output coordinates to input coordinate </vt:lpstr>
      <vt:lpstr>Threads that loads halos outside N should return 0.0 </vt:lpstr>
      <vt:lpstr>Taking Care of Boundaries</vt:lpstr>
      <vt:lpstr>Some threads do not participate in calculating output &amp; writing output.</vt:lpstr>
      <vt:lpstr>Setting Block Size</vt:lpstr>
      <vt:lpstr>A Simple Analysis for a small 8X8 output tile example, 5x5 mask</vt:lpstr>
      <vt:lpstr>In General</vt:lpstr>
      <vt:lpstr>Bandwidth Reduction for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Miaoqing Huang</cp:lastModifiedBy>
  <cp:revision>263</cp:revision>
  <dcterms:created xsi:type="dcterms:W3CDTF">1601-01-01T00:00:00Z</dcterms:created>
  <dcterms:modified xsi:type="dcterms:W3CDTF">2022-02-28T15:15:13Z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