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467" r:id="rId6"/>
    <p:sldId id="477" r:id="rId7"/>
    <p:sldId id="476" r:id="rId8"/>
    <p:sldId id="478" r:id="rId9"/>
    <p:sldId id="472" r:id="rId10"/>
    <p:sldId id="475" r:id="rId11"/>
    <p:sldId id="479" r:id="rId12"/>
    <p:sldId id="481" r:id="rId13"/>
    <p:sldId id="480" r:id="rId14"/>
    <p:sldId id="473" r:id="rId15"/>
    <p:sldId id="474" r:id="rId16"/>
    <p:sldId id="484" r:id="rId17"/>
    <p:sldId id="483" r:id="rId18"/>
    <p:sldId id="485" r:id="rId19"/>
    <p:sldId id="486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510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 autoAdjust="0"/>
    <p:restoredTop sz="95501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98C9AE04-0D44-4DAD-A428-7820D2F1F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5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D2E40DF-D367-4A39-B78C-928557D20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0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D81FD5-7920-4A7C-9120-4D9B65303CF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  </a:t>
            </a:r>
          </a:p>
          <a:p>
            <a:pPr>
              <a:defRPr/>
            </a:pPr>
            <a:r>
              <a:rPr lang="en-US" dirty="0"/>
              <a:t>   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4501-4C55-4D2A-8A40-9788AEFAE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A1012-CF13-48B9-B2DA-3D58E18F6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156A-E2A9-4CC2-9E0F-F4D948EE3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D358-E7C2-4244-B175-9C606B75D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61ACC-C897-416F-99B0-42B64B1B3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32863-88F0-4F3E-ABE2-5E637E016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  </a:t>
            </a:r>
          </a:p>
          <a:p>
            <a:pPr>
              <a:defRPr/>
            </a:pPr>
            <a:r>
              <a:rPr lang="en-US" dirty="0"/>
              <a:t>   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C2DC0-1B28-4154-8065-FBB29C56F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  </a:t>
            </a:r>
          </a:p>
          <a:p>
            <a:pPr>
              <a:defRPr/>
            </a:pPr>
            <a:r>
              <a:rPr lang="en-US" dirty="0"/>
              <a:t>   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5749E-533F-48EE-806F-7B0F4CAC7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  </a:t>
            </a:r>
          </a:p>
          <a:p>
            <a:pPr>
              <a:defRPr/>
            </a:pPr>
            <a:r>
              <a:rPr lang="en-US" dirty="0"/>
              <a:t>    University of Illinois, 2007-2012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D310-CF75-4FCD-84CA-985DF502F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  </a:t>
            </a:r>
          </a:p>
          <a:p>
            <a:pPr>
              <a:defRPr/>
            </a:pPr>
            <a:r>
              <a:rPr lang="en-US" dirty="0"/>
              <a:t>    University of Illinois, 2007-2012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145CB-D0F2-49B9-AE23-3A9F86A3F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2C2D-9370-48E3-89B7-7FE75B656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3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BF645-4386-4F45-9596-AF2BC6815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69259-0772-4C5A-8023-C8081F9C7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1A934-42F6-47D0-8199-F76ADFD64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E9AB391D-247B-49EB-A41A-2D95BA552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cs typeface="Times New Roman" pitchFamily="18" charset="0"/>
              </a:rPr>
              <a:t>© David Kirk/NVIDIA and Wen-</a:t>
            </a:r>
            <a:r>
              <a:rPr lang="en-US" sz="1200" dirty="0" err="1">
                <a:cs typeface="Times New Roman" pitchFamily="18" charset="0"/>
              </a:rPr>
              <a:t>mei</a:t>
            </a:r>
            <a:r>
              <a:rPr lang="en-US" sz="1200" dirty="0">
                <a:cs typeface="Times New Roman" pitchFamily="18" charset="0"/>
              </a:rPr>
              <a:t> W. </a:t>
            </a:r>
            <a:r>
              <a:rPr lang="en-US" sz="1200" dirty="0" err="1">
                <a:cs typeface="Times New Roman" pitchFamily="18" charset="0"/>
              </a:rPr>
              <a:t>Hwu</a:t>
            </a:r>
            <a:r>
              <a:rPr lang="en-US" sz="1200" dirty="0">
                <a:cs typeface="Times New Roman" pitchFamily="18" charset="0"/>
              </a:rPr>
              <a:t>  ECE408/CS483/ECE498al, University of Illinois, 2007-2012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8E933D-4E08-4B45-B523-EC8EFEC58EC3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"/>
            <a:ext cx="8839200" cy="5791200"/>
          </a:xfrm>
        </p:spPr>
        <p:txBody>
          <a:bodyPr/>
          <a:lstStyle/>
          <a:p>
            <a:pPr eaLnBrk="1" hangingPunct="1"/>
            <a:r>
              <a:rPr lang="en-US" sz="3200" dirty="0">
                <a:ea typeface="Gulim" pitchFamily="34" charset="-127"/>
              </a:rPr>
              <a:t> GPU Programming</a:t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br>
              <a:rPr lang="en-US" dirty="0"/>
            </a:br>
            <a:r>
              <a:rPr lang="en-US" sz="3600" dirty="0">
                <a:latin typeface="Arial" charset="0"/>
                <a:cs typeface="Arial" charset="0"/>
              </a:rPr>
              <a:t>Lecture 6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Atomic Operations and </a:t>
            </a:r>
            <a:r>
              <a:rPr lang="en-US" dirty="0" err="1">
                <a:latin typeface="Arial" charset="0"/>
                <a:cs typeface="Arial" charset="0"/>
              </a:rPr>
              <a:t>Histogramming</a:t>
            </a:r>
            <a:endParaRPr lang="en-US" sz="4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Scenario #4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905000" y="1524000"/>
          <a:ext cx="54864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New</a:t>
                      </a:r>
                      <a:r>
                        <a:rPr lang="en-US" sz="1800" dirty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25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419600"/>
            <a:ext cx="8304213" cy="1674813"/>
          </a:xfrm>
        </p:spPr>
        <p:txBody>
          <a:bodyPr/>
          <a:lstStyle/>
          <a:p>
            <a:r>
              <a:rPr lang="en-US"/>
              <a:t>Thread 1 Old = 0</a:t>
            </a:r>
          </a:p>
          <a:p>
            <a:r>
              <a:rPr lang="en-US"/>
              <a:t>Thread 2 Old = 0</a:t>
            </a:r>
          </a:p>
          <a:p>
            <a:r>
              <a:rPr lang="en-US"/>
              <a:t>Mem[x] = 1 after the sequence</a:t>
            </a:r>
          </a:p>
          <a:p>
            <a:endParaRPr lang="en-US"/>
          </a:p>
        </p:txBody>
      </p:sp>
      <p:sp>
        <p:nvSpPr>
          <p:cNvPr id="123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913A25-2611-444F-80C7-43774CBD49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DA6D73-06FE-413E-B386-4BE04EA04CF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925"/>
            <a:ext cx="8304213" cy="1141413"/>
          </a:xfrm>
        </p:spPr>
        <p:txBody>
          <a:bodyPr/>
          <a:lstStyle/>
          <a:p>
            <a:pPr eaLnBrk="1" hangingPunct="1"/>
            <a:r>
              <a:rPr lang="en-US"/>
              <a:t>Atomic Operations – </a:t>
            </a:r>
            <a:br>
              <a:rPr lang="en-US"/>
            </a:br>
            <a:r>
              <a:rPr lang="en-US"/>
              <a:t>To Ensure Good Outcomes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143000" y="1158875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thread1: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975225" y="2378075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thread2: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019800" y="2378075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2225675" y="1158875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3321" name="Text Box 4"/>
          <p:cNvSpPr txBox="1">
            <a:spLocks noChangeArrowheads="1"/>
          </p:cNvSpPr>
          <p:nvPr/>
        </p:nvSpPr>
        <p:spPr bwMode="auto">
          <a:xfrm>
            <a:off x="1044575" y="507365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thread1:</a:t>
            </a:r>
          </a:p>
        </p:txBody>
      </p:sp>
      <p:sp>
        <p:nvSpPr>
          <p:cNvPr id="13322" name="Text Box 5"/>
          <p:cNvSpPr txBox="1">
            <a:spLocks noChangeArrowheads="1"/>
          </p:cNvSpPr>
          <p:nvPr/>
        </p:nvSpPr>
        <p:spPr bwMode="auto">
          <a:xfrm>
            <a:off x="4975225" y="4141788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thread2:</a:t>
            </a:r>
          </a:p>
        </p:txBody>
      </p:sp>
      <p:sp>
        <p:nvSpPr>
          <p:cNvPr id="13323" name="Text Box 6"/>
          <p:cNvSpPr txBox="1">
            <a:spLocks noChangeArrowheads="1"/>
          </p:cNvSpPr>
          <p:nvPr/>
        </p:nvSpPr>
        <p:spPr bwMode="auto">
          <a:xfrm>
            <a:off x="6019800" y="4141788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3324" name="Text Box 7"/>
          <p:cNvSpPr txBox="1">
            <a:spLocks noChangeArrowheads="1"/>
          </p:cNvSpPr>
          <p:nvPr/>
        </p:nvSpPr>
        <p:spPr bwMode="auto">
          <a:xfrm>
            <a:off x="2127250" y="5073650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3325" name="TextBox 2"/>
          <p:cNvSpPr txBox="1">
            <a:spLocks noChangeArrowheads="1"/>
          </p:cNvSpPr>
          <p:nvPr/>
        </p:nvSpPr>
        <p:spPr bwMode="auto">
          <a:xfrm>
            <a:off x="2324100" y="3559175"/>
            <a:ext cx="190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Or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158875"/>
            <a:ext cx="8153400" cy="240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0" y="4114800"/>
            <a:ext cx="8153400" cy="2176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BC3455-C265-4C7B-AB97-E99C3FCAC01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Without Atomic Operations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143000" y="2363788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thread1: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648200" y="2744788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thread2: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867400" y="2744788"/>
            <a:ext cx="2230438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endParaRPr lang="en-US">
              <a:sym typeface="Wingdings" pitchFamily="2" charset="2"/>
            </a:endParaRPr>
          </a:p>
          <a:p>
            <a:pPr eaLnBrk="1" hangingPunct="1"/>
            <a:endParaRPr lang="en-US">
              <a:sym typeface="Wingdings" pitchFamily="2" charset="2"/>
            </a:endParaRP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endParaRPr lang="en-US">
              <a:sym typeface="Wingdings" pitchFamily="2" charset="2"/>
            </a:endParaRP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2225675" y="2363788"/>
            <a:ext cx="223043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endParaRPr lang="en-US">
              <a:sym typeface="Wingdings" pitchFamily="2" charset="2"/>
            </a:endParaRP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endParaRPr lang="en-US">
              <a:sym typeface="Wingdings" pitchFamily="2" charset="2"/>
            </a:endParaRP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14345" name="Text Placeholder 9"/>
          <p:cNvSpPr>
            <a:spLocks noGrp="1"/>
          </p:cNvSpPr>
          <p:nvPr>
            <p:ph type="body" sz="half" idx="2"/>
          </p:nvPr>
        </p:nvSpPr>
        <p:spPr>
          <a:xfrm>
            <a:off x="685800" y="4876800"/>
            <a:ext cx="7924800" cy="1219200"/>
          </a:xfrm>
        </p:spPr>
        <p:txBody>
          <a:bodyPr/>
          <a:lstStyle/>
          <a:p>
            <a:r>
              <a:rPr lang="en-US"/>
              <a:t>Both threads receive 0</a:t>
            </a:r>
          </a:p>
          <a:p>
            <a:r>
              <a:rPr lang="en-US"/>
              <a:t>Mem[x] becomes 1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3127375" y="1665288"/>
            <a:ext cx="304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Mem[x] initialized to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in General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4572000"/>
          </a:xfrm>
        </p:spPr>
        <p:txBody>
          <a:bodyPr/>
          <a:lstStyle/>
          <a:p>
            <a:r>
              <a:rPr lang="en-US"/>
              <a:t>Performed by a single ISA instruction on a memory location </a:t>
            </a:r>
            <a:r>
              <a:rPr lang="en-US" i="1"/>
              <a:t>address</a:t>
            </a:r>
          </a:p>
          <a:p>
            <a:pPr lvl="1"/>
            <a:r>
              <a:rPr lang="en-US"/>
              <a:t>Read the old value, calculate a new value, and write the new value to the location</a:t>
            </a:r>
          </a:p>
          <a:p>
            <a:r>
              <a:rPr lang="en-US"/>
              <a:t>The hardware ensures that no other threads can access the location until the atomic operation is complete</a:t>
            </a:r>
          </a:p>
          <a:p>
            <a:pPr lvl="1"/>
            <a:r>
              <a:rPr lang="en-US"/>
              <a:t>Any other threads that access the location will typically be held in a queue until its turn</a:t>
            </a:r>
          </a:p>
          <a:p>
            <a:pPr lvl="1"/>
            <a:r>
              <a:rPr lang="en-US"/>
              <a:t>All threads perform the atomic operation </a:t>
            </a:r>
            <a:r>
              <a:rPr lang="en-US" b="1"/>
              <a:t>serially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241D33-B323-4924-976B-A6F079F280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 calls are translated into single instructions (a.k.a. </a:t>
            </a:r>
            <a:r>
              <a:rPr lang="en-US" i="1" dirty="0" err="1"/>
              <a:t>intrinsics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Atomic add, sub, </a:t>
            </a:r>
            <a:r>
              <a:rPr lang="en-US" dirty="0" err="1"/>
              <a:t>inc</a:t>
            </a:r>
            <a:r>
              <a:rPr lang="en-US" dirty="0"/>
              <a:t>, </a:t>
            </a:r>
            <a:r>
              <a:rPr lang="en-US" dirty="0" err="1"/>
              <a:t>dec</a:t>
            </a:r>
            <a:r>
              <a:rPr lang="en-US" dirty="0"/>
              <a:t>, min, max, </a:t>
            </a:r>
            <a:r>
              <a:rPr lang="en-US" dirty="0" err="1"/>
              <a:t>exch</a:t>
            </a:r>
            <a:r>
              <a:rPr lang="en-US" dirty="0"/>
              <a:t> (exchange), CAS (compare and swap)</a:t>
            </a:r>
          </a:p>
          <a:p>
            <a:pPr lvl="1">
              <a:defRPr/>
            </a:pPr>
            <a:r>
              <a:rPr lang="en-US" dirty="0"/>
              <a:t>Read CUDA C programming Guide 10.2 for details</a:t>
            </a:r>
          </a:p>
          <a:p>
            <a:pPr lvl="1"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16388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Atomic Add</a:t>
            </a:r>
          </a:p>
          <a:p>
            <a:pPr marL="457200" lvl="1" indent="0">
              <a:buFontTx/>
              <a:buNone/>
            </a:pPr>
            <a:r>
              <a:rPr lang="en-US" i="1"/>
              <a:t>        int atomicAdd(int* </a:t>
            </a:r>
            <a:r>
              <a:rPr lang="en-US" b="1" i="1"/>
              <a:t>address</a:t>
            </a:r>
            <a:r>
              <a:rPr lang="en-US" i="1"/>
              <a:t>, int </a:t>
            </a:r>
            <a:r>
              <a:rPr lang="en-US" b="1" i="1"/>
              <a:t>val</a:t>
            </a:r>
            <a:r>
              <a:rPr lang="en-US" i="1"/>
              <a:t>); </a:t>
            </a:r>
          </a:p>
          <a:p>
            <a:pPr marL="457200" lvl="1" indent="0">
              <a:buFontTx/>
              <a:buNone/>
            </a:pPr>
            <a:r>
              <a:rPr lang="en-US"/>
              <a:t>reads the 32-bit word </a:t>
            </a:r>
            <a:r>
              <a:rPr lang="en-US" b="1"/>
              <a:t>old </a:t>
            </a:r>
            <a:r>
              <a:rPr lang="en-US"/>
              <a:t>pointed to by </a:t>
            </a:r>
            <a:r>
              <a:rPr lang="en-US" b="1"/>
              <a:t>address </a:t>
            </a:r>
            <a:r>
              <a:rPr lang="en-US"/>
              <a:t>in global or shared memory, computes </a:t>
            </a:r>
            <a:r>
              <a:rPr lang="en-US" b="1"/>
              <a:t>(old + val)</a:t>
            </a:r>
            <a:r>
              <a:rPr lang="en-US"/>
              <a:t>, and stores the result back to memory at the same address. The function returns </a:t>
            </a:r>
            <a:r>
              <a:rPr lang="en-US" b="1"/>
              <a:t>old</a:t>
            </a:r>
            <a:r>
              <a:rPr lang="en-US"/>
              <a:t>. 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50856-3623-4F36-A194-FD69078468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Atomic Adds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6106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Unsigned 32-bit integer atomic add</a:t>
            </a:r>
          </a:p>
          <a:p>
            <a:pPr marL="457200" lvl="1" indent="0">
              <a:buFontTx/>
              <a:buNone/>
              <a:defRPr/>
            </a:pPr>
            <a:r>
              <a:rPr lang="en-US" i="1" dirty="0"/>
              <a:t>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atomicAdd</a:t>
            </a:r>
            <a:r>
              <a:rPr lang="en-US" i="1" dirty="0"/>
              <a:t>(unsigned </a:t>
            </a:r>
            <a:r>
              <a:rPr lang="en-US" i="1" dirty="0" err="1"/>
              <a:t>int</a:t>
            </a:r>
            <a:r>
              <a:rPr lang="en-US" i="1" dirty="0"/>
              <a:t>* address, 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val</a:t>
            </a:r>
            <a:r>
              <a:rPr lang="en-US" i="1" dirty="0"/>
              <a:t>);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Unsigned 64-bit integer atomic add</a:t>
            </a:r>
          </a:p>
          <a:p>
            <a:pPr marL="457200" lvl="1" indent="0">
              <a:buFontTx/>
              <a:buNone/>
              <a:defRPr/>
            </a:pPr>
            <a:r>
              <a:rPr lang="en-US" i="1" dirty="0"/>
              <a:t>unsigned long </a:t>
            </a:r>
            <a:r>
              <a:rPr lang="en-US" i="1" dirty="0" err="1"/>
              <a:t>long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atomicAdd</a:t>
            </a:r>
            <a:r>
              <a:rPr lang="en-US" i="1" dirty="0"/>
              <a:t>(unsigned long </a:t>
            </a:r>
            <a:r>
              <a:rPr lang="en-US" i="1" dirty="0" err="1"/>
              <a:t>long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/>
              <a:t>* address, unsigned long </a:t>
            </a:r>
            <a:r>
              <a:rPr lang="en-US" i="1" dirty="0" err="1"/>
              <a:t>long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val</a:t>
            </a:r>
            <a:r>
              <a:rPr lang="en-US" i="1" dirty="0"/>
              <a:t>);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Single-precision floating-point atomic add (capability &gt; 2.0)</a:t>
            </a:r>
          </a:p>
          <a:p>
            <a:pPr lvl="1">
              <a:defRPr/>
            </a:pPr>
            <a:r>
              <a:rPr lang="en-US" dirty="0"/>
              <a:t>float </a:t>
            </a:r>
            <a:r>
              <a:rPr lang="en-US" dirty="0" err="1"/>
              <a:t>atomicAdd</a:t>
            </a:r>
            <a:r>
              <a:rPr lang="en-US" dirty="0"/>
              <a:t>(float* address, float </a:t>
            </a:r>
            <a:r>
              <a:rPr lang="en-US" dirty="0" err="1"/>
              <a:t>val</a:t>
            </a:r>
            <a:r>
              <a:rPr lang="en-US" dirty="0"/>
              <a:t>);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4E0A0E-F6ED-4FAB-8542-9296B4D24A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Histogramming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method for extracting notable features and patterns from large data sets</a:t>
            </a:r>
          </a:p>
          <a:p>
            <a:pPr lvl="1"/>
            <a:r>
              <a:rPr lang="en-US"/>
              <a:t>Feature extraction for object recognition in images</a:t>
            </a:r>
          </a:p>
          <a:p>
            <a:pPr lvl="1"/>
            <a:r>
              <a:rPr lang="en-US"/>
              <a:t>Fraud detection in credit card transactions</a:t>
            </a:r>
          </a:p>
          <a:p>
            <a:pPr lvl="1"/>
            <a:r>
              <a:rPr lang="en-US"/>
              <a:t>Correlating heavenly object movements in astrophysics</a:t>
            </a:r>
          </a:p>
          <a:p>
            <a:pPr lvl="1"/>
            <a:r>
              <a:rPr lang="en-US"/>
              <a:t>…</a:t>
            </a:r>
          </a:p>
          <a:p>
            <a:pPr lvl="1"/>
            <a:endParaRPr lang="en-US"/>
          </a:p>
          <a:p>
            <a:r>
              <a:rPr lang="en-US"/>
              <a:t>Basic histograms - for each element in the data set, use the value to identify a “bin” to increment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EB32E3-BB56-421D-902C-2ACF535CFE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Histogram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phrase “Programming Massively Parallel Processors” build a histogram of frequencies of each letter</a:t>
            </a:r>
          </a:p>
          <a:p>
            <a:r>
              <a:rPr lang="en-US" dirty="0"/>
              <a:t>A(4), C(1), E(1), G(1), …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F86752-5D54-4774-A2D8-EBA0D6CB89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126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do you do this in parallel?</a:t>
            </a:r>
          </a:p>
          <a:p>
            <a:pPr lvl="1"/>
            <a:r>
              <a:rPr lang="en-US" dirty="0"/>
              <a:t>Have each thread to take a section of the input</a:t>
            </a:r>
          </a:p>
          <a:p>
            <a:pPr lvl="1"/>
            <a:r>
              <a:rPr lang="en-US" dirty="0"/>
              <a:t>For each input letter, use atomic operations to build the histogram</a:t>
            </a:r>
          </a:p>
        </p:txBody>
      </p:sp>
    </p:spTree>
    <p:extLst>
      <p:ext uri="{BB962C8B-B14F-4D97-AF65-F5344CB8AC3E}">
        <p14:creationId xmlns:p14="http://schemas.microsoft.com/office/powerpoint/2010/main" val="99145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#1 – 1</a:t>
            </a:r>
            <a:r>
              <a:rPr lang="en-US" baseline="30000" dirty="0"/>
              <a:t>st</a:t>
            </a:r>
            <a:r>
              <a:rPr lang="en-US" dirty="0"/>
              <a:t> letter in each section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3FF2DD-4848-4FF7-AAD7-9F782341E25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106362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2431256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736306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7092950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1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4325" y="3494088"/>
            <a:ext cx="5807075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4930775" y="3481388"/>
            <a:ext cx="57150" cy="16049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3" idx="0"/>
          </p:cNvCxnSpPr>
          <p:nvPr/>
        </p:nvCxnSpPr>
        <p:spPr>
          <a:xfrm flipH="1">
            <a:off x="1989138" y="3481388"/>
            <a:ext cx="5416550" cy="16049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9" idx="0"/>
          </p:cNvCxnSpPr>
          <p:nvPr/>
        </p:nvCxnSpPr>
        <p:spPr>
          <a:xfrm>
            <a:off x="2738438" y="3494088"/>
            <a:ext cx="2203450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0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#2 – 2</a:t>
            </a:r>
            <a:r>
              <a:rPr lang="en-US" baseline="30000" dirty="0"/>
              <a:t>nd</a:t>
            </a:r>
            <a:r>
              <a:rPr lang="en-US" dirty="0"/>
              <a:t> letter in each section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878165-B46F-44E0-B7E5-C0D3303F4A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498475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2822575" y="2122488"/>
            <a:ext cx="414338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146015" y="2122488"/>
            <a:ext cx="414338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7473950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2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>
            <a:endCxn id="79" idx="0"/>
          </p:cNvCxnSpPr>
          <p:nvPr/>
        </p:nvCxnSpPr>
        <p:spPr>
          <a:xfrm>
            <a:off x="647700" y="3506788"/>
            <a:ext cx="6186488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45" idx="0"/>
          </p:cNvCxnSpPr>
          <p:nvPr/>
        </p:nvCxnSpPr>
        <p:spPr>
          <a:xfrm flipH="1">
            <a:off x="498475" y="3467100"/>
            <a:ext cx="4813300" cy="16192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395788" y="3506788"/>
            <a:ext cx="3200400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9" idx="0"/>
          </p:cNvCxnSpPr>
          <p:nvPr/>
        </p:nvCxnSpPr>
        <p:spPr>
          <a:xfrm>
            <a:off x="3028950" y="3467100"/>
            <a:ext cx="1914525" cy="16192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D90661-3C23-4613-A1CA-B54D9F3D854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8006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dirty="0"/>
              <a:t>To understand atomic operations</a:t>
            </a:r>
          </a:p>
          <a:p>
            <a:pPr marL="857250" lvl="1" indent="-457200" eaLnBrk="1" hangingPunct="1">
              <a:defRPr/>
            </a:pPr>
            <a:r>
              <a:rPr lang="en-US" dirty="0"/>
              <a:t>Read-modify-write in parallel computation</a:t>
            </a:r>
          </a:p>
          <a:p>
            <a:pPr marL="857250" lvl="1" indent="-457200" eaLnBrk="1" hangingPunct="1">
              <a:defRPr/>
            </a:pPr>
            <a:r>
              <a:rPr lang="en-US" dirty="0"/>
              <a:t>Use of atomic operations in CUDA</a:t>
            </a:r>
          </a:p>
          <a:p>
            <a:pPr marL="857250" lvl="1" indent="-457200" eaLnBrk="1" hangingPunct="1">
              <a:defRPr/>
            </a:pPr>
            <a:r>
              <a:rPr lang="en-US" dirty="0"/>
              <a:t>Why atomic operations reduce memory system throughput</a:t>
            </a:r>
          </a:p>
          <a:p>
            <a:pPr marL="857250" lvl="1" indent="-457200" eaLnBrk="1" hangingPunct="1">
              <a:defRPr/>
            </a:pPr>
            <a:r>
              <a:rPr lang="en-US" dirty="0"/>
              <a:t>How to avoid atomic operations in some parallel algorithms</a:t>
            </a:r>
          </a:p>
          <a:p>
            <a:pPr marL="857250" lvl="1" indent="-457200" eaLnBrk="1" hangingPunct="1">
              <a:defRPr/>
            </a:pPr>
            <a:endParaRPr lang="en-US" dirty="0"/>
          </a:p>
          <a:p>
            <a:pPr marL="457200" indent="-457200" eaLnBrk="1" hangingPunct="1">
              <a:defRPr/>
            </a:pPr>
            <a:r>
              <a:rPr lang="en-US" dirty="0" err="1"/>
              <a:t>Histogramming</a:t>
            </a:r>
            <a:r>
              <a:rPr lang="en-US" dirty="0"/>
              <a:t> as an example application of atomic operations</a:t>
            </a:r>
          </a:p>
          <a:p>
            <a:pPr marL="857250" lvl="1" indent="-457200" eaLnBrk="1" hangingPunct="1">
              <a:defRPr/>
            </a:pPr>
            <a:r>
              <a:rPr lang="en-US" dirty="0"/>
              <a:t>Basic histogram algorithm</a:t>
            </a:r>
          </a:p>
          <a:p>
            <a:pPr marL="857250" lvl="1" indent="-457200" eaLnBrk="1" hangingPunct="1">
              <a:defRPr/>
            </a:pPr>
            <a:r>
              <a:rPr lang="en-US" dirty="0"/>
              <a:t>Privatization</a:t>
            </a:r>
          </a:p>
          <a:p>
            <a:pPr marL="400050" lvl="1" indent="0" eaLnBrk="1" hangingPunct="1">
              <a:buFontTx/>
              <a:buNone/>
              <a:defRPr/>
            </a:pPr>
            <a:endParaRPr lang="en-US" dirty="0"/>
          </a:p>
          <a:p>
            <a:pPr marL="857250" lvl="1" indent="-457200" eaLnBrk="1" hangingPunct="1">
              <a:defRPr/>
            </a:pPr>
            <a:endParaRPr lang="en-US" dirty="0"/>
          </a:p>
          <a:p>
            <a:pPr marL="857250" lvl="1" indent="-457200" eaLnBrk="1" hangingPunct="1">
              <a:defRPr/>
            </a:pPr>
            <a:endParaRPr lang="en-US" dirty="0"/>
          </a:p>
          <a:p>
            <a:pPr marL="974725" lvl="1" indent="-403225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#3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381367-16A9-4B19-B845-0FAC8570F1E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890271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219450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542525" y="2122488"/>
            <a:ext cx="414338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7880350" y="2130694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1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>
            <a:endCxn id="73" idx="0"/>
          </p:cNvCxnSpPr>
          <p:nvPr/>
        </p:nvCxnSpPr>
        <p:spPr>
          <a:xfrm>
            <a:off x="1087438" y="3506788"/>
            <a:ext cx="4616450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1" idx="0"/>
          </p:cNvCxnSpPr>
          <p:nvPr/>
        </p:nvCxnSpPr>
        <p:spPr>
          <a:xfrm>
            <a:off x="5810250" y="3506788"/>
            <a:ext cx="1395413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070850" y="3506788"/>
            <a:ext cx="1073150" cy="13700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1" idx="0"/>
          </p:cNvCxnSpPr>
          <p:nvPr/>
        </p:nvCxnSpPr>
        <p:spPr>
          <a:xfrm>
            <a:off x="3455988" y="3506788"/>
            <a:ext cx="0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98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#4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414D45-A04D-4819-B56C-9BC32ED730E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1283507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590925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919788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8211918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1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>
            <a:endCxn id="57" idx="0"/>
          </p:cNvCxnSpPr>
          <p:nvPr/>
        </p:nvCxnSpPr>
        <p:spPr>
          <a:xfrm>
            <a:off x="1501775" y="3506788"/>
            <a:ext cx="1236663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1" idx="0"/>
          </p:cNvCxnSpPr>
          <p:nvPr/>
        </p:nvCxnSpPr>
        <p:spPr>
          <a:xfrm>
            <a:off x="6226175" y="3506788"/>
            <a:ext cx="979488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347075" y="3506788"/>
            <a:ext cx="796925" cy="11414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71" idx="0"/>
          </p:cNvCxnSpPr>
          <p:nvPr/>
        </p:nvCxnSpPr>
        <p:spPr>
          <a:xfrm>
            <a:off x="3770313" y="3506788"/>
            <a:ext cx="1552575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1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#5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19319-9B1C-4B82-94E2-70C4DCCA9E0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8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794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3813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5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8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992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21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20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5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52975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57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1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1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090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38788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0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99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929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42350" y="17414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438" y="30368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5250" y="30368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475" y="30368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3450" y="30241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1674813" y="2133600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013200" y="21224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269038" y="2133600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4792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975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95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8625681" y="21224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8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79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6750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7863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66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77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08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17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8911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986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693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05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3682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4793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8971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83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543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654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210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22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93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005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59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70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40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51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21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32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5022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133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83275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94388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62688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273800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6341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43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04050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5163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94575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688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764463" y="54991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775575" y="50990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145463" y="5486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156575" y="50863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9" name="Straight Arrow Connector 88"/>
          <p:cNvCxnSpPr>
            <a:endCxn id="79" idx="0"/>
          </p:cNvCxnSpPr>
          <p:nvPr/>
        </p:nvCxnSpPr>
        <p:spPr>
          <a:xfrm>
            <a:off x="1857375" y="3506788"/>
            <a:ext cx="4976813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1" idx="0"/>
          </p:cNvCxnSpPr>
          <p:nvPr/>
        </p:nvCxnSpPr>
        <p:spPr>
          <a:xfrm flipH="1">
            <a:off x="3455988" y="3506788"/>
            <a:ext cx="3046412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5" idx="0"/>
          </p:cNvCxnSpPr>
          <p:nvPr/>
        </p:nvCxnSpPr>
        <p:spPr>
          <a:xfrm flipH="1">
            <a:off x="6084888" y="3506788"/>
            <a:ext cx="2660650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7" idx="0"/>
          </p:cNvCxnSpPr>
          <p:nvPr/>
        </p:nvCxnSpPr>
        <p:spPr>
          <a:xfrm flipH="1">
            <a:off x="2738438" y="3506788"/>
            <a:ext cx="1482725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6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wrong with the algorithm?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BBD83B-FD79-4C83-8D45-AB65B2069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wrong with the algorithm?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666750" y="1219200"/>
            <a:ext cx="8305800" cy="763588"/>
          </a:xfrm>
        </p:spPr>
        <p:txBody>
          <a:bodyPr/>
          <a:lstStyle/>
          <a:p>
            <a:r>
              <a:rPr lang="en-US" dirty="0"/>
              <a:t>Reads from the input array are not coalesced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6200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50850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31850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246188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38300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019300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400300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781300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62300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73463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954463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348163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4705350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110163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213725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664325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264275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883275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491163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832725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451725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045325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594725" y="2274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50813" y="35702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587625" y="3570288"/>
            <a:ext cx="19510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895850" y="3570288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235825" y="35575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21" name="Down Arrow 120"/>
          <p:cNvSpPr/>
          <p:nvPr/>
        </p:nvSpPr>
        <p:spPr>
          <a:xfrm>
            <a:off x="1627188" y="2667000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Down Arrow 121"/>
          <p:cNvSpPr/>
          <p:nvPr/>
        </p:nvSpPr>
        <p:spPr>
          <a:xfrm>
            <a:off x="3965575" y="2655888"/>
            <a:ext cx="415925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" name="Down Arrow 122"/>
          <p:cNvSpPr/>
          <p:nvPr/>
        </p:nvSpPr>
        <p:spPr>
          <a:xfrm>
            <a:off x="6221413" y="2667000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400300" y="19812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705350" y="19812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45325" y="19812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own Arrow 126"/>
          <p:cNvSpPr/>
          <p:nvPr/>
        </p:nvSpPr>
        <p:spPr>
          <a:xfrm>
            <a:off x="8578056" y="2655888"/>
            <a:ext cx="414337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9238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60350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19125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30238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989013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00125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1360488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370013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741488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751013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119313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130425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4892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500313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849563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860675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320675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217863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573463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584575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941763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952875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431165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322763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69265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703763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073650" y="6032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084763" y="5632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45465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465763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835650" y="6032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846763" y="5632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215063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6226175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6586538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596063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956425" y="6032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6967538" y="5632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34695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358063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716838" y="6032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727950" y="5632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8097838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108950" y="5619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2" name="Straight Arrow Connector 171"/>
          <p:cNvCxnSpPr>
            <a:endCxn id="163" idx="0"/>
          </p:cNvCxnSpPr>
          <p:nvPr/>
        </p:nvCxnSpPr>
        <p:spPr>
          <a:xfrm>
            <a:off x="1809750" y="4040188"/>
            <a:ext cx="4976813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45" idx="0"/>
          </p:cNvCxnSpPr>
          <p:nvPr/>
        </p:nvCxnSpPr>
        <p:spPr>
          <a:xfrm flipH="1">
            <a:off x="3408363" y="4040188"/>
            <a:ext cx="3046412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59" idx="0"/>
          </p:cNvCxnSpPr>
          <p:nvPr/>
        </p:nvCxnSpPr>
        <p:spPr>
          <a:xfrm flipH="1">
            <a:off x="6037263" y="4040188"/>
            <a:ext cx="2660650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141" idx="0"/>
          </p:cNvCxnSpPr>
          <p:nvPr/>
        </p:nvCxnSpPr>
        <p:spPr>
          <a:xfrm flipH="1">
            <a:off x="2690813" y="4040188"/>
            <a:ext cx="1482725" cy="15795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8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approach?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666750" y="1143000"/>
            <a:ext cx="8305800" cy="1066800"/>
          </a:xfrm>
        </p:spPr>
        <p:txBody>
          <a:bodyPr/>
          <a:lstStyle/>
          <a:p>
            <a:r>
              <a:rPr lang="en-US" dirty="0"/>
              <a:t>Assign inputs to each thread in a </a:t>
            </a:r>
            <a:r>
              <a:rPr lang="en-US" dirty="0" err="1"/>
              <a:t>strided</a:t>
            </a:r>
            <a:r>
              <a:rPr lang="en-US" dirty="0"/>
              <a:t> pattern</a:t>
            </a:r>
          </a:p>
          <a:p>
            <a:r>
              <a:rPr lang="en-US" dirty="0"/>
              <a:t>Adjacent threads process adjacent input letters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5AA366-4916-46BD-8915-2F8217E5347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0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0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30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5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6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97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8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59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02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12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3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0217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10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611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595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85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29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48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21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91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7638" y="39512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84450" y="3951288"/>
            <a:ext cx="19494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2675" y="3917950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32650" y="39385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6063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55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595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706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8583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695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572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6683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3672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4783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1455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2566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48443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9555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463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575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20357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6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02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814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93700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4811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306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318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687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99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68888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080000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449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61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30888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842000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211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223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58177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5928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51663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62775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3421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3533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3663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723188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94663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041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27063" y="3036888"/>
            <a:ext cx="2341562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52513" y="3036888"/>
            <a:ext cx="4243387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7" idx="0"/>
          </p:cNvCxnSpPr>
          <p:nvPr/>
        </p:nvCxnSpPr>
        <p:spPr>
          <a:xfrm>
            <a:off x="2876550" y="4408488"/>
            <a:ext cx="3906838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3" idx="0"/>
          </p:cNvCxnSpPr>
          <p:nvPr/>
        </p:nvCxnSpPr>
        <p:spPr>
          <a:xfrm>
            <a:off x="436563" y="4375150"/>
            <a:ext cx="5595937" cy="16383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5900" y="3036888"/>
            <a:ext cx="220663" cy="9017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473200" y="3036888"/>
            <a:ext cx="6059488" cy="8810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1" idx="0"/>
          </p:cNvCxnSpPr>
          <p:nvPr/>
        </p:nvCxnSpPr>
        <p:spPr>
          <a:xfrm>
            <a:off x="5259388" y="4375150"/>
            <a:ext cx="392112" cy="1625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5" idx="0"/>
          </p:cNvCxnSpPr>
          <p:nvPr/>
        </p:nvCxnSpPr>
        <p:spPr>
          <a:xfrm flipH="1">
            <a:off x="2686050" y="4391025"/>
            <a:ext cx="4737100" cy="160972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19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5AA366-4916-46BD-8915-2F8217E5347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0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0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30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5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6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97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8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5912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02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1288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3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02175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10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611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595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8513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29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48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421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91550" y="2655888"/>
            <a:ext cx="381000" cy="381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7638" y="3951288"/>
            <a:ext cx="205898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84450" y="3951288"/>
            <a:ext cx="19494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2675" y="3917950"/>
            <a:ext cx="214947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32650" y="3938588"/>
            <a:ext cx="18605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6063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55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95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706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8583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695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572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6683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3672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4783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1455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2566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48443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9555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463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575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20357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6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702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814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937000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48113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306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318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687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99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68888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080000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449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61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30888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842000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2118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2230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581775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5928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51663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62775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342188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353300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3663" y="64135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723188" y="6013450"/>
            <a:ext cx="3810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94663" y="6400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04188" y="60007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6" name="Straight Arrow Connector 85"/>
          <p:cNvCxnSpPr>
            <a:stCxn id="13" idx="2"/>
          </p:cNvCxnSpPr>
          <p:nvPr/>
        </p:nvCxnSpPr>
        <p:spPr>
          <a:xfrm>
            <a:off x="2206625" y="3036888"/>
            <a:ext cx="7620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2"/>
          </p:cNvCxnSpPr>
          <p:nvPr/>
        </p:nvCxnSpPr>
        <p:spPr>
          <a:xfrm>
            <a:off x="2587625" y="3036888"/>
            <a:ext cx="2708275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3" idx="0"/>
          </p:cNvCxnSpPr>
          <p:nvPr/>
        </p:nvCxnSpPr>
        <p:spPr>
          <a:xfrm flipH="1">
            <a:off x="446088" y="4408488"/>
            <a:ext cx="2430462" cy="15922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36563" y="4375150"/>
            <a:ext cx="6167437" cy="1625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2" idx="2"/>
          </p:cNvCxnSpPr>
          <p:nvPr/>
        </p:nvCxnSpPr>
        <p:spPr>
          <a:xfrm flipH="1">
            <a:off x="436563" y="3036888"/>
            <a:ext cx="1389062" cy="9017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5" idx="2"/>
          </p:cNvCxnSpPr>
          <p:nvPr/>
        </p:nvCxnSpPr>
        <p:spPr>
          <a:xfrm>
            <a:off x="2968625" y="3036888"/>
            <a:ext cx="4564063" cy="88106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7" idx="0"/>
          </p:cNvCxnSpPr>
          <p:nvPr/>
        </p:nvCxnSpPr>
        <p:spPr>
          <a:xfrm flipH="1">
            <a:off x="4889500" y="4375150"/>
            <a:ext cx="369888" cy="1625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67" idx="0"/>
          </p:cNvCxnSpPr>
          <p:nvPr/>
        </p:nvCxnSpPr>
        <p:spPr>
          <a:xfrm flipH="1">
            <a:off x="4889500" y="4391025"/>
            <a:ext cx="2533650" cy="160972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threads move to the next section of input</a:t>
            </a:r>
          </a:p>
        </p:txBody>
      </p:sp>
    </p:spTree>
    <p:extLst>
      <p:ext uri="{BB962C8B-B14F-4D97-AF65-F5344CB8AC3E}">
        <p14:creationId xmlns:p14="http://schemas.microsoft.com/office/powerpoint/2010/main" val="400148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Histogram Kernel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kernel receives a pointer to the input buffer </a:t>
            </a:r>
          </a:p>
          <a:p>
            <a:r>
              <a:rPr lang="en-US" dirty="0"/>
              <a:t>Each thread processes the input in a </a:t>
            </a:r>
            <a:r>
              <a:rPr lang="en-US" dirty="0" err="1"/>
              <a:t>strided</a:t>
            </a:r>
            <a:r>
              <a:rPr lang="en-US" dirty="0"/>
              <a:t> pattern</a:t>
            </a:r>
          </a:p>
        </p:txBody>
      </p:sp>
      <p:sp>
        <p:nvSpPr>
          <p:cNvPr id="133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95600"/>
            <a:ext cx="8304212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__global__ void </a:t>
            </a:r>
            <a:r>
              <a:rPr lang="en-US" dirty="0" err="1"/>
              <a:t>histo_kernel</a:t>
            </a:r>
            <a:r>
              <a:rPr lang="en-US" dirty="0"/>
              <a:t>(unsigned char *buffer,</a:t>
            </a:r>
          </a:p>
          <a:p>
            <a:pPr marL="0" indent="0">
              <a:buFontTx/>
              <a:buNone/>
            </a:pPr>
            <a:r>
              <a:rPr lang="en-US" dirty="0"/>
              <a:t>			long size, unsigned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histo</a:t>
            </a:r>
            <a:r>
              <a:rPr lang="en-US" dirty="0"/>
              <a:t>) </a:t>
            </a:r>
          </a:p>
          <a:p>
            <a:pPr marL="0" indent="0">
              <a:buFontTx/>
              <a:buNone/>
            </a:pPr>
            <a:r>
              <a:rPr lang="en-US" dirty="0"/>
              <a:t>{</a:t>
            </a:r>
          </a:p>
          <a:p>
            <a:pPr marL="0" indent="0"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 +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;</a:t>
            </a:r>
          </a:p>
          <a:p>
            <a:pPr marL="0" indent="0">
              <a:buFontTx/>
              <a:buNone/>
            </a:pPr>
            <a:r>
              <a:rPr lang="en-US" dirty="0"/>
              <a:t>    // stride is total number of threads</a:t>
            </a:r>
          </a:p>
          <a:p>
            <a:pPr marL="0" indent="0"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stride = </a:t>
            </a:r>
            <a:r>
              <a:rPr lang="en-US" dirty="0" err="1"/>
              <a:t>blockDim.x</a:t>
            </a:r>
            <a:r>
              <a:rPr lang="en-US" dirty="0"/>
              <a:t> * </a:t>
            </a:r>
            <a:r>
              <a:rPr lang="en-US" dirty="0" err="1"/>
              <a:t>gridDim.x</a:t>
            </a:r>
            <a:r>
              <a:rPr lang="en-US" dirty="0"/>
              <a:t>;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52FB52-BEA2-402C-9568-10382C11A27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87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the Histogram Kernel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263" indent="-576263">
              <a:buFontTx/>
              <a:buNone/>
              <a:defRPr/>
            </a:pPr>
            <a:r>
              <a:rPr lang="en-US" dirty="0"/>
              <a:t>   // All threads handle </a:t>
            </a:r>
            <a:r>
              <a:rPr lang="en-US" dirty="0" err="1"/>
              <a:t>blockDim.x</a:t>
            </a:r>
            <a:r>
              <a:rPr lang="en-US" dirty="0"/>
              <a:t> * </a:t>
            </a:r>
            <a:r>
              <a:rPr lang="en-US" dirty="0" err="1"/>
              <a:t>gridDim.x</a:t>
            </a:r>
            <a:endParaRPr lang="en-US" dirty="0"/>
          </a:p>
          <a:p>
            <a:pPr marL="576263" indent="-576263">
              <a:buFontTx/>
              <a:buNone/>
              <a:defRPr/>
            </a:pPr>
            <a:r>
              <a:rPr lang="en-US" dirty="0"/>
              <a:t>   // consecutive elements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while (</a:t>
            </a:r>
            <a:r>
              <a:rPr lang="en-US" dirty="0" err="1"/>
              <a:t>i</a:t>
            </a:r>
            <a:r>
              <a:rPr lang="en-US" dirty="0"/>
              <a:t> &lt; size) 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dirty="0" err="1"/>
              <a:t>atomicAdd</a:t>
            </a:r>
            <a:r>
              <a:rPr lang="en-US" dirty="0"/>
              <a:t>( &amp;(</a:t>
            </a:r>
            <a:r>
              <a:rPr lang="en-US" dirty="0" err="1"/>
              <a:t>histo</a:t>
            </a:r>
            <a:r>
              <a:rPr lang="en-US" dirty="0"/>
              <a:t>[buffer[</a:t>
            </a:r>
            <a:r>
              <a:rPr lang="en-US" dirty="0" err="1"/>
              <a:t>i</a:t>
            </a:r>
            <a:r>
              <a:rPr lang="en-US" dirty="0"/>
              <a:t>]]), 1);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+= stride;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649B42-D9F3-4B20-8897-DC32D716280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63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on DRAM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An atomic operation starts with a read, with a latency of a few hundred cycles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FAA7C1-911E-47EB-9B38-A41A752019C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5366" name="Content Placeholder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4538" y="1524000"/>
            <a:ext cx="3959225" cy="4572000"/>
          </a:xfrm>
          <a:solidFill>
            <a:schemeClr val="bg1"/>
          </a:solidFill>
        </p:spPr>
      </p:pic>
      <p:sp>
        <p:nvSpPr>
          <p:cNvPr id="13" name="Freeform 12"/>
          <p:cNvSpPr/>
          <p:nvPr/>
        </p:nvSpPr>
        <p:spPr>
          <a:xfrm>
            <a:off x="1304925" y="2968625"/>
            <a:ext cx="1271588" cy="2644775"/>
          </a:xfrm>
          <a:custGeom>
            <a:avLst/>
            <a:gdLst>
              <a:gd name="connsiteX0" fmla="*/ 524143 w 1271671"/>
              <a:gd name="connsiteY0" fmla="*/ 51 h 2645057"/>
              <a:gd name="connsiteX1" fmla="*/ 1269731 w 1271671"/>
              <a:gd name="connsiteY1" fmla="*/ 801910 h 2645057"/>
              <a:gd name="connsiteX2" fmla="*/ 327195 w 1271671"/>
              <a:gd name="connsiteY2" fmla="*/ 1547497 h 2645057"/>
              <a:gd name="connsiteX3" fmla="*/ 721091 w 1271671"/>
              <a:gd name="connsiteY3" fmla="*/ 2644777 h 2645057"/>
              <a:gd name="connsiteX4" fmla="*/ 3638 w 1271671"/>
              <a:gd name="connsiteY4" fmla="*/ 1645971 h 2645057"/>
              <a:gd name="connsiteX5" fmla="*/ 1086851 w 1271671"/>
              <a:gd name="connsiteY5" fmla="*/ 801910 h 2645057"/>
              <a:gd name="connsiteX6" fmla="*/ 481940 w 1271671"/>
              <a:gd name="connsiteY6" fmla="*/ 70390 h 2645057"/>
              <a:gd name="connsiteX7" fmla="*/ 439737 w 1271671"/>
              <a:gd name="connsiteY7" fmla="*/ 70390 h 264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1671" h="2645057">
                <a:moveTo>
                  <a:pt x="524143" y="51"/>
                </a:moveTo>
                <a:cubicBezTo>
                  <a:pt x="913349" y="272026"/>
                  <a:pt x="1302556" y="544002"/>
                  <a:pt x="1269731" y="801910"/>
                </a:cubicBezTo>
                <a:cubicBezTo>
                  <a:pt x="1236906" y="1059818"/>
                  <a:pt x="418635" y="1240352"/>
                  <a:pt x="327195" y="1547497"/>
                </a:cubicBezTo>
                <a:cubicBezTo>
                  <a:pt x="235755" y="1854642"/>
                  <a:pt x="775017" y="2628365"/>
                  <a:pt x="721091" y="2644777"/>
                </a:cubicBezTo>
                <a:cubicBezTo>
                  <a:pt x="667165" y="2661189"/>
                  <a:pt x="-57322" y="1953115"/>
                  <a:pt x="3638" y="1645971"/>
                </a:cubicBezTo>
                <a:cubicBezTo>
                  <a:pt x="64598" y="1338827"/>
                  <a:pt x="1007134" y="1064507"/>
                  <a:pt x="1086851" y="801910"/>
                </a:cubicBezTo>
                <a:cubicBezTo>
                  <a:pt x="1166568" y="539313"/>
                  <a:pt x="589792" y="192310"/>
                  <a:pt x="481940" y="70390"/>
                </a:cubicBezTo>
                <a:cubicBezTo>
                  <a:pt x="374088" y="-51530"/>
                  <a:pt x="406912" y="9430"/>
                  <a:pt x="439737" y="7039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2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Common Collaboration Pattern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bank tellers count the total amount of cash in a safe</a:t>
            </a:r>
          </a:p>
          <a:p>
            <a:pPr lvl="1"/>
            <a:r>
              <a:rPr lang="en-US" dirty="0"/>
              <a:t>Each grabs a pile and counts</a:t>
            </a:r>
          </a:p>
          <a:p>
            <a:pPr lvl="1"/>
            <a:r>
              <a:rPr lang="en-US" dirty="0"/>
              <a:t>Have a central display of the running total</a:t>
            </a:r>
          </a:p>
          <a:p>
            <a:pPr lvl="1"/>
            <a:r>
              <a:rPr lang="en-US" dirty="0"/>
              <a:t>Whenever someone finishes counting a pile, add the subtotal of the pile to the running total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929C97-83DF-4C08-8E10-AA6542EF03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on DRAM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An atomic operation starts with a read, with a latency of a few hundred cycles</a:t>
            </a:r>
          </a:p>
          <a:p>
            <a:r>
              <a:rPr lang="en-US"/>
              <a:t>The atomic operation ends with a write, with a latency of a few hundred cycles</a:t>
            </a:r>
          </a:p>
          <a:p>
            <a:r>
              <a:rPr lang="en-US"/>
              <a:t>During this whole time, no one else can access the location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A38138-45B8-4D33-BA03-26906612D5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6390" name="Content Placeholder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4538" y="1524000"/>
            <a:ext cx="3959225" cy="4572000"/>
          </a:xfrm>
          <a:solidFill>
            <a:schemeClr val="bg1"/>
          </a:solidFill>
        </p:spPr>
      </p:pic>
      <p:sp>
        <p:nvSpPr>
          <p:cNvPr id="3" name="Freeform 2"/>
          <p:cNvSpPr/>
          <p:nvPr/>
        </p:nvSpPr>
        <p:spPr>
          <a:xfrm>
            <a:off x="1252538" y="2911475"/>
            <a:ext cx="674687" cy="2760663"/>
          </a:xfrm>
          <a:custGeom>
            <a:avLst/>
            <a:gdLst>
              <a:gd name="connsiteX0" fmla="*/ 562867 w 675409"/>
              <a:gd name="connsiteY0" fmla="*/ 0 h 2759573"/>
              <a:gd name="connsiteX1" fmla="*/ 160 w 675409"/>
              <a:gd name="connsiteY1" fmla="*/ 1688123 h 2759573"/>
              <a:gd name="connsiteX2" fmla="*/ 506597 w 675409"/>
              <a:gd name="connsiteY2" fmla="*/ 2658794 h 2759573"/>
              <a:gd name="connsiteX3" fmla="*/ 675409 w 675409"/>
              <a:gd name="connsiteY3" fmla="*/ 2729133 h 275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09" h="2759573">
                <a:moveTo>
                  <a:pt x="562867" y="0"/>
                </a:moveTo>
                <a:cubicBezTo>
                  <a:pt x="286202" y="622495"/>
                  <a:pt x="9538" y="1244991"/>
                  <a:pt x="160" y="1688123"/>
                </a:cubicBezTo>
                <a:cubicBezTo>
                  <a:pt x="-9218" y="2131255"/>
                  <a:pt x="394056" y="2485292"/>
                  <a:pt x="506597" y="2658794"/>
                </a:cubicBezTo>
                <a:cubicBezTo>
                  <a:pt x="619138" y="2832296"/>
                  <a:pt x="675409" y="2729133"/>
                  <a:pt x="675409" y="2729133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5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Operations on DRAM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Load-Modify-Store has two full memory access delays </a:t>
            </a:r>
          </a:p>
          <a:p>
            <a:pPr lvl="1"/>
            <a:r>
              <a:rPr lang="en-US" dirty="0"/>
              <a:t>All atomic operations on the same variable (RAM location) are serialized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76800"/>
            <a:ext cx="1371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76200" y="44958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DRAM delay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48768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84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0800" y="48768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57600" y="4876800"/>
            <a:ext cx="1371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1" name="TextBox 13"/>
          <p:cNvSpPr txBox="1">
            <a:spLocks noChangeArrowheads="1"/>
          </p:cNvSpPr>
          <p:nvPr/>
        </p:nvSpPr>
        <p:spPr bwMode="auto">
          <a:xfrm>
            <a:off x="3733800" y="44958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DRAM delay</a:t>
            </a:r>
          </a:p>
        </p:txBody>
      </p:sp>
      <p:sp>
        <p:nvSpPr>
          <p:cNvPr id="17422" name="TextBox 14"/>
          <p:cNvSpPr txBox="1">
            <a:spLocks noChangeArrowheads="1"/>
          </p:cNvSpPr>
          <p:nvPr/>
        </p:nvSpPr>
        <p:spPr bwMode="auto">
          <a:xfrm>
            <a:off x="1905000" y="5486400"/>
            <a:ext cx="152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transfer delay</a:t>
            </a:r>
          </a:p>
        </p:txBody>
      </p:sp>
      <p:sp>
        <p:nvSpPr>
          <p:cNvPr id="17423" name="TextBox 15"/>
          <p:cNvSpPr txBox="1">
            <a:spLocks noChangeArrowheads="1"/>
          </p:cNvSpPr>
          <p:nvPr/>
        </p:nvSpPr>
        <p:spPr bwMode="auto">
          <a:xfrm>
            <a:off x="1981200" y="42672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internal routing</a:t>
            </a:r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 rot="10800000">
            <a:off x="1485900" y="5105400"/>
            <a:ext cx="8763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2"/>
          </p:cNvCxnSpPr>
          <p:nvPr/>
        </p:nvCxnSpPr>
        <p:spPr>
          <a:xfrm flipV="1">
            <a:off x="2819400" y="5105400"/>
            <a:ext cx="7239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981200" y="4495800"/>
            <a:ext cx="4572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895600" y="4495800"/>
            <a:ext cx="3048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81600" y="4876800"/>
            <a:ext cx="1371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532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30" name="TextBox 26"/>
          <p:cNvSpPr txBox="1">
            <a:spLocks noChangeArrowheads="1"/>
          </p:cNvSpPr>
          <p:nvPr/>
        </p:nvSpPr>
        <p:spPr bwMode="auto">
          <a:xfrm>
            <a:off x="5257800" y="44958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DRAM delay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81800" y="48768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106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200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72400" y="48768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35" name="TextBox 33"/>
          <p:cNvSpPr txBox="1">
            <a:spLocks noChangeArrowheads="1"/>
          </p:cNvSpPr>
          <p:nvPr/>
        </p:nvSpPr>
        <p:spPr bwMode="auto">
          <a:xfrm>
            <a:off x="7086600" y="5486400"/>
            <a:ext cx="152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transfer delay</a:t>
            </a:r>
          </a:p>
        </p:txBody>
      </p:sp>
      <p:sp>
        <p:nvSpPr>
          <p:cNvPr id="17436" name="TextBox 34"/>
          <p:cNvSpPr txBox="1">
            <a:spLocks noChangeArrowheads="1"/>
          </p:cNvSpPr>
          <p:nvPr/>
        </p:nvSpPr>
        <p:spPr bwMode="auto">
          <a:xfrm>
            <a:off x="7162800" y="42672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internal routing</a:t>
            </a: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rot="10800000">
            <a:off x="6667500" y="5105400"/>
            <a:ext cx="8763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9" idx="2"/>
          </p:cNvCxnSpPr>
          <p:nvPr/>
        </p:nvCxnSpPr>
        <p:spPr>
          <a:xfrm flipV="1">
            <a:off x="8001000" y="5105400"/>
            <a:ext cx="7239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7162800" y="4495800"/>
            <a:ext cx="4572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8077200" y="4495800"/>
            <a:ext cx="3048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1" name="TextBox 39"/>
          <p:cNvSpPr txBox="1">
            <a:spLocks noChangeArrowheads="1"/>
          </p:cNvSpPr>
          <p:nvPr/>
        </p:nvSpPr>
        <p:spPr bwMode="auto">
          <a:xfrm>
            <a:off x="8780463" y="4648200"/>
            <a:ext cx="36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Times New Roman" charset="0"/>
              </a:rPr>
              <a:t>..</a:t>
            </a:r>
          </a:p>
        </p:txBody>
      </p:sp>
      <p:sp>
        <p:nvSpPr>
          <p:cNvPr id="17442" name="TextBox 40"/>
          <p:cNvSpPr txBox="1">
            <a:spLocks noChangeArrowheads="1"/>
          </p:cNvSpPr>
          <p:nvPr/>
        </p:nvSpPr>
        <p:spPr bwMode="auto">
          <a:xfrm>
            <a:off x="1447800" y="5867400"/>
            <a:ext cx="252253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17443" name="TextBox 41"/>
          <p:cNvSpPr txBox="1">
            <a:spLocks noChangeArrowheads="1"/>
          </p:cNvSpPr>
          <p:nvPr/>
        </p:nvSpPr>
        <p:spPr bwMode="auto">
          <a:xfrm>
            <a:off x="5562600" y="5867400"/>
            <a:ext cx="2887663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81400" y="4038600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44"/>
          <p:cNvSpPr txBox="1">
            <a:spLocks noChangeArrowheads="1"/>
          </p:cNvSpPr>
          <p:nvPr/>
        </p:nvSpPr>
        <p:spPr bwMode="auto">
          <a:xfrm>
            <a:off x="4343400" y="35814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time</a:t>
            </a:r>
          </a:p>
        </p:txBody>
      </p:sp>
      <p:sp>
        <p:nvSpPr>
          <p:cNvPr id="7206" name="Slide Number Placeholder 39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1AD1331-F74A-4B0B-B599-2B3FFED93DDC}" type="slidenum">
              <a:rPr lang="en-US" sz="1400" smtClean="0">
                <a:solidFill>
                  <a:srgbClr val="000000"/>
                </a:solidFill>
              </a:rPr>
              <a:pPr eaLnBrk="1" hangingPunct="1">
                <a:defRPr/>
              </a:pPr>
              <a:t>31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36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Latency determines throughput of atomic operations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Throughput of an atomic operation is the rate at which the application can execute an atomic operation on a particular location.</a:t>
            </a:r>
          </a:p>
          <a:p>
            <a:pPr lvl="2"/>
            <a:endParaRPr lang="en-US"/>
          </a:p>
          <a:p>
            <a:r>
              <a:rPr lang="en-US"/>
              <a:t>The rate is limited by the total latency of the read-modify-write sequence, typically more than 1000 cycles for global memory (DRAM) locations.</a:t>
            </a:r>
          </a:p>
          <a:p>
            <a:pPr lvl="2"/>
            <a:endParaRPr lang="en-US"/>
          </a:p>
          <a:p>
            <a:r>
              <a:rPr lang="en-US"/>
              <a:t>This means that if many threads attempt to do atomic operation on the same location (contention), the memory bandwidth is reduced to &lt; 1/1000!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5E5374-DB0A-4411-BB65-91569AF895B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7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may have a similar experience in supermarket checkout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customers realize that they missed an item after they started to check out</a:t>
            </a:r>
          </a:p>
          <a:p>
            <a:r>
              <a:rPr lang="en-US" dirty="0"/>
              <a:t>They run to the isle and get the item while the line waits</a:t>
            </a:r>
          </a:p>
          <a:p>
            <a:pPr lvl="1"/>
            <a:r>
              <a:rPr lang="en-US" dirty="0"/>
              <a:t>The rate of check is reduced due to the long latency of running to the isle and back.</a:t>
            </a:r>
          </a:p>
          <a:p>
            <a:r>
              <a:rPr lang="en-US" dirty="0"/>
              <a:t>Imagine a store where every customer starts the check out before they even fetch any of the items</a:t>
            </a:r>
          </a:p>
          <a:p>
            <a:pPr lvl="1"/>
            <a:r>
              <a:rPr lang="en-US" dirty="0"/>
              <a:t>The rate of the checkout will be 1 / (entire shopping time of each customer) </a:t>
            </a:r>
          </a:p>
          <a:p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57B48-4999-4430-8728-C41A13CFDC2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05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Improvements (cont.)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839788" y="1524000"/>
            <a:ext cx="8304212" cy="2208213"/>
          </a:xfrm>
        </p:spPr>
        <p:txBody>
          <a:bodyPr/>
          <a:lstStyle/>
          <a:p>
            <a:r>
              <a:rPr lang="en-US" dirty="0"/>
              <a:t>Atomic operations on L2 cache</a:t>
            </a:r>
          </a:p>
          <a:p>
            <a:pPr lvl="1"/>
            <a:r>
              <a:rPr lang="en-US" dirty="0"/>
              <a:t>medium latency, but still serialized</a:t>
            </a:r>
          </a:p>
          <a:p>
            <a:pPr lvl="1"/>
            <a:r>
              <a:rPr lang="en-US" dirty="0"/>
              <a:t>Global to all blocks</a:t>
            </a:r>
          </a:p>
          <a:p>
            <a:pPr lvl="1"/>
            <a:r>
              <a:rPr lang="en-US" dirty="0"/>
              <a:t>“Free improvement” on Global Memory atomics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1" name="TextBox 14"/>
          <p:cNvSpPr txBox="1">
            <a:spLocks noChangeArrowheads="1"/>
          </p:cNvSpPr>
          <p:nvPr/>
        </p:nvSpPr>
        <p:spPr bwMode="auto">
          <a:xfrm>
            <a:off x="3810000" y="41910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internal routing</a:t>
            </a: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rot="10800000">
            <a:off x="3162300" y="5105400"/>
            <a:ext cx="3429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 rot="5400000" flipH="1" flipV="1">
            <a:off x="4057650" y="5162550"/>
            <a:ext cx="3048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6200000" flipH="1">
            <a:off x="3295650" y="4705350"/>
            <a:ext cx="3048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3905250" y="4667250"/>
            <a:ext cx="30480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xtBox 32"/>
          <p:cNvSpPr txBox="1">
            <a:spLocks noChangeArrowheads="1"/>
          </p:cNvSpPr>
          <p:nvPr/>
        </p:nvSpPr>
        <p:spPr bwMode="auto">
          <a:xfrm>
            <a:off x="8780463" y="4648200"/>
            <a:ext cx="36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Times New Roman" charset="0"/>
              </a:rPr>
              <a:t>..</a:t>
            </a:r>
          </a:p>
        </p:txBody>
      </p:sp>
      <p:sp>
        <p:nvSpPr>
          <p:cNvPr id="20497" name="TextBox 33"/>
          <p:cNvSpPr txBox="1">
            <a:spLocks noChangeArrowheads="1"/>
          </p:cNvSpPr>
          <p:nvPr/>
        </p:nvSpPr>
        <p:spPr bwMode="auto">
          <a:xfrm>
            <a:off x="2667000" y="5715000"/>
            <a:ext cx="2057400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20498" name="TextBox 34"/>
          <p:cNvSpPr txBox="1">
            <a:spLocks noChangeArrowheads="1"/>
          </p:cNvSpPr>
          <p:nvPr/>
        </p:nvSpPr>
        <p:spPr bwMode="auto">
          <a:xfrm>
            <a:off x="4876800" y="5715000"/>
            <a:ext cx="2351088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81400" y="4038600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0" name="TextBox 36"/>
          <p:cNvSpPr txBox="1">
            <a:spLocks noChangeArrowheads="1"/>
          </p:cNvSpPr>
          <p:nvPr/>
        </p:nvSpPr>
        <p:spPr bwMode="auto">
          <a:xfrm>
            <a:off x="4343400" y="35814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time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670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2" name="TextBox 50"/>
          <p:cNvSpPr txBox="1">
            <a:spLocks noChangeArrowheads="1"/>
          </p:cNvSpPr>
          <p:nvPr/>
        </p:nvSpPr>
        <p:spPr bwMode="auto">
          <a:xfrm>
            <a:off x="3124200" y="54102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data transfer 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5410200" y="5105400"/>
            <a:ext cx="3429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6267450" y="5162550"/>
            <a:ext cx="3048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029200" y="46482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34000" y="46482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578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008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674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198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294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76800" y="4876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14" name="TextBox 61"/>
          <p:cNvSpPr txBox="1">
            <a:spLocks noChangeArrowheads="1"/>
          </p:cNvSpPr>
          <p:nvPr/>
        </p:nvSpPr>
        <p:spPr bwMode="auto">
          <a:xfrm>
            <a:off x="5334000" y="54102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data transfer </a:t>
            </a:r>
          </a:p>
        </p:txBody>
      </p:sp>
      <p:sp>
        <p:nvSpPr>
          <p:cNvPr id="9251" name="Slide Number Placeholder 3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713AD78-578A-4956-9771-97898C8AAF43}" type="slidenum">
              <a:rPr lang="en-US" sz="1400" smtClean="0">
                <a:solidFill>
                  <a:srgbClr val="000000"/>
                </a:solidFill>
              </a:rPr>
              <a:pPr eaLnBrk="1" hangingPunct="1">
                <a:defRPr/>
              </a:pPr>
              <a:t>34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3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Improvements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Atomic operations on Shared Memory</a:t>
            </a:r>
          </a:p>
          <a:p>
            <a:pPr lvl="1"/>
            <a:r>
              <a:rPr lang="en-US" dirty="0"/>
              <a:t>Very short latency (but still serialized)</a:t>
            </a:r>
          </a:p>
          <a:p>
            <a:pPr lvl="1"/>
            <a:r>
              <a:rPr lang="en-US" dirty="0"/>
              <a:t>Private to each thread block</a:t>
            </a:r>
          </a:p>
          <a:p>
            <a:pPr lvl="1"/>
            <a:r>
              <a:rPr lang="en-US" dirty="0"/>
              <a:t>Need algorithm work by programmers (more later)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15" name="TextBox 14"/>
          <p:cNvSpPr txBox="1">
            <a:spLocks noChangeArrowheads="1"/>
          </p:cNvSpPr>
          <p:nvPr/>
        </p:nvSpPr>
        <p:spPr bwMode="auto">
          <a:xfrm>
            <a:off x="3886200" y="42672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internal routing</a:t>
            </a: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rot="10800000">
            <a:off x="3848100" y="5105400"/>
            <a:ext cx="3429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 rot="5400000" flipH="1" flipV="1">
            <a:off x="4286250" y="5162550"/>
            <a:ext cx="3048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 rot="5400000">
            <a:off x="3924300" y="46863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4305300" y="46101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32"/>
          <p:cNvSpPr txBox="1">
            <a:spLocks noChangeArrowheads="1"/>
          </p:cNvSpPr>
          <p:nvPr/>
        </p:nvSpPr>
        <p:spPr bwMode="auto">
          <a:xfrm>
            <a:off x="8780463" y="4648200"/>
            <a:ext cx="36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Times New Roman" charset="0"/>
              </a:rPr>
              <a:t>..</a:t>
            </a:r>
          </a:p>
        </p:txBody>
      </p:sp>
      <p:sp>
        <p:nvSpPr>
          <p:cNvPr id="21521" name="TextBox 33"/>
          <p:cNvSpPr txBox="1">
            <a:spLocks noChangeArrowheads="1"/>
          </p:cNvSpPr>
          <p:nvPr/>
        </p:nvSpPr>
        <p:spPr bwMode="auto">
          <a:xfrm>
            <a:off x="2667000" y="5715000"/>
            <a:ext cx="2057400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Times New Roman" charset="0"/>
              </a:rPr>
              <a:t>atomic operation N</a:t>
            </a:r>
          </a:p>
        </p:txBody>
      </p:sp>
      <p:sp>
        <p:nvSpPr>
          <p:cNvPr id="21522" name="TextBox 34"/>
          <p:cNvSpPr txBox="1">
            <a:spLocks noChangeArrowheads="1"/>
          </p:cNvSpPr>
          <p:nvPr/>
        </p:nvSpPr>
        <p:spPr bwMode="auto">
          <a:xfrm>
            <a:off x="4876800" y="5715000"/>
            <a:ext cx="2351088" cy="3381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Times New Roman" charset="0"/>
              </a:rPr>
              <a:t>atomic operation N+1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81400" y="4038600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TextBox 36"/>
          <p:cNvSpPr txBox="1">
            <a:spLocks noChangeArrowheads="1"/>
          </p:cNvSpPr>
          <p:nvPr/>
        </p:nvSpPr>
        <p:spPr bwMode="auto">
          <a:xfrm>
            <a:off x="4343400" y="35814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time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814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292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15000" y="4876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0200" y="4876800"/>
            <a:ext cx="1524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626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436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32" name="TextBox 50"/>
          <p:cNvSpPr txBox="1">
            <a:spLocks noChangeArrowheads="1"/>
          </p:cNvSpPr>
          <p:nvPr/>
        </p:nvSpPr>
        <p:spPr bwMode="auto">
          <a:xfrm>
            <a:off x="4191000" y="54102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latin typeface="Arial" charset="0"/>
              </a:rPr>
              <a:t>data transfer </a:t>
            </a:r>
          </a:p>
        </p:txBody>
      </p:sp>
      <p:cxnSp>
        <p:nvCxnSpPr>
          <p:cNvPr id="53" name="Straight Arrow Connector 52"/>
          <p:cNvCxnSpPr>
            <a:endCxn id="45" idx="2"/>
          </p:cNvCxnSpPr>
          <p:nvPr/>
        </p:nvCxnSpPr>
        <p:spPr>
          <a:xfrm rot="10800000">
            <a:off x="5143500" y="5105400"/>
            <a:ext cx="3429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2"/>
          </p:cNvCxnSpPr>
          <p:nvPr/>
        </p:nvCxnSpPr>
        <p:spPr>
          <a:xfrm rot="5400000" flipH="1" flipV="1">
            <a:off x="5581650" y="5162550"/>
            <a:ext cx="3048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6" idx="0"/>
          </p:cNvCxnSpPr>
          <p:nvPr/>
        </p:nvCxnSpPr>
        <p:spPr>
          <a:xfrm>
            <a:off x="5029200" y="46482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9" idx="0"/>
          </p:cNvCxnSpPr>
          <p:nvPr/>
        </p:nvCxnSpPr>
        <p:spPr>
          <a:xfrm>
            <a:off x="5334000" y="4648200"/>
            <a:ext cx="3048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76800" y="4876800"/>
            <a:ext cx="152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226" name="Slide Number Placeholder 3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42220DD5-6D40-4709-B85C-47DD9D4474F7}" type="slidenum">
              <a:rPr lang="en-US" sz="1400" smtClean="0">
                <a:solidFill>
                  <a:srgbClr val="000000"/>
                </a:solidFill>
              </a:rPr>
              <a:pPr eaLnBrk="1" hangingPunct="1">
                <a:defRPr/>
              </a:pPr>
              <a:t>35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Atomics in Shared Memory Requires Privatization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private copies of the </a:t>
            </a:r>
            <a:r>
              <a:rPr lang="en-US" dirty="0" err="1"/>
              <a:t>histo</a:t>
            </a:r>
            <a:r>
              <a:rPr lang="en-US" dirty="0"/>
              <a:t>[] array for each thread block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__global__ void </a:t>
            </a:r>
            <a:r>
              <a:rPr lang="en-US" dirty="0" err="1"/>
              <a:t>histo_kernel</a:t>
            </a:r>
            <a:r>
              <a:rPr lang="en-US" dirty="0"/>
              <a:t>(unsigned char *buffer,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	long size, unsigned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histo</a:t>
            </a:r>
            <a:r>
              <a:rPr lang="en-US" dirty="0"/>
              <a:t>)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__shared__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histo_private</a:t>
            </a:r>
            <a:r>
              <a:rPr lang="en-US" dirty="0"/>
              <a:t>[256];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if (</a:t>
            </a:r>
            <a:r>
              <a:rPr lang="en-US" dirty="0" err="1"/>
              <a:t>threadIdx.x</a:t>
            </a:r>
            <a:r>
              <a:rPr lang="en-US" dirty="0"/>
              <a:t> &lt; 256) </a:t>
            </a:r>
            <a:r>
              <a:rPr lang="en-US" dirty="0" err="1"/>
              <a:t>histo_private</a:t>
            </a:r>
            <a:r>
              <a:rPr lang="en-US" dirty="0"/>
              <a:t>[</a:t>
            </a:r>
            <a:r>
              <a:rPr lang="en-US" dirty="0" err="1"/>
              <a:t>threadidx.x</a:t>
            </a:r>
            <a:r>
              <a:rPr lang="en-US" dirty="0"/>
              <a:t>] = 0;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EE424C-52DF-4BBE-8311-A9270ABA953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Private Histogram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  </a:t>
            </a:r>
          </a:p>
          <a:p>
            <a:pPr marL="0" indent="0"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 +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;</a:t>
            </a:r>
            <a:endParaRPr lang="en-US" sz="1800" dirty="0"/>
          </a:p>
          <a:p>
            <a:pPr marL="0" indent="0">
              <a:buFontTx/>
              <a:buNone/>
            </a:pPr>
            <a:r>
              <a:rPr lang="en-US" dirty="0"/>
              <a:t>// stride is total number of threads</a:t>
            </a:r>
          </a:p>
          <a:p>
            <a:pPr marL="0" indent="0"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stride = </a:t>
            </a:r>
            <a:r>
              <a:rPr lang="en-US" dirty="0" err="1"/>
              <a:t>blockDim.x</a:t>
            </a:r>
            <a:r>
              <a:rPr lang="en-US" dirty="0"/>
              <a:t> * </a:t>
            </a:r>
            <a:r>
              <a:rPr lang="en-US" dirty="0" err="1"/>
              <a:t>gridDim.x</a:t>
            </a:r>
            <a:r>
              <a:rPr lang="en-US" dirty="0"/>
              <a:t>;</a:t>
            </a:r>
          </a:p>
          <a:p>
            <a:pPr marL="0" indent="0">
              <a:buFontTx/>
              <a:buNone/>
            </a:pPr>
            <a:r>
              <a:rPr lang="en-US" dirty="0"/>
              <a:t>    while (</a:t>
            </a:r>
            <a:r>
              <a:rPr lang="en-US" dirty="0" err="1"/>
              <a:t>i</a:t>
            </a:r>
            <a:r>
              <a:rPr lang="en-US" dirty="0"/>
              <a:t> &lt; size) {</a:t>
            </a:r>
          </a:p>
          <a:p>
            <a:pPr marL="0" indent="0">
              <a:buFontTx/>
              <a:buNone/>
            </a:pPr>
            <a:r>
              <a:rPr lang="en-US" dirty="0"/>
              <a:t>         </a:t>
            </a:r>
            <a:r>
              <a:rPr lang="en-US" dirty="0" err="1"/>
              <a:t>atomicAdd</a:t>
            </a:r>
            <a:r>
              <a:rPr lang="en-US" dirty="0"/>
              <a:t>( &amp;(</a:t>
            </a:r>
            <a:r>
              <a:rPr lang="en-US" dirty="0" err="1"/>
              <a:t>histo_private</a:t>
            </a:r>
            <a:r>
              <a:rPr lang="en-US" dirty="0"/>
              <a:t>[buffer[</a:t>
            </a:r>
            <a:r>
              <a:rPr lang="en-US" dirty="0" err="1"/>
              <a:t>i</a:t>
            </a:r>
            <a:r>
              <a:rPr lang="en-US" dirty="0"/>
              <a:t>]), 1);</a:t>
            </a:r>
          </a:p>
          <a:p>
            <a:pPr marL="0" indent="0">
              <a:buFontTx/>
              <a:buNone/>
            </a:pP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+= stride;</a:t>
            </a:r>
          </a:p>
          <a:p>
            <a:pPr marL="0" indent="0">
              <a:buFontTx/>
              <a:buNone/>
            </a:pPr>
            <a:r>
              <a:rPr lang="en-US" dirty="0"/>
              <a:t>    }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3D630E-222A-4D9B-A1C0-0417350CB20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7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Final Histogram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   // wait for all other threads in the block to finish</a:t>
            </a:r>
          </a:p>
          <a:p>
            <a:pPr marL="0" indent="0">
              <a:buFontTx/>
              <a:buNone/>
            </a:pPr>
            <a:r>
              <a:rPr lang="en-US" dirty="0"/>
              <a:t> 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  if (</a:t>
            </a:r>
            <a:r>
              <a:rPr lang="en-US" dirty="0" err="1"/>
              <a:t>threadIdx.x</a:t>
            </a:r>
            <a:r>
              <a:rPr lang="en-US" dirty="0"/>
              <a:t> &lt; 256) </a:t>
            </a:r>
          </a:p>
          <a:p>
            <a:pPr marL="0" indent="0">
              <a:buFontTx/>
              <a:buNone/>
            </a:pPr>
            <a:r>
              <a:rPr lang="en-US" dirty="0"/>
              <a:t>     </a:t>
            </a:r>
            <a:r>
              <a:rPr lang="en-US" dirty="0" err="1"/>
              <a:t>atomicAdd</a:t>
            </a:r>
            <a:r>
              <a:rPr lang="en-US" dirty="0"/>
              <a:t>( &amp;(</a:t>
            </a:r>
            <a:r>
              <a:rPr lang="en-US" dirty="0" err="1"/>
              <a:t>histo</a:t>
            </a:r>
            <a:r>
              <a:rPr lang="en-US" dirty="0"/>
              <a:t>[</a:t>
            </a:r>
            <a:r>
              <a:rPr lang="en-US" dirty="0" err="1"/>
              <a:t>threadIdx.x</a:t>
            </a:r>
            <a:r>
              <a:rPr lang="en-US" dirty="0"/>
              <a:t>]), 				    				 </a:t>
            </a:r>
            <a:r>
              <a:rPr lang="en-US" dirty="0" err="1"/>
              <a:t>histo_private</a:t>
            </a:r>
            <a:r>
              <a:rPr lang="en-US" dirty="0"/>
              <a:t>[</a:t>
            </a:r>
            <a:r>
              <a:rPr lang="en-US" dirty="0" err="1"/>
              <a:t>threadIdx.x</a:t>
            </a:r>
            <a:r>
              <a:rPr lang="en-US" dirty="0"/>
              <a:t>] );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11155-CCF0-4E1D-8E99-B66700B39D3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4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Privatization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572000"/>
          </a:xfrm>
        </p:spPr>
        <p:txBody>
          <a:bodyPr/>
          <a:lstStyle/>
          <a:p>
            <a:r>
              <a:rPr lang="en-US" dirty="0"/>
              <a:t>Privatization is a powerful and frequently used techniques for parallelizing applications</a:t>
            </a:r>
          </a:p>
          <a:p>
            <a:pPr lvl="1"/>
            <a:endParaRPr lang="en-US" dirty="0"/>
          </a:p>
          <a:p>
            <a:r>
              <a:rPr lang="en-US" dirty="0"/>
              <a:t>The operation needs to be associative and commutative</a:t>
            </a:r>
          </a:p>
          <a:p>
            <a:pPr lvl="1"/>
            <a:r>
              <a:rPr lang="en-US" dirty="0"/>
              <a:t>Histogram add operation is associative and commutative</a:t>
            </a:r>
          </a:p>
          <a:p>
            <a:pPr lvl="2"/>
            <a:endParaRPr lang="en-US" dirty="0"/>
          </a:p>
          <a:p>
            <a:r>
              <a:rPr lang="en-US" dirty="0"/>
              <a:t>The histogram size needs to be small</a:t>
            </a:r>
          </a:p>
          <a:p>
            <a:pPr lvl="1"/>
            <a:r>
              <a:rPr lang="en-US" dirty="0"/>
              <a:t>Fits into shared memory</a:t>
            </a:r>
          </a:p>
          <a:p>
            <a:pPr marL="1371600" lvl="3" indent="0">
              <a:buFontTx/>
              <a:buNone/>
            </a:pPr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AC82B0-D982-48A2-9C56-7235FCB7991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Coordination Pattern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customer service agents serving customers </a:t>
            </a:r>
          </a:p>
          <a:p>
            <a:pPr lvl="1"/>
            <a:r>
              <a:rPr lang="en-US" dirty="0"/>
              <a:t>Each customer gets a number</a:t>
            </a:r>
          </a:p>
          <a:p>
            <a:pPr lvl="1"/>
            <a:r>
              <a:rPr lang="en-US" dirty="0"/>
              <a:t>A central display shows the number of the next customer who will be served</a:t>
            </a:r>
          </a:p>
          <a:p>
            <a:pPr lvl="1"/>
            <a:r>
              <a:rPr lang="en-US" dirty="0"/>
              <a:t>When an agent becomes available, he/she calls the </a:t>
            </a:r>
            <a:r>
              <a:rPr lang="en-US"/>
              <a:t>number and adds </a:t>
            </a:r>
            <a:r>
              <a:rPr lang="en-US" dirty="0"/>
              <a:t>1 to the display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D70428-9A31-43D7-A201-50BE5726D97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Arbitration Pattern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customers booking air tickets</a:t>
            </a:r>
          </a:p>
          <a:p>
            <a:r>
              <a:rPr lang="en-US" dirty="0"/>
              <a:t>Each </a:t>
            </a:r>
          </a:p>
          <a:p>
            <a:pPr lvl="1"/>
            <a:r>
              <a:rPr lang="en-US" dirty="0"/>
              <a:t>Brings up a flight seat map</a:t>
            </a:r>
          </a:p>
          <a:p>
            <a:pPr lvl="1"/>
            <a:r>
              <a:rPr lang="en-US" dirty="0"/>
              <a:t>Decides on a seat</a:t>
            </a:r>
          </a:p>
          <a:p>
            <a:pPr lvl="1"/>
            <a:r>
              <a:rPr lang="en-US" dirty="0"/>
              <a:t>Updates the seat map, marks the seat as taken</a:t>
            </a:r>
          </a:p>
          <a:p>
            <a:pPr lvl="1"/>
            <a:endParaRPr lang="en-US" dirty="0"/>
          </a:p>
          <a:p>
            <a:r>
              <a:rPr lang="en-US" dirty="0"/>
              <a:t>A bad outcome</a:t>
            </a:r>
          </a:p>
          <a:p>
            <a:pPr lvl="1"/>
            <a:r>
              <a:rPr lang="en-US" dirty="0"/>
              <a:t>Multiple passengers ended up booking the same seat</a:t>
            </a:r>
          </a:p>
          <a:p>
            <a:pPr lvl="1"/>
            <a:endParaRPr lang="en-US" dirty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24600"/>
            <a:ext cx="1905000" cy="457200"/>
          </a:xfrm>
        </p:spPr>
        <p:txBody>
          <a:bodyPr/>
          <a:lstStyle/>
          <a:p>
            <a:pPr>
              <a:defRPr/>
            </a:pPr>
            <a:fld id="{C4B386CB-E233-4E14-B2B1-36ED6D7F71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BA3AEC-505E-4EA5-8BAE-D60693F4004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Atomic Operations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971800"/>
            <a:ext cx="7924800" cy="31242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dirty="0"/>
              <a:t>	If Mem[x] was initially 0, what would the value of Mem[x] be after threads 1 and 2 have completed?</a:t>
            </a:r>
          </a:p>
          <a:p>
            <a:pPr marL="628650" lvl="1" indent="-228600" eaLnBrk="1" hangingPunct="1"/>
            <a:r>
              <a:rPr lang="en-US" dirty="0"/>
              <a:t>What does each thread get in their Old variable?</a:t>
            </a:r>
          </a:p>
          <a:p>
            <a:pPr marL="228600" indent="-228600" eaLnBrk="1" hangingPunct="1"/>
            <a:endParaRPr lang="en-US" dirty="0"/>
          </a:p>
          <a:p>
            <a:pPr marL="228600" indent="-228600" eaLnBrk="1" hangingPunct="1">
              <a:buFontTx/>
              <a:buNone/>
            </a:pPr>
            <a:r>
              <a:rPr lang="en-US" dirty="0"/>
              <a:t>	The answer may vary due to data races. 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143000" y="15240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thread1: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4838700" y="15240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thread2: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5883275" y="1524000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2225675" y="1524000"/>
            <a:ext cx="223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Old </a:t>
            </a:r>
            <a:r>
              <a:rPr lang="en-US">
                <a:sym typeface="Wingdings" pitchFamily="2" charset="2"/>
              </a:rPr>
              <a:t> Mem[x]</a:t>
            </a:r>
          </a:p>
          <a:p>
            <a:pPr eaLnBrk="1" hangingPunct="1"/>
            <a:r>
              <a:rPr lang="en-US">
                <a:sym typeface="Wingdings" pitchFamily="2" charset="2"/>
              </a:rPr>
              <a:t>New  Old + 1</a:t>
            </a:r>
          </a:p>
          <a:p>
            <a:pPr eaLnBrk="1" hangingPunct="1"/>
            <a:r>
              <a:rPr lang="en-US"/>
              <a:t>Mem[x] </a:t>
            </a:r>
            <a:r>
              <a:rPr lang="en-US">
                <a:sym typeface="Wingdings" pitchFamily="2" charset="2"/>
              </a:rPr>
              <a:t> New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Scenario #1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905000" y="1524000"/>
          <a:ext cx="54864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New</a:t>
                      </a:r>
                      <a:r>
                        <a:rPr lang="en-US" sz="1800" dirty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(2) New  Old + 1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(2)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419600"/>
            <a:ext cx="8304213" cy="1674813"/>
          </a:xfrm>
        </p:spPr>
        <p:txBody>
          <a:bodyPr/>
          <a:lstStyle/>
          <a:p>
            <a:r>
              <a:rPr lang="en-US"/>
              <a:t>Thread 1 Old = 0</a:t>
            </a:r>
          </a:p>
          <a:p>
            <a:r>
              <a:rPr lang="en-US"/>
              <a:t>Thread 2 Old = 1</a:t>
            </a:r>
          </a:p>
          <a:p>
            <a:r>
              <a:rPr lang="en-US"/>
              <a:t>Mem[x] = 2 after the sequence</a:t>
            </a:r>
          </a:p>
          <a:p>
            <a:endParaRPr lang="en-US"/>
          </a:p>
        </p:txBody>
      </p:sp>
      <p:sp>
        <p:nvSpPr>
          <p:cNvPr id="92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8234A2-7C3D-41FD-BFE2-D85CF2E90F5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Scenario #2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905000" y="1524000"/>
          <a:ext cx="5486400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2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(2)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New</a:t>
                      </a:r>
                      <a:r>
                        <a:rPr lang="en-US" sz="1800" dirty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(2)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419600"/>
            <a:ext cx="8304213" cy="1674813"/>
          </a:xfrm>
        </p:spPr>
        <p:txBody>
          <a:bodyPr/>
          <a:lstStyle/>
          <a:p>
            <a:r>
              <a:rPr lang="en-US"/>
              <a:t>Thread 1 Old = 1</a:t>
            </a:r>
          </a:p>
          <a:p>
            <a:r>
              <a:rPr lang="en-US"/>
              <a:t>Thread 2 Old = 0</a:t>
            </a:r>
          </a:p>
          <a:p>
            <a:r>
              <a:rPr lang="en-US"/>
              <a:t>Mem[x] = 2 after the sequence</a:t>
            </a:r>
          </a:p>
          <a:p>
            <a:endParaRPr lang="en-US"/>
          </a:p>
        </p:txBody>
      </p:sp>
      <p:sp>
        <p:nvSpPr>
          <p:cNvPr id="102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CF924D-9893-4976-8854-3F42BC8357E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Scenario #3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905000" y="1524000"/>
          <a:ext cx="54864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Thread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New</a:t>
                      </a:r>
                      <a:r>
                        <a:rPr lang="en-US" sz="1800" dirty="0">
                          <a:sym typeface="Wingdings" pitchFamily="2" charset="2"/>
                        </a:rPr>
                        <a:t>  Old + 1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(0) Old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</a:t>
                      </a:r>
                      <a:r>
                        <a:rPr lang="en-US" sz="1800" dirty="0" err="1">
                          <a:sym typeface="Wingdings" pitchFamily="2" charset="2"/>
                        </a:rPr>
                        <a:t>Mem</a:t>
                      </a:r>
                      <a:r>
                        <a:rPr lang="en-US" sz="1800" dirty="0">
                          <a:sym typeface="Wingdings" pitchFamily="2" charset="2"/>
                        </a:rPr>
                        <a:t>[x]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ym typeface="Wingdings" pitchFamily="2" charset="2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itchFamily="2" charset="2"/>
                        </a:rPr>
                        <a:t>(1) New  Old + 1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(1) </a:t>
                      </a:r>
                      <a:r>
                        <a:rPr lang="en-US" sz="1800" dirty="0" err="1"/>
                        <a:t>Mem</a:t>
                      </a:r>
                      <a:r>
                        <a:rPr lang="en-US" sz="1800" dirty="0"/>
                        <a:t>[x]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New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0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419600"/>
            <a:ext cx="8304213" cy="1674813"/>
          </a:xfrm>
        </p:spPr>
        <p:txBody>
          <a:bodyPr/>
          <a:lstStyle/>
          <a:p>
            <a:r>
              <a:rPr lang="en-US"/>
              <a:t>Thread 1 Old = 0</a:t>
            </a:r>
          </a:p>
          <a:p>
            <a:r>
              <a:rPr lang="en-US"/>
              <a:t>Thread 2 Old = 0</a:t>
            </a:r>
          </a:p>
          <a:p>
            <a:r>
              <a:rPr lang="en-US"/>
              <a:t>Mem[x] = 1 after the sequence</a:t>
            </a:r>
          </a:p>
          <a:p>
            <a:endParaRPr lang="en-US"/>
          </a:p>
        </p:txBody>
      </p:sp>
      <p:sp>
        <p:nvSpPr>
          <p:cNvPr id="113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1EC9F7-7A22-4910-8E56-510D10F66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958040C243B47934B331ABABBB60A" ma:contentTypeVersion="0" ma:contentTypeDescription="Create a new document." ma:contentTypeScope="" ma:versionID="161d8e412e6d3cb302c24d310324e9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52D919-40E6-4999-BD1F-F0BF6EF98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0C8DD-BC54-47E1-BD01-78317444B4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C97F39-8FAA-46B0-9928-B5251A2DC9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47240</TotalTime>
  <Words>3265</Words>
  <Application>Microsoft Office PowerPoint</Application>
  <PresentationFormat>On-screen Show (4:3)</PresentationFormat>
  <Paragraphs>827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Palatino</vt:lpstr>
      <vt:lpstr>Arial</vt:lpstr>
      <vt:lpstr>Times New Roman</vt:lpstr>
      <vt:lpstr>Wingdings</vt:lpstr>
      <vt:lpstr>Default Design</vt:lpstr>
      <vt:lpstr> GPU Programming  Lecture 6 Atomic Operations and Histogramming</vt:lpstr>
      <vt:lpstr>Objective</vt:lpstr>
      <vt:lpstr>A Common Collaboration Pattern</vt:lpstr>
      <vt:lpstr>A Common Coordination Pattern</vt:lpstr>
      <vt:lpstr>A Common Arbitration Pattern</vt:lpstr>
      <vt:lpstr>Atomic Operations</vt:lpstr>
      <vt:lpstr>Timing Scenario #1</vt:lpstr>
      <vt:lpstr>Timing Scenario #2</vt:lpstr>
      <vt:lpstr>Timing Scenario #3</vt:lpstr>
      <vt:lpstr>Timing Scenario #4</vt:lpstr>
      <vt:lpstr>Atomic Operations –  To Ensure Good Outcomes</vt:lpstr>
      <vt:lpstr>Without Atomic Operations</vt:lpstr>
      <vt:lpstr>Atomic Operations in General</vt:lpstr>
      <vt:lpstr>Atomic Operations in CUDA</vt:lpstr>
      <vt:lpstr>More Atomic Adds in CUDA</vt:lpstr>
      <vt:lpstr>Histogramming</vt:lpstr>
      <vt:lpstr>A Histogram Example</vt:lpstr>
      <vt:lpstr>Iteration #1 – 1st letter in each section</vt:lpstr>
      <vt:lpstr>Iteration #2 – 2nd letter in each section</vt:lpstr>
      <vt:lpstr>Iteration #3</vt:lpstr>
      <vt:lpstr>Iteration #4</vt:lpstr>
      <vt:lpstr>Iteration #5</vt:lpstr>
      <vt:lpstr>What is wrong with the algorithm?</vt:lpstr>
      <vt:lpstr>What is wrong with the algorithm?</vt:lpstr>
      <vt:lpstr>A better approach?</vt:lpstr>
      <vt:lpstr>Iteration 2</vt:lpstr>
      <vt:lpstr>A Histogram Kernel</vt:lpstr>
      <vt:lpstr>More on the Histogram Kernel</vt:lpstr>
      <vt:lpstr>Atomic Operations on DRAM</vt:lpstr>
      <vt:lpstr>Atomic Operations on DRAM</vt:lpstr>
      <vt:lpstr>Atomic Operations on DRAM</vt:lpstr>
      <vt:lpstr>Latency determines throughput of atomic operations</vt:lpstr>
      <vt:lpstr>You may have a similar experience in supermarket checkout</vt:lpstr>
      <vt:lpstr>Hardware Improvements (cont.)</vt:lpstr>
      <vt:lpstr>Hardware Improvements</vt:lpstr>
      <vt:lpstr>Atomics in Shared Memory Requires Privatization</vt:lpstr>
      <vt:lpstr>Build Private Histogram</vt:lpstr>
      <vt:lpstr>Build Final Histogram</vt:lpstr>
      <vt:lpstr>More on Privatization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Miaoqing Huang</cp:lastModifiedBy>
  <cp:revision>322</cp:revision>
  <dcterms:created xsi:type="dcterms:W3CDTF">1601-01-01T00:00:00Z</dcterms:created>
  <dcterms:modified xsi:type="dcterms:W3CDTF">2022-03-04T16:04:45Z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0x0101006D5958040C243B47934B331ABABBB60A</vt:lpwstr>
  </property>
</Properties>
</file>