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36"/>
  </p:notesMasterIdLst>
  <p:sldIdLst>
    <p:sldId id="275"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87" r:id="rId24"/>
    <p:sldId id="283" r:id="rId25"/>
    <p:sldId id="284" r:id="rId26"/>
    <p:sldId id="285" r:id="rId27"/>
    <p:sldId id="286" r:id="rId28"/>
    <p:sldId id="288" r:id="rId29"/>
    <p:sldId id="289" r:id="rId30"/>
    <p:sldId id="290" r:id="rId31"/>
    <p:sldId id="291" r:id="rId32"/>
    <p:sldId id="292" r:id="rId33"/>
    <p:sldId id="293" r:id="rId34"/>
    <p:sldId id="294" r:id="rId35"/>
  </p:sldIdLst>
  <p:sldSz cx="6858000" cy="5143500"/>
  <p:notesSz cx="6858000" cy="9144000"/>
  <p:defaultTextStyle>
    <a:defPPr>
      <a:defRPr lang="en-GB"/>
    </a:defPPr>
    <a:lvl1pPr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1pPr>
    <a:lvl2pPr marL="4572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2pPr>
    <a:lvl3pPr marL="9144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3pPr>
    <a:lvl4pPr marL="13716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4pPr>
    <a:lvl5pPr marL="18288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5pPr>
    <a:lvl6pPr marL="22860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6pPr>
    <a:lvl7pPr marL="27432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7pPr>
    <a:lvl8pPr marL="32004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8pPr>
    <a:lvl9pPr marL="36576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522" y="82"/>
      </p:cViewPr>
      <p:guideLst>
        <p:guide orient="horz" pos="1620"/>
        <p:guide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066B2-DA54-4969-B452-2C13C1770443}" type="datetimeFigureOut">
              <a:rPr lang="en-US" smtClean="0"/>
              <a:t>4/21/2021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CE39B-949E-4A40-9723-159075E44067}" type="slidenum">
              <a:rPr lang="en-US" smtClean="0"/>
              <a:t>‹#›</a:t>
            </a:fld>
            <a:endParaRPr lang="en-US"/>
          </a:p>
        </p:txBody>
      </p:sp>
    </p:spTree>
    <p:extLst>
      <p:ext uri="{BB962C8B-B14F-4D97-AF65-F5344CB8AC3E}">
        <p14:creationId xmlns:p14="http://schemas.microsoft.com/office/powerpoint/2010/main" val="309125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388C50A1-EF21-4978-9509-14D7D825C268}" type="slidenum">
              <a:rPr lang="en-US" sz="1200">
                <a:latin typeface="Times New Roman" pitchFamily="18" charset="0"/>
              </a:rPr>
              <a:pPr/>
              <a:t>5</a:t>
            </a:fld>
            <a:endParaRPr lang="en-US" sz="1200">
              <a:latin typeface="Times New Roman" pitchFamily="18" charset="0"/>
            </a:endParaRPr>
          </a:p>
        </p:txBody>
      </p:sp>
      <p:sp>
        <p:nvSpPr>
          <p:cNvPr id="66563" name="Text Box 2"/>
          <p:cNvSpPr txBox="1">
            <a:spLocks noChangeArrowheads="1"/>
          </p:cNvSpPr>
          <p:nvPr/>
        </p:nvSpPr>
        <p:spPr bwMode="auto">
          <a:xfrm>
            <a:off x="1165736" y="685918"/>
            <a:ext cx="4526528" cy="3429587"/>
          </a:xfrm>
          <a:prstGeom prst="rect">
            <a:avLst/>
          </a:prstGeom>
          <a:solidFill>
            <a:srgbClr val="FFFFFF"/>
          </a:solidFill>
          <a:ln w="9525">
            <a:solidFill>
              <a:srgbClr val="000000"/>
            </a:solidFill>
            <a:miter lim="800000"/>
            <a:headEnd/>
            <a:tailEnd/>
          </a:ln>
        </p:spPr>
        <p:txBody>
          <a:bodyPr wrap="none" lIns="89803" tIns="44902" rIns="89803" bIns="44902"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a:p>
        </p:txBody>
      </p:sp>
      <p:sp>
        <p:nvSpPr>
          <p:cNvPr id="66564" name="Rectangle 3"/>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441221"/>
            <a:endParaRPr lang="en-US"/>
          </a:p>
        </p:txBody>
      </p:sp>
    </p:spTree>
    <p:extLst>
      <p:ext uri="{BB962C8B-B14F-4D97-AF65-F5344CB8AC3E}">
        <p14:creationId xmlns:p14="http://schemas.microsoft.com/office/powerpoint/2010/main" val="2412151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371600" y="1143000"/>
            <a:ext cx="4114800" cy="30861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There is no error-handling code shown in this example (due to lack of space, as they are quite verbose). However, they are very important, especially during debugging errors. I will be demonstrating an example during the lab introduction. </a:t>
            </a:r>
          </a:p>
        </p:txBody>
      </p:sp>
      <p:sp>
        <p:nvSpPr>
          <p:cNvPr id="78852" name="Slide Number Placeholder 3"/>
          <p:cNvSpPr>
            <a:spLocks noGrp="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6E182542-AF8A-478C-AFF2-9F4F9C5DFE49}" type="slidenum">
              <a:rPr lang="en-US" sz="1200">
                <a:solidFill>
                  <a:prstClr val="black"/>
                </a:solidFill>
                <a:latin typeface="Times New Roman" pitchFamily="18" charset="0"/>
              </a:rPr>
              <a:pPr/>
              <a:t>29</a:t>
            </a:fld>
            <a:endParaRPr lang="en-US" sz="1200">
              <a:solidFill>
                <a:prstClr val="black"/>
              </a:solidFill>
              <a:latin typeface="Times New Roman" pitchFamily="18" charset="0"/>
            </a:endParaRPr>
          </a:p>
        </p:txBody>
      </p:sp>
    </p:spTree>
    <p:extLst>
      <p:ext uri="{BB962C8B-B14F-4D97-AF65-F5344CB8AC3E}">
        <p14:creationId xmlns:p14="http://schemas.microsoft.com/office/powerpoint/2010/main" val="2967711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371600" y="1143000"/>
            <a:ext cx="4114800" cy="30861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There is no error-handling code shown in this example (due to lack of space, as they are quite verbose). However, they are very important, especially during debugging errors. I will be demonstrating an example during the lab introduction. </a:t>
            </a:r>
          </a:p>
        </p:txBody>
      </p:sp>
      <p:sp>
        <p:nvSpPr>
          <p:cNvPr id="78852" name="Slide Number Placeholder 3"/>
          <p:cNvSpPr>
            <a:spLocks noGrp="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6E182542-AF8A-478C-AFF2-9F4F9C5DFE49}" type="slidenum">
              <a:rPr lang="en-US" sz="1200">
                <a:solidFill>
                  <a:prstClr val="black"/>
                </a:solidFill>
                <a:latin typeface="Times New Roman" pitchFamily="18" charset="0"/>
              </a:rPr>
              <a:pPr/>
              <a:t>30</a:t>
            </a:fld>
            <a:endParaRPr lang="en-US" sz="1200">
              <a:solidFill>
                <a:prstClr val="black"/>
              </a:solidFill>
              <a:latin typeface="Times New Roman" pitchFamily="18" charset="0"/>
            </a:endParaRPr>
          </a:p>
        </p:txBody>
      </p:sp>
    </p:spTree>
    <p:extLst>
      <p:ext uri="{BB962C8B-B14F-4D97-AF65-F5344CB8AC3E}">
        <p14:creationId xmlns:p14="http://schemas.microsoft.com/office/powerpoint/2010/main" val="8422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EF0EB7F0-0E83-4AC1-9467-CE87C39AA799}" type="slidenum">
              <a:rPr lang="en-US" sz="1200">
                <a:latin typeface="Times New Roman" pitchFamily="18" charset="0"/>
              </a:rPr>
              <a:pPr/>
              <a:t>8</a:t>
            </a:fld>
            <a:endParaRPr lang="en-US" sz="1200">
              <a:latin typeface="Times New Roman" pitchFamily="18" charset="0"/>
            </a:endParaRPr>
          </a:p>
        </p:txBody>
      </p:sp>
      <p:sp>
        <p:nvSpPr>
          <p:cNvPr id="67587" name="Text Box 1"/>
          <p:cNvSpPr txBox="1">
            <a:spLocks noChangeArrowheads="1"/>
          </p:cNvSpPr>
          <p:nvPr/>
        </p:nvSpPr>
        <p:spPr bwMode="auto">
          <a:xfrm>
            <a:off x="1165736" y="685918"/>
            <a:ext cx="4526528" cy="3429587"/>
          </a:xfrm>
          <a:prstGeom prst="rect">
            <a:avLst/>
          </a:prstGeom>
          <a:solidFill>
            <a:srgbClr val="FFFFFF"/>
          </a:solidFill>
          <a:ln w="9525">
            <a:solidFill>
              <a:srgbClr val="000000"/>
            </a:solidFill>
            <a:miter lim="800000"/>
            <a:headEnd/>
            <a:tailEnd/>
          </a:ln>
        </p:spPr>
        <p:txBody>
          <a:bodyPr wrap="none" lIns="86490" tIns="43245" rIns="86490" bIns="43245"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a:p>
        </p:txBody>
      </p:sp>
      <p:sp>
        <p:nvSpPr>
          <p:cNvPr id="67588" name="Rectangle 2"/>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a:p>
        </p:txBody>
      </p:sp>
    </p:spTree>
    <p:extLst>
      <p:ext uri="{BB962C8B-B14F-4D97-AF65-F5344CB8AC3E}">
        <p14:creationId xmlns:p14="http://schemas.microsoft.com/office/powerpoint/2010/main" val="19676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113A0BD3-69D6-41B7-889A-AA65099E6020}" type="slidenum">
              <a:rPr lang="en-US" sz="1200">
                <a:latin typeface="Times New Roman" pitchFamily="18" charset="0"/>
              </a:rPr>
              <a:pPr/>
              <a:t>9</a:t>
            </a:fld>
            <a:endParaRPr lang="en-US" sz="1200">
              <a:latin typeface="Times New Roman" pitchFamily="18" charset="0"/>
            </a:endParaRPr>
          </a:p>
        </p:txBody>
      </p:sp>
      <p:sp>
        <p:nvSpPr>
          <p:cNvPr id="68611" name="Rectangle 1"/>
          <p:cNvSpPr>
            <a:spLocks noGrp="1" noRot="1" noChangeAspect="1" noChangeArrowheads="1" noTextEdit="1"/>
          </p:cNvSpPr>
          <p:nvPr>
            <p:ph type="sldImg"/>
          </p:nvPr>
        </p:nvSpPr>
        <p:spPr>
          <a:xfrm>
            <a:off x="1371600" y="1143000"/>
            <a:ext cx="4114800" cy="3086100"/>
          </a:xfrm>
          <a:ln/>
        </p:spPr>
      </p:sp>
      <p:sp>
        <p:nvSpPr>
          <p:cNvPr id="6861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a:p>
        </p:txBody>
      </p:sp>
    </p:spTree>
    <p:extLst>
      <p:ext uri="{BB962C8B-B14F-4D97-AF65-F5344CB8AC3E}">
        <p14:creationId xmlns:p14="http://schemas.microsoft.com/office/powerpoint/2010/main" val="2997785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322A552E-2625-46BD-B044-E3F9B9F0F108}" type="slidenum">
              <a:rPr lang="en-US" sz="1200">
                <a:solidFill>
                  <a:prstClr val="black"/>
                </a:solidFill>
                <a:latin typeface="Times New Roman" pitchFamily="18" charset="0"/>
              </a:rPr>
              <a:pPr/>
              <a:t>23</a:t>
            </a:fld>
            <a:endParaRPr lang="en-US" sz="1200">
              <a:solidFill>
                <a:prstClr val="black"/>
              </a:solidFill>
              <a:latin typeface="Times New Roman" pitchFamily="18" charset="0"/>
            </a:endParaRPr>
          </a:p>
        </p:txBody>
      </p:sp>
      <p:sp>
        <p:nvSpPr>
          <p:cNvPr id="71683" name="Rectangle 1"/>
          <p:cNvSpPr>
            <a:spLocks noGrp="1" noRot="1" noChangeAspect="1" noChangeArrowheads="1" noTextEdit="1"/>
          </p:cNvSpPr>
          <p:nvPr>
            <p:ph type="sldImg"/>
          </p:nvPr>
        </p:nvSpPr>
        <p:spPr>
          <a:xfrm>
            <a:off x="1371600" y="1143000"/>
            <a:ext cx="4114800" cy="3086100"/>
          </a:xfrm>
          <a:ln/>
        </p:spPr>
      </p:sp>
      <p:sp>
        <p:nvSpPr>
          <p:cNvPr id="7168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a:p>
        </p:txBody>
      </p:sp>
    </p:spTree>
    <p:extLst>
      <p:ext uri="{BB962C8B-B14F-4D97-AF65-F5344CB8AC3E}">
        <p14:creationId xmlns:p14="http://schemas.microsoft.com/office/powerpoint/2010/main" val="78083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43F8E228-A295-45CD-9535-1750AA2E8B08}" type="slidenum">
              <a:rPr lang="en-US" sz="1200">
                <a:solidFill>
                  <a:prstClr val="black"/>
                </a:solidFill>
                <a:latin typeface="Times New Roman" pitchFamily="18" charset="0"/>
              </a:rPr>
              <a:pPr/>
              <a:t>24</a:t>
            </a:fld>
            <a:endParaRPr lang="en-US" sz="1200">
              <a:solidFill>
                <a:prstClr val="black"/>
              </a:solidFill>
              <a:latin typeface="Times New Roman" pitchFamily="18" charset="0"/>
            </a:endParaRPr>
          </a:p>
        </p:txBody>
      </p:sp>
      <p:sp>
        <p:nvSpPr>
          <p:cNvPr id="72707" name="Rectangle 1"/>
          <p:cNvSpPr>
            <a:spLocks noGrp="1" noRot="1" noChangeAspect="1" noChangeArrowheads="1" noTextEdit="1"/>
          </p:cNvSpPr>
          <p:nvPr>
            <p:ph type="sldImg"/>
          </p:nvPr>
        </p:nvSpPr>
        <p:spPr>
          <a:xfrm>
            <a:off x="1371600" y="1143000"/>
            <a:ext cx="4114800" cy="3086100"/>
          </a:xfrm>
          <a:ln/>
        </p:spPr>
      </p:sp>
      <p:sp>
        <p:nvSpPr>
          <p:cNvPr id="7270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a:p>
        </p:txBody>
      </p:sp>
    </p:spTree>
    <p:extLst>
      <p:ext uri="{BB962C8B-B14F-4D97-AF65-F5344CB8AC3E}">
        <p14:creationId xmlns:p14="http://schemas.microsoft.com/office/powerpoint/2010/main" val="285594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0C650DC7-0586-45C3-B7B7-A72E3C1A5E07}" type="slidenum">
              <a:rPr lang="en-US" sz="1200">
                <a:solidFill>
                  <a:prstClr val="black"/>
                </a:solidFill>
                <a:latin typeface="Times New Roman" pitchFamily="18" charset="0"/>
              </a:rPr>
              <a:pPr/>
              <a:t>25</a:t>
            </a:fld>
            <a:endParaRPr lang="en-US" sz="1200">
              <a:solidFill>
                <a:prstClr val="black"/>
              </a:solidFill>
              <a:latin typeface="Times New Roman" pitchFamily="18" charset="0"/>
            </a:endParaRPr>
          </a:p>
        </p:txBody>
      </p:sp>
      <p:sp>
        <p:nvSpPr>
          <p:cNvPr id="73731" name="Rectangle 1"/>
          <p:cNvSpPr>
            <a:spLocks noGrp="1" noRot="1" noChangeAspect="1" noChangeArrowheads="1" noTextEdit="1"/>
          </p:cNvSpPr>
          <p:nvPr>
            <p:ph type="sldImg"/>
          </p:nvPr>
        </p:nvSpPr>
        <p:spPr>
          <a:xfrm>
            <a:off x="1371600" y="1143000"/>
            <a:ext cx="4114800" cy="3086100"/>
          </a:xfrm>
          <a:ln/>
        </p:spPr>
      </p:sp>
      <p:sp>
        <p:nvSpPr>
          <p:cNvPr id="7373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a:p>
        </p:txBody>
      </p:sp>
    </p:spTree>
    <p:extLst>
      <p:ext uri="{BB962C8B-B14F-4D97-AF65-F5344CB8AC3E}">
        <p14:creationId xmlns:p14="http://schemas.microsoft.com/office/powerpoint/2010/main" val="238001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2EDDF827-8226-40C3-A1B0-98FB29FBBA3A}" type="slidenum">
              <a:rPr lang="en-US" sz="1200">
                <a:solidFill>
                  <a:prstClr val="black"/>
                </a:solidFill>
                <a:latin typeface="Times New Roman" pitchFamily="18" charset="0"/>
              </a:rPr>
              <a:pPr/>
              <a:t>26</a:t>
            </a:fld>
            <a:endParaRPr lang="en-US" sz="1200">
              <a:solidFill>
                <a:prstClr val="black"/>
              </a:solidFill>
              <a:latin typeface="Times New Roman" pitchFamily="18" charset="0"/>
            </a:endParaRPr>
          </a:p>
        </p:txBody>
      </p:sp>
      <p:sp>
        <p:nvSpPr>
          <p:cNvPr id="74755" name="Rectangle 1"/>
          <p:cNvSpPr>
            <a:spLocks noGrp="1" noRot="1" noChangeAspect="1" noChangeArrowheads="1" noTextEdit="1"/>
          </p:cNvSpPr>
          <p:nvPr>
            <p:ph type="sldImg"/>
          </p:nvPr>
        </p:nvSpPr>
        <p:spPr>
          <a:xfrm>
            <a:off x="1371600" y="1143000"/>
            <a:ext cx="4114800" cy="3086100"/>
          </a:xfrm>
          <a:ln/>
        </p:spPr>
      </p:sp>
      <p:sp>
        <p:nvSpPr>
          <p:cNvPr id="7475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r>
              <a:rPr lang="en-US" dirty="0"/>
              <a:t>The blocking flag is a </a:t>
            </a:r>
            <a:r>
              <a:rPr lang="en-US" dirty="0" err="1"/>
              <a:t>boolean</a:t>
            </a:r>
            <a:r>
              <a:rPr lang="en-US" dirty="0"/>
              <a:t> type, which specifies when control returns from the function. If it is TRUE (means it is a blocking call), it means that control will not return until the data has been read and copied from device memory. If it is FALSE, then it means control may return and the following statements may be executed, but there is no guarantee that the data copy from device memory has completed. Same applicable to </a:t>
            </a:r>
            <a:r>
              <a:rPr lang="en-US" dirty="0" err="1"/>
              <a:t>WriteBuffer</a:t>
            </a:r>
            <a:r>
              <a:rPr lang="en-US" dirty="0"/>
              <a:t>, except that it’s a write operation.</a:t>
            </a:r>
          </a:p>
          <a:p>
            <a:r>
              <a:rPr lang="en-US" dirty="0"/>
              <a:t>The offset specifies the offset in bytes from the start of the buffer that you want the data to be read/written to.</a:t>
            </a:r>
          </a:p>
          <a:p>
            <a:r>
              <a:rPr lang="en-US" dirty="0"/>
              <a:t>The event object (last </a:t>
            </a:r>
            <a:r>
              <a:rPr lang="en-US" dirty="0" err="1"/>
              <a:t>param</a:t>
            </a:r>
            <a:r>
              <a:rPr lang="en-US" dirty="0"/>
              <a:t>) can be tested to see if this command has completed before proceeding with other operations.</a:t>
            </a:r>
          </a:p>
          <a:p>
            <a:endParaRPr lang="en-US" dirty="0"/>
          </a:p>
          <a:p>
            <a:endParaRPr lang="en-US" dirty="0"/>
          </a:p>
        </p:txBody>
      </p:sp>
    </p:spTree>
    <p:extLst>
      <p:ext uri="{BB962C8B-B14F-4D97-AF65-F5344CB8AC3E}">
        <p14:creationId xmlns:p14="http://schemas.microsoft.com/office/powerpoint/2010/main" val="200734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CF425217-EA2E-453A-90A7-139FB064A660}" type="slidenum">
              <a:rPr lang="en-US" sz="1200">
                <a:solidFill>
                  <a:prstClr val="black"/>
                </a:solidFill>
                <a:latin typeface="Times New Roman" pitchFamily="18" charset="0"/>
              </a:rPr>
              <a:pPr/>
              <a:t>27</a:t>
            </a:fld>
            <a:endParaRPr lang="en-US" sz="1200">
              <a:solidFill>
                <a:prstClr val="black"/>
              </a:solidFill>
              <a:latin typeface="Times New Roman" pitchFamily="18" charset="0"/>
            </a:endParaRPr>
          </a:p>
        </p:txBody>
      </p:sp>
      <p:sp>
        <p:nvSpPr>
          <p:cNvPr id="75779" name="Rectangle 1"/>
          <p:cNvSpPr>
            <a:spLocks noGrp="1" noRot="1" noChangeAspect="1" noChangeArrowheads="1" noTextEdit="1"/>
          </p:cNvSpPr>
          <p:nvPr>
            <p:ph type="sldImg"/>
          </p:nvPr>
        </p:nvSpPr>
        <p:spPr>
          <a:xfrm>
            <a:off x="1371600" y="1143000"/>
            <a:ext cx="4114800" cy="3086100"/>
          </a:xfrm>
          <a:ln/>
        </p:spPr>
      </p:sp>
      <p:sp>
        <p:nvSpPr>
          <p:cNvPr id="7578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93" tIns="44897" rIns="89793" bIns="44897" anchor="ctr"/>
          <a:lstStyle/>
          <a:p>
            <a:endParaRPr lang="en-US"/>
          </a:p>
        </p:txBody>
      </p:sp>
    </p:spTree>
    <p:extLst>
      <p:ext uri="{BB962C8B-B14F-4D97-AF65-F5344CB8AC3E}">
        <p14:creationId xmlns:p14="http://schemas.microsoft.com/office/powerpoint/2010/main" val="17665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371600" y="1143000"/>
            <a:ext cx="4114800" cy="30861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This combination of flags typically translates to a simple </a:t>
            </a:r>
            <a:r>
              <a:rPr lang="en-US" dirty="0" err="1"/>
              <a:t>createBuffer</a:t>
            </a:r>
            <a:r>
              <a:rPr lang="en-US" dirty="0"/>
              <a:t> operation for that context, followed by multiple clEnqueueWriteBuffer operations for all command queues tied to that context. Thus, for multiple devices tied to that context, using this command will copy data to all devices. </a:t>
            </a:r>
          </a:p>
          <a:p>
            <a:endParaRPr lang="en-US" dirty="0"/>
          </a:p>
          <a:p>
            <a:r>
              <a:rPr lang="en-US" dirty="0"/>
              <a:t>There is no limitation in the spec as to the nature of this call (blocking or not). So, it is </a:t>
            </a:r>
            <a:r>
              <a:rPr lang="en-US" dirty="0" err="1"/>
              <a:t>upto</a:t>
            </a:r>
            <a:r>
              <a:rPr lang="en-US" dirty="0"/>
              <a:t> the driver to choose what to do. Since the blocking </a:t>
            </a:r>
            <a:r>
              <a:rPr lang="en-US" dirty="0" err="1"/>
              <a:t>behaviour</a:t>
            </a:r>
            <a:r>
              <a:rPr lang="en-US" dirty="0"/>
              <a:t> is not defined, and (more importantly), there are no events tied to this command, it is best to reserve its use for read-only data. </a:t>
            </a:r>
          </a:p>
        </p:txBody>
      </p:sp>
      <p:sp>
        <p:nvSpPr>
          <p:cNvPr id="76804" name="Slide Number Placeholder 3"/>
          <p:cNvSpPr>
            <a:spLocks noGrp="1"/>
          </p:cNvSpPr>
          <p:nvPr>
            <p:ph type="sldNum" sz="quarter" idx="5"/>
          </p:nvPr>
        </p:nvSpPr>
        <p:spPr>
          <a:xfrm>
            <a:off x="3884753" y="8685155"/>
            <a:ext cx="2971697" cy="45727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Palatino" pitchFamily="18" charset="0"/>
              </a:defRPr>
            </a:lvl1pPr>
            <a:lvl2pPr marL="729651" indent="-280635" eaLnBrk="0" hangingPunct="0">
              <a:defRPr sz="2400">
                <a:solidFill>
                  <a:schemeClr val="tx1"/>
                </a:solidFill>
                <a:latin typeface="Palatino" pitchFamily="18" charset="0"/>
              </a:defRPr>
            </a:lvl2pPr>
            <a:lvl3pPr marL="1122540" indent="-224508" eaLnBrk="0" hangingPunct="0">
              <a:defRPr sz="2400">
                <a:solidFill>
                  <a:schemeClr val="tx1"/>
                </a:solidFill>
                <a:latin typeface="Palatino" pitchFamily="18" charset="0"/>
              </a:defRPr>
            </a:lvl3pPr>
            <a:lvl4pPr marL="1571556" indent="-224508" eaLnBrk="0" hangingPunct="0">
              <a:defRPr sz="2400">
                <a:solidFill>
                  <a:schemeClr val="tx1"/>
                </a:solidFill>
                <a:latin typeface="Palatino" pitchFamily="18" charset="0"/>
              </a:defRPr>
            </a:lvl4pPr>
            <a:lvl5pPr marL="2020573" indent="-224508" eaLnBrk="0" hangingPunct="0">
              <a:defRPr sz="2400">
                <a:solidFill>
                  <a:schemeClr val="tx1"/>
                </a:solidFill>
                <a:latin typeface="Palatino" pitchFamily="18" charset="0"/>
              </a:defRPr>
            </a:lvl5pPr>
            <a:lvl6pPr marL="2469589" indent="-224508" eaLnBrk="0" fontAlgn="base" hangingPunct="0">
              <a:spcBef>
                <a:spcPct val="0"/>
              </a:spcBef>
              <a:spcAft>
                <a:spcPct val="0"/>
              </a:spcAft>
              <a:defRPr sz="2400">
                <a:solidFill>
                  <a:schemeClr val="tx1"/>
                </a:solidFill>
                <a:latin typeface="Palatino" pitchFamily="18" charset="0"/>
              </a:defRPr>
            </a:lvl6pPr>
            <a:lvl7pPr marL="2918605" indent="-224508" eaLnBrk="0" fontAlgn="base" hangingPunct="0">
              <a:spcBef>
                <a:spcPct val="0"/>
              </a:spcBef>
              <a:spcAft>
                <a:spcPct val="0"/>
              </a:spcAft>
              <a:defRPr sz="2400">
                <a:solidFill>
                  <a:schemeClr val="tx1"/>
                </a:solidFill>
                <a:latin typeface="Palatino" pitchFamily="18" charset="0"/>
              </a:defRPr>
            </a:lvl7pPr>
            <a:lvl8pPr marL="3367621" indent="-224508" eaLnBrk="0" fontAlgn="base" hangingPunct="0">
              <a:spcBef>
                <a:spcPct val="0"/>
              </a:spcBef>
              <a:spcAft>
                <a:spcPct val="0"/>
              </a:spcAft>
              <a:defRPr sz="2400">
                <a:solidFill>
                  <a:schemeClr val="tx1"/>
                </a:solidFill>
                <a:latin typeface="Palatino" pitchFamily="18" charset="0"/>
              </a:defRPr>
            </a:lvl8pPr>
            <a:lvl9pPr marL="3816637" indent="-224508" eaLnBrk="0" fontAlgn="base" hangingPunct="0">
              <a:spcBef>
                <a:spcPct val="0"/>
              </a:spcBef>
              <a:spcAft>
                <a:spcPct val="0"/>
              </a:spcAft>
              <a:defRPr sz="2400">
                <a:solidFill>
                  <a:schemeClr val="tx1"/>
                </a:solidFill>
                <a:latin typeface="Palatino" pitchFamily="18" charset="0"/>
              </a:defRPr>
            </a:lvl9pPr>
          </a:lstStyle>
          <a:p>
            <a:fld id="{DCFBDCE8-C840-4E86-B3F1-AE9E89CF98D7}" type="slidenum">
              <a:rPr lang="en-US" sz="1200">
                <a:solidFill>
                  <a:prstClr val="black"/>
                </a:solidFill>
                <a:latin typeface="Times New Roman" pitchFamily="18" charset="0"/>
              </a:rPr>
              <a:pPr/>
              <a:t>28</a:t>
            </a:fld>
            <a:endParaRPr lang="en-US" sz="1200">
              <a:solidFill>
                <a:prstClr val="black"/>
              </a:solidFill>
              <a:latin typeface="Times New Roman" pitchFamily="18" charset="0"/>
            </a:endParaRPr>
          </a:p>
        </p:txBody>
      </p:sp>
    </p:spTree>
    <p:extLst>
      <p:ext uri="{BB962C8B-B14F-4D97-AF65-F5344CB8AC3E}">
        <p14:creationId xmlns:p14="http://schemas.microsoft.com/office/powerpoint/2010/main" val="2449856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0" y="2"/>
            <a:ext cx="6858000" cy="5143499"/>
            <a:chOff x="0" y="-1"/>
            <a:chExt cx="10972800" cy="6172199"/>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85721" fontAlgn="base">
                <a:spcBef>
                  <a:spcPct val="0"/>
                </a:spcBef>
                <a:spcAft>
                  <a:spcPct val="0"/>
                </a:spcAft>
              </a:pPr>
              <a:endParaRPr lang="en-US" sz="1125">
                <a:solidFill>
                  <a:srgbClr val="FFFFFF"/>
                </a:solidFill>
              </a:endParaRPr>
            </a:p>
          </p:txBody>
        </p:sp>
      </p:grpSp>
      <p:sp>
        <p:nvSpPr>
          <p:cNvPr id="11" name="Rectangle 4"/>
          <p:cNvSpPr>
            <a:spLocks noGrp="1" noChangeArrowheads="1"/>
          </p:cNvSpPr>
          <p:nvPr>
            <p:ph type="subTitle" idx="1"/>
          </p:nvPr>
        </p:nvSpPr>
        <p:spPr>
          <a:xfrm>
            <a:off x="1137652" y="3998628"/>
            <a:ext cx="5430791" cy="276935"/>
          </a:xfrm>
        </p:spPr>
        <p:txBody>
          <a:bodyPr wrap="square" anchor="t">
            <a:spAutoFit/>
          </a:bodyPr>
          <a:lstStyle>
            <a:lvl1pPr marL="0" indent="0" algn="l">
              <a:lnSpc>
                <a:spcPct val="90000"/>
              </a:lnSpc>
              <a:spcBef>
                <a:spcPts val="0"/>
              </a:spcBef>
              <a:spcAft>
                <a:spcPts val="0"/>
              </a:spcAft>
              <a:buFontTx/>
              <a:buNone/>
              <a:defRPr sz="1333" b="0">
                <a:solidFill>
                  <a:schemeClr val="bg2"/>
                </a:solidFill>
                <a:latin typeface="Arial" panose="020B0604020202020204" pitchFamily="34" charset="0"/>
                <a:cs typeface="Arial" panose="020B0604020202020204" pitchFamily="34" charset="0"/>
              </a:defRPr>
            </a:lvl1pPr>
          </a:lstStyle>
          <a:p>
            <a:r>
              <a:rPr lang="en-US"/>
              <a:t>Click to edit Master subtitle style</a:t>
            </a:r>
            <a:endParaRPr lang="en-US" dirty="0"/>
          </a:p>
        </p:txBody>
      </p:sp>
      <p:sp>
        <p:nvSpPr>
          <p:cNvPr id="305" name="Title 304"/>
          <p:cNvSpPr>
            <a:spLocks noGrp="1"/>
          </p:cNvSpPr>
          <p:nvPr>
            <p:ph type="title"/>
          </p:nvPr>
        </p:nvSpPr>
        <p:spPr>
          <a:xfrm>
            <a:off x="1121520" y="3560045"/>
            <a:ext cx="5439300" cy="438582"/>
          </a:xfrm>
        </p:spPr>
        <p:txBody>
          <a:bodyPr anchor="b"/>
          <a:lstStyle>
            <a:lvl1pPr marL="0" indent="0" algn="l">
              <a:lnSpc>
                <a:spcPct val="90000"/>
              </a:lnSpc>
              <a:spcBef>
                <a:spcPts val="0"/>
              </a:spcBef>
              <a:defRPr sz="2500" b="0" cap="none" baseline="0">
                <a:solidFill>
                  <a:schemeClr val="bg2">
                    <a:lumMod val="60000"/>
                    <a:lumOff val="4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3" name="Group 2"/>
          <p:cNvGrpSpPr/>
          <p:nvPr/>
        </p:nvGrpSpPr>
        <p:grpSpPr>
          <a:xfrm>
            <a:off x="-1" y="624041"/>
            <a:ext cx="6858001" cy="1488781"/>
            <a:chOff x="0" y="748845"/>
            <a:chExt cx="6356036" cy="1379811"/>
          </a:xfrm>
        </p:grpSpPr>
        <p:pic>
          <p:nvPicPr>
            <p:cNvPr id="18" name="Picture 17"/>
            <p:cNvPicPr>
              <a:picLocks noChangeAspect="1"/>
            </p:cNvPicPr>
            <p:nvPr/>
          </p:nvPicPr>
          <p:blipFill rotWithShape="1">
            <a:blip r:embed="rId3"/>
            <a:srcRect l="12327"/>
            <a:stretch/>
          </p:blipFill>
          <p:spPr>
            <a:xfrm>
              <a:off x="0" y="748845"/>
              <a:ext cx="3105001" cy="76038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380" y="937806"/>
              <a:ext cx="2073674" cy="382462"/>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35477"/>
            <a:stretch/>
          </p:blipFill>
          <p:spPr>
            <a:xfrm>
              <a:off x="1039432" y="1561775"/>
              <a:ext cx="5316604" cy="566881"/>
            </a:xfrm>
            <a:prstGeom prst="rect">
              <a:avLst/>
            </a:prstGeom>
          </p:spPr>
        </p:pic>
        <p:grpSp>
          <p:nvGrpSpPr>
            <p:cNvPr id="20" name="Group 19"/>
            <p:cNvGrpSpPr/>
            <p:nvPr/>
          </p:nvGrpSpPr>
          <p:grpSpPr>
            <a:xfrm>
              <a:off x="1643784" y="1708498"/>
              <a:ext cx="1170069" cy="272357"/>
              <a:chOff x="4100403" y="1765746"/>
              <a:chExt cx="3118543" cy="7259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0403" y="1765746"/>
                <a:ext cx="561259" cy="725905"/>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38124" y="1905033"/>
                <a:ext cx="2380822" cy="581350"/>
              </a:xfrm>
              <a:prstGeom prst="rect">
                <a:avLst/>
              </a:prstGeom>
            </p:spPr>
          </p:pic>
        </p:grpSp>
      </p:grpSp>
      <p:sp>
        <p:nvSpPr>
          <p:cNvPr id="14" name="Subtitle 11"/>
          <p:cNvSpPr txBox="1">
            <a:spLocks/>
          </p:cNvSpPr>
          <p:nvPr/>
        </p:nvSpPr>
        <p:spPr bwMode="auto">
          <a:xfrm>
            <a:off x="4125097" y="1053984"/>
            <a:ext cx="2423078" cy="222369"/>
          </a:xfrm>
          <a:prstGeom prst="rect">
            <a:avLst/>
          </a:prstGeom>
          <a:noFill/>
          <a:ln w="9525">
            <a:noFill/>
            <a:miter lim="800000"/>
            <a:headEnd/>
            <a:tailEnd/>
          </a:ln>
        </p:spPr>
        <p:txBody>
          <a:bodyPr vert="horz" wrap="square" lIns="76200" tIns="38100" rIns="76200" bIns="38100" numCol="1" anchor="t" anchorCtr="0" compatLnSpc="1">
            <a:prstTxWarp prst="textNoShape">
              <a:avLst/>
            </a:prstTxWarp>
            <a:spAutoFit/>
          </a:bodyPr>
          <a:lstStyle>
            <a:lvl1pPr marL="0" indent="0" algn="l" defTabSz="346459" rtl="0" fontAlgn="base">
              <a:lnSpc>
                <a:spcPct val="90000"/>
              </a:lnSpc>
              <a:spcBef>
                <a:spcPts val="0"/>
              </a:spcBef>
              <a:spcAft>
                <a:spcPts val="0"/>
              </a:spcAft>
              <a:buClr>
                <a:srgbClr val="6F6F6F"/>
              </a:buClr>
              <a:buSzPct val="100000"/>
              <a:buFontTx/>
              <a:buNone/>
              <a:defRPr sz="1600" b="0" baseline="0">
                <a:solidFill>
                  <a:schemeClr val="bg2"/>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r>
              <a:rPr lang="en-US" sz="1050" kern="0" dirty="0"/>
              <a:t>Accelerated Computing</a:t>
            </a:r>
          </a:p>
        </p:txBody>
      </p:sp>
      <p:sp>
        <p:nvSpPr>
          <p:cNvPr id="15" name="Title 10"/>
          <p:cNvSpPr txBox="1">
            <a:spLocks/>
          </p:cNvSpPr>
          <p:nvPr/>
        </p:nvSpPr>
        <p:spPr bwMode="auto">
          <a:xfrm>
            <a:off x="4110960" y="746144"/>
            <a:ext cx="2426875" cy="307841"/>
          </a:xfrm>
          <a:prstGeom prst="rect">
            <a:avLst/>
          </a:prstGeom>
          <a:noFill/>
          <a:ln w="9525">
            <a:noFill/>
            <a:miter lim="800000"/>
            <a:headEnd/>
            <a:tailEnd/>
          </a:ln>
        </p:spPr>
        <p:txBody>
          <a:bodyPr vert="horz" wrap="square" lIns="76200" tIns="38100" rIns="76200" bIns="3810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bg2">
                    <a:lumMod val="60000"/>
                    <a:lumOff val="40000"/>
                  </a:schemeClr>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761951"/>
            <a:r>
              <a:rPr lang="en-US" sz="1667" kern="0" dirty="0"/>
              <a:t>GPU Teaching Kit</a:t>
            </a:r>
          </a:p>
        </p:txBody>
      </p:sp>
    </p:spTree>
    <p:extLst>
      <p:ext uri="{BB962C8B-B14F-4D97-AF65-F5344CB8AC3E}">
        <p14:creationId xmlns:p14="http://schemas.microsoft.com/office/powerpoint/2010/main" val="36228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
        <p:nvSpPr>
          <p:cNvPr id="2" name="Title 1"/>
          <p:cNvSpPr>
            <a:spLocks noGrp="1"/>
          </p:cNvSpPr>
          <p:nvPr>
            <p:ph type="title"/>
          </p:nvPr>
        </p:nvSpPr>
        <p:spPr>
          <a:xfrm>
            <a:off x="342900" y="205983"/>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a:t>Click to edit Master title style</a:t>
            </a:r>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199" indent="-214308">
              <a:buFont typeface="Arial" pitchFamily="34" charset="0"/>
              <a:buChar char="•"/>
              <a:defRPr sz="1350">
                <a:latin typeface="AkzidenzGrotesk" pitchFamily="50" charset="0"/>
              </a:defRPr>
            </a:lvl2pPr>
            <a:lvl3pPr>
              <a:defRPr sz="1350">
                <a:latin typeface="AkzidenzGrotesk" pitchFamily="50" charset="0"/>
              </a:defRPr>
            </a:lvl3pPr>
            <a:lvl4pPr marL="1028675" indent="0">
              <a:buFont typeface="Arial" pitchFamily="34" charset="0"/>
              <a:buNone/>
              <a:defRPr sz="1350">
                <a:latin typeface="AkzidenzGrotesk" pitchFamily="50" charset="0"/>
              </a:defRPr>
            </a:lvl4pPr>
            <a:lvl5pPr marL="1543012" indent="-171446">
              <a:buFont typeface="Arial" pitchFamily="34" charset="0"/>
              <a:buChar char="•"/>
              <a:defRPr sz="1350">
                <a:latin typeface="AkzidenzGrotesk" pitchFamily="50" charset="0"/>
              </a:defRPr>
            </a:lvl5pPr>
          </a:lstStyle>
          <a:p>
            <a:pPr lvl="0"/>
            <a:r>
              <a:rPr lang="en-US"/>
              <a:t>Edit Master text styles</a:t>
            </a:r>
          </a:p>
          <a:p>
            <a:pPr lvl="1"/>
            <a:r>
              <a:rPr lang="en-US"/>
              <a:t>Second level</a:t>
            </a:r>
          </a:p>
          <a:p>
            <a:pPr lvl="2"/>
            <a:r>
              <a:rPr lang="en-US"/>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a:t>Edit Master text styles</a:t>
            </a:r>
          </a:p>
        </p:txBody>
      </p:sp>
    </p:spTree>
    <p:extLst>
      <p:ext uri="{BB962C8B-B14F-4D97-AF65-F5344CB8AC3E}">
        <p14:creationId xmlns:p14="http://schemas.microsoft.com/office/powerpoint/2010/main" val="350539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900114"/>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900114"/>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9E207C-5D23-45BF-9C83-C8A6D9277DFE}" type="datetime1">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5B-537F-42EB-8390-2010A7F9CC31}" type="slidenum">
              <a:rPr lang="en-US" smtClean="0"/>
              <a:t>‹#›</a:t>
            </a:fld>
            <a:endParaRPr lang="en-US"/>
          </a:p>
        </p:txBody>
      </p:sp>
    </p:spTree>
    <p:extLst>
      <p:ext uri="{BB962C8B-B14F-4D97-AF65-F5344CB8AC3E}">
        <p14:creationId xmlns:p14="http://schemas.microsoft.com/office/powerpoint/2010/main" val="171371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14350" y="171450"/>
            <a:ext cx="5942410" cy="438582"/>
          </a:xfrm>
        </p:spPr>
        <p:txBody>
          <a:bodyPr/>
          <a:lstStyle/>
          <a:p>
            <a:r>
              <a:rPr lang="en-US"/>
              <a:t>Click to edit Master title style</a:t>
            </a:r>
          </a:p>
        </p:txBody>
      </p:sp>
    </p:spTree>
    <p:extLst>
      <p:ext uri="{BB962C8B-B14F-4D97-AF65-F5344CB8AC3E}">
        <p14:creationId xmlns:p14="http://schemas.microsoft.com/office/powerpoint/2010/main" val="643048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171450"/>
            <a:ext cx="5942410" cy="438582"/>
          </a:xfrm>
        </p:spPr>
        <p:txBody>
          <a:bodyPr/>
          <a:lstStyle/>
          <a:p>
            <a:r>
              <a:rPr lang="en-US"/>
              <a:t>Click to edit Master title style</a:t>
            </a:r>
          </a:p>
        </p:txBody>
      </p:sp>
      <p:sp>
        <p:nvSpPr>
          <p:cNvPr id="3" name="Text Placeholder 2"/>
          <p:cNvSpPr>
            <a:spLocks noGrp="1"/>
          </p:cNvSpPr>
          <p:nvPr>
            <p:ph type="body" sz="half" idx="1"/>
          </p:nvPr>
        </p:nvSpPr>
        <p:spPr>
          <a:xfrm>
            <a:off x="514350" y="1143000"/>
            <a:ext cx="5942410" cy="16561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 y="2913460"/>
            <a:ext cx="5942410" cy="1657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750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14350" y="171450"/>
            <a:ext cx="6229350" cy="438582"/>
          </a:xfrm>
        </p:spPr>
        <p:txBody>
          <a:bodyPr/>
          <a:lstStyle/>
          <a:p>
            <a:r>
              <a:rPr lang="en-US"/>
              <a:t>Click to edit Master title style</a:t>
            </a:r>
          </a:p>
        </p:txBody>
      </p:sp>
      <p:sp>
        <p:nvSpPr>
          <p:cNvPr id="3" name="Text Placeholder 2"/>
          <p:cNvSpPr>
            <a:spLocks noGrp="1"/>
          </p:cNvSpPr>
          <p:nvPr>
            <p:ph type="body" sz="half" idx="1"/>
          </p:nvPr>
        </p:nvSpPr>
        <p:spPr>
          <a:xfrm>
            <a:off x="514350" y="1143000"/>
            <a:ext cx="3057525" cy="342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3686175" y="1143000"/>
            <a:ext cx="3057525" cy="3429000"/>
          </a:xfrm>
        </p:spPr>
        <p:txBody>
          <a:bodyPr/>
          <a:lstStyle/>
          <a:p>
            <a:pPr lvl="0"/>
            <a:r>
              <a:rPr lang="en-US" noProof="0"/>
              <a:t>Click icon to add online image</a:t>
            </a:r>
          </a:p>
        </p:txBody>
      </p:sp>
      <p:sp>
        <p:nvSpPr>
          <p:cNvPr id="5" name="Rectangle 3"/>
          <p:cNvSpPr>
            <a:spLocks noGrp="1" noChangeArrowheads="1"/>
          </p:cNvSpPr>
          <p:nvPr>
            <p:ph type="ftr" idx="10"/>
          </p:nvPr>
        </p:nvSpPr>
        <p:spPr>
          <a:xfrm>
            <a:off x="286941" y="4914900"/>
            <a:ext cx="3829050" cy="228600"/>
          </a:xfrm>
          <a:prstGeom prst="rect">
            <a:avLst/>
          </a:prstGeom>
          <a:ln/>
        </p:spPr>
        <p:txBody>
          <a:bodyPr/>
          <a:lstStyle>
            <a:lvl1pPr>
              <a:defRPr/>
            </a:lvl1pPr>
          </a:lstStyle>
          <a:p>
            <a:pPr>
              <a:defRPr/>
            </a:pPr>
            <a:r>
              <a:rPr lang="en-US"/>
              <a:t>©Wen-mei W. Hwu and David Kirk/NVIDIA, Urbana, August 13-17, 2012</a:t>
            </a:r>
          </a:p>
        </p:txBody>
      </p:sp>
      <p:sp>
        <p:nvSpPr>
          <p:cNvPr id="6" name="Rectangle 4"/>
          <p:cNvSpPr>
            <a:spLocks noGrp="1" noChangeArrowheads="1"/>
          </p:cNvSpPr>
          <p:nvPr>
            <p:ph type="sldNum" idx="11"/>
          </p:nvPr>
        </p:nvSpPr>
        <p:spPr>
          <a:xfrm>
            <a:off x="5257800" y="4686300"/>
            <a:ext cx="1427560" cy="341710"/>
          </a:xfrm>
          <a:prstGeom prst="rect">
            <a:avLst/>
          </a:prstGeom>
          <a:ln/>
        </p:spPr>
        <p:txBody>
          <a:bodyPr/>
          <a:lstStyle>
            <a:lvl1pPr>
              <a:defRPr/>
            </a:lvl1pPr>
          </a:lstStyle>
          <a:p>
            <a:pPr>
              <a:defRPr/>
            </a:pPr>
            <a:fld id="{4E993A17-F2C4-45BA-8F89-D47B86954FDA}" type="slidenum">
              <a:rPr lang="en-US"/>
              <a:pPr>
                <a:defRPr/>
              </a:pPr>
              <a:t>‹#›</a:t>
            </a:fld>
            <a:endParaRPr lang="en-US"/>
          </a:p>
        </p:txBody>
      </p:sp>
    </p:spTree>
    <p:extLst>
      <p:ext uri="{BB962C8B-B14F-4D97-AF65-F5344CB8AC3E}">
        <p14:creationId xmlns:p14="http://schemas.microsoft.com/office/powerpoint/2010/main" val="2416560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923330"/>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236432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319878" y="809629"/>
            <a:ext cx="6217920" cy="4023919"/>
          </a:xfrm>
          <a:noFill/>
          <a:ln w="9525">
            <a:noFill/>
            <a:miter lim="800000"/>
            <a:headEnd/>
            <a:tailEnd/>
          </a:ln>
        </p:spPr>
        <p:txBody>
          <a:bodyPr vert="horz" wrap="square" lIns="91440" tIns="45720" rIns="91440" bIns="45720" numCol="1" anchor="t" anchorCtr="0" compatLnSpc="1">
            <a:prstTxWarp prst="textNoShape">
              <a:avLst/>
            </a:prstTxWarp>
          </a:bodyPr>
          <a:lstStyle>
            <a:lvl1pPr marL="236787" marR="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64" marR="0" indent="-1904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2pPr>
            <a:lvl3pPr marL="670676" marR="0" indent="-169323"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87" marR="0" lvl="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87" marR="0" lvl="1"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a:ln>
                  <a:noFill/>
                </a:ln>
                <a:solidFill>
                  <a:srgbClr val="6F6F6F"/>
                </a:solidFill>
                <a:effectLst/>
                <a:uLnTx/>
                <a:uFillTx/>
                <a:latin typeface="Arial" panose="020B0604020202020204" pitchFamily="34" charset="0"/>
                <a:cs typeface="Arial" panose="020B0604020202020204" pitchFamily="34" charset="0"/>
              </a:rPr>
              <a:t>Second level</a:t>
            </a:r>
          </a:p>
          <a:p>
            <a:pPr marL="236787" marR="0" lvl="2"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239531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 branding graphics">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319878" y="812275"/>
            <a:ext cx="6217920" cy="4021275"/>
          </a:xfrm>
          <a:noFill/>
          <a:ln w="9525">
            <a:noFill/>
            <a:miter lim="800000"/>
            <a:headEnd/>
            <a:tailEnd/>
          </a:ln>
        </p:spPr>
        <p:txBody>
          <a:bodyPr vert="horz" wrap="square" lIns="91440" tIns="45720" rIns="91440" bIns="45720" numCol="1" anchor="t" anchorCtr="0" compatLnSpc="1">
            <a:prstTxWarp prst="textNoShape">
              <a:avLst/>
            </a:prstTxWarp>
          </a:bodyPr>
          <a:lstStyle>
            <a:lvl1pPr marL="236787" marR="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64" marR="0" indent="-1904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333" dirty="0" smtClean="0"/>
            </a:lvl2pPr>
            <a:lvl3pPr marL="670676" marR="0" indent="-169323"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87" marR="0" lvl="0"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87" marR="0" lvl="1"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a:ln>
                  <a:noFill/>
                </a:ln>
                <a:solidFill>
                  <a:srgbClr val="6F6F6F"/>
                </a:solidFill>
                <a:effectLst/>
                <a:uLnTx/>
                <a:uFillTx/>
                <a:latin typeface="Arial" panose="020B0604020202020204" pitchFamily="34" charset="0"/>
                <a:cs typeface="Arial" panose="020B0604020202020204" pitchFamily="34" charset="0"/>
              </a:rPr>
              <a:t>Second level</a:t>
            </a:r>
          </a:p>
          <a:p>
            <a:pPr marL="236787" marR="0" lvl="2" indent="-236787" algn="l" defTabSz="288697"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4" name="Rectangle 3"/>
          <p:cNvSpPr/>
          <p:nvPr/>
        </p:nvSpPr>
        <p:spPr>
          <a:xfrm>
            <a:off x="0" y="4931172"/>
            <a:ext cx="6858000" cy="2154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21" fontAlgn="base">
              <a:spcBef>
                <a:spcPct val="0"/>
              </a:spcBef>
              <a:spcAft>
                <a:spcPct val="0"/>
              </a:spcAft>
            </a:pPr>
            <a:endParaRPr lang="en-US" sz="1125">
              <a:solidFill>
                <a:srgbClr val="FFFFFF"/>
              </a:solidFill>
            </a:endParaRPr>
          </a:p>
        </p:txBody>
      </p:sp>
      <p:sp>
        <p:nvSpPr>
          <p:cNvPr id="6" name="TextBox 5"/>
          <p:cNvSpPr txBox="1"/>
          <p:nvPr/>
        </p:nvSpPr>
        <p:spPr>
          <a:xfrm>
            <a:off x="399449" y="5042947"/>
            <a:ext cx="200643" cy="64185"/>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1" fontAlgn="base">
              <a:spcBef>
                <a:spcPct val="0"/>
              </a:spcBef>
              <a:spcAft>
                <a:spcPct val="0"/>
              </a:spcAft>
            </a:pPr>
            <a:fld id="{9EF62655-870B-4C06-BC3D-C67D37BAE36D}" type="slidenum">
              <a:rPr lang="en-US" sz="417" smtClean="0">
                <a:solidFill>
                  <a:srgbClr val="6F6F6F"/>
                </a:solidFill>
                <a:latin typeface="Arial" panose="020B0604020202020204" pitchFamily="34" charset="0"/>
                <a:ea typeface="MS PGothic" pitchFamily="34" charset="-128"/>
                <a:cs typeface="Arial" panose="020B0604020202020204" pitchFamily="34" charset="0"/>
              </a:rPr>
              <a:pPr algn="l" defTabSz="285721" fontAlgn="base">
                <a:spcBef>
                  <a:spcPct val="0"/>
                </a:spcBef>
                <a:spcAft>
                  <a:spcPct val="0"/>
                </a:spcAft>
              </a:pPr>
              <a:t>‹#›</a:t>
            </a:fld>
            <a:r>
              <a:rPr lang="en-US" sz="417" cap="none" dirty="0">
                <a:solidFill>
                  <a:srgbClr val="6F6F6F"/>
                </a:solidFill>
                <a:latin typeface="Arial" panose="020B0604020202020204" pitchFamily="34" charset="0"/>
                <a:ea typeface="MS PGothic" pitchFamily="34" charset="-128"/>
                <a:cs typeface="Arial" panose="020B0604020202020204" pitchFamily="34" charset="0"/>
              </a:rPr>
              <a:t> </a:t>
            </a:r>
          </a:p>
        </p:txBody>
      </p:sp>
    </p:spTree>
    <p:extLst>
      <p:ext uri="{BB962C8B-B14F-4D97-AF65-F5344CB8AC3E}">
        <p14:creationId xmlns:p14="http://schemas.microsoft.com/office/powerpoint/2010/main" val="156467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idx="1"/>
          </p:nvPr>
        </p:nvSpPr>
        <p:spPr>
          <a:xfrm>
            <a:off x="319878" y="809625"/>
            <a:ext cx="6217920" cy="399416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1500" dirty="0" smtClean="0"/>
            </a:lvl1pPr>
            <a:lvl2pPr>
              <a:defRPr lang="en-US" sz="1167" dirty="0" smtClean="0"/>
            </a:lvl2pPr>
            <a:lvl3pPr>
              <a:defRPr lang="en-US" sz="1167" dirty="0" smtClean="0"/>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88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2944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entered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solidFill>
                  <a:srgbClr val="76B900"/>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64868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
        <p:nvSpPr>
          <p:cNvPr id="2" name="Title 1"/>
          <p:cNvSpPr>
            <a:spLocks noGrp="1"/>
          </p:cNvSpPr>
          <p:nvPr>
            <p:ph type="title"/>
          </p:nvPr>
        </p:nvSpPr>
        <p:spPr>
          <a:xfrm>
            <a:off x="342900" y="205983"/>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a:t>Click to edit Master title style</a:t>
            </a:r>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199" indent="-214308">
              <a:buFont typeface="Arial" pitchFamily="34" charset="0"/>
              <a:buChar char="•"/>
              <a:defRPr sz="1350">
                <a:latin typeface="AkzidenzGrotesk" pitchFamily="50" charset="0"/>
              </a:defRPr>
            </a:lvl2pPr>
            <a:lvl3pPr>
              <a:defRPr sz="1350">
                <a:latin typeface="AkzidenzGrotesk" pitchFamily="50" charset="0"/>
              </a:defRPr>
            </a:lvl3pPr>
            <a:lvl4pPr marL="1028675" indent="0">
              <a:buFont typeface="Arial" pitchFamily="34" charset="0"/>
              <a:buNone/>
              <a:defRPr sz="1350">
                <a:latin typeface="AkzidenzGrotesk" pitchFamily="50" charset="0"/>
              </a:defRPr>
            </a:lvl4pPr>
            <a:lvl5pPr marL="1543012" indent="-171446">
              <a:buFont typeface="Arial" pitchFamily="34" charset="0"/>
              <a:buChar char="•"/>
              <a:defRPr sz="1350">
                <a:latin typeface="AkzidenzGrotesk" pitchFamily="50" charset="0"/>
              </a:defRPr>
            </a:lvl5pPr>
          </a:lstStyle>
          <a:p>
            <a:pPr lvl="0"/>
            <a:r>
              <a:rPr lang="en-US"/>
              <a:t>Edit Master text styles</a:t>
            </a:r>
          </a:p>
          <a:p>
            <a:pPr lvl="1"/>
            <a:r>
              <a:rPr lang="en-US"/>
              <a:t>Second level</a:t>
            </a:r>
          </a:p>
          <a:p>
            <a:pPr lvl="2"/>
            <a:r>
              <a:rPr lang="en-US"/>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Tree>
    <p:extLst>
      <p:ext uri="{BB962C8B-B14F-4D97-AF65-F5344CB8AC3E}">
        <p14:creationId xmlns:p14="http://schemas.microsoft.com/office/powerpoint/2010/main" val="208125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 y="0"/>
            <a:ext cx="6851909" cy="5143500"/>
          </a:xfrm>
          <a:prstGeom prst="rect">
            <a:avLst/>
          </a:prstGeom>
        </p:spPr>
      </p:pic>
      <p:sp>
        <p:nvSpPr>
          <p:cNvPr id="2" name="Title 1"/>
          <p:cNvSpPr>
            <a:spLocks noGrp="1"/>
          </p:cNvSpPr>
          <p:nvPr>
            <p:ph type="title"/>
          </p:nvPr>
        </p:nvSpPr>
        <p:spPr>
          <a:xfrm>
            <a:off x="342900" y="205983"/>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a:t>Click to edit Master title style</a:t>
            </a:r>
          </a:p>
        </p:txBody>
      </p:sp>
      <p:sp>
        <p:nvSpPr>
          <p:cNvPr id="3" name="Content Placeholder 2"/>
          <p:cNvSpPr>
            <a:spLocks noGrp="1"/>
          </p:cNvSpPr>
          <p:nvPr>
            <p:ph idx="1"/>
          </p:nvPr>
        </p:nvSpPr>
        <p:spPr>
          <a:xfrm>
            <a:off x="2400300" y="742950"/>
            <a:ext cx="4229100" cy="3962400"/>
          </a:xfrm>
        </p:spPr>
        <p:txBody>
          <a:bodyPr>
            <a:normAutofit/>
          </a:bodyPr>
          <a:lstStyle>
            <a:lvl1pPr>
              <a:defRPr sz="1350"/>
            </a:lvl1pPr>
            <a:lvl2pPr marL="557199" indent="-214308">
              <a:buFont typeface="Arial" pitchFamily="34" charset="0"/>
              <a:buChar char="•"/>
              <a:defRPr sz="1350">
                <a:latin typeface="AkzidenzGrotesk" pitchFamily="50" charset="0"/>
              </a:defRPr>
            </a:lvl2pPr>
            <a:lvl3pPr>
              <a:defRPr sz="1350">
                <a:latin typeface="AkzidenzGrotesk" pitchFamily="50" charset="0"/>
              </a:defRPr>
            </a:lvl3pPr>
            <a:lvl4pPr marL="1200120" indent="-171446">
              <a:buFont typeface="Arial" pitchFamily="34" charset="0"/>
              <a:buChar char="•"/>
              <a:defRPr sz="1350">
                <a:latin typeface="AkzidenzGrotesk" pitchFamily="50" charset="0"/>
              </a:defRPr>
            </a:lvl4pPr>
            <a:lvl5pPr marL="1543012" indent="-171446">
              <a:buFont typeface="Arial" pitchFamily="34" charset="0"/>
              <a:buChar char="•"/>
              <a:defRPr sz="1350">
                <a:latin typeface="AkzidenzGrotesk"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141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859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9252" y="291626"/>
            <a:ext cx="6185087" cy="4385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12343" y="1110345"/>
            <a:ext cx="6169964" cy="36252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grpSp>
        <p:nvGrpSpPr>
          <p:cNvPr id="35" name="Group 34"/>
          <p:cNvGrpSpPr/>
          <p:nvPr/>
        </p:nvGrpSpPr>
        <p:grpSpPr>
          <a:xfrm>
            <a:off x="1" y="4989839"/>
            <a:ext cx="6859964" cy="158643"/>
            <a:chOff x="0" y="5987804"/>
            <a:chExt cx="8231957" cy="190372"/>
          </a:xfrm>
        </p:grpSpPr>
        <p:sp>
          <p:nvSpPr>
            <p:cNvPr id="36" name="Parallelogram 35"/>
            <p:cNvSpPr/>
            <p:nvPr/>
          </p:nvSpPr>
          <p:spPr>
            <a:xfrm>
              <a:off x="7178479" y="6000375"/>
              <a:ext cx="819901" cy="171825"/>
            </a:xfrm>
            <a:prstGeom prst="parallelogram">
              <a:avLst>
                <a:gd name="adj" fmla="val 36300"/>
              </a:avLst>
            </a:prstGeom>
            <a:solidFill>
              <a:srgbClr val="FA6300"/>
            </a:solidFill>
            <a:ln w="25400" cap="flat" cmpd="sng" algn="ctr">
              <a:noFill/>
              <a:prstDash val="solid"/>
            </a:ln>
            <a:effectLst/>
          </p:spPr>
          <p:txBody>
            <a:bodyPr rtlCol="0" anchor="ctr"/>
            <a:lstStyle/>
            <a:p>
              <a:pPr marL="0" marR="0" lvl="0" indent="0" algn="ctr" defTabSz="761951"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FFFFFF"/>
                </a:solidFill>
                <a:effectLst/>
                <a:uLnTx/>
                <a:uFillTx/>
                <a:latin typeface="Trebuchet MS"/>
              </a:endParaRPr>
            </a:p>
          </p:txBody>
        </p:sp>
        <p:sp>
          <p:nvSpPr>
            <p:cNvPr id="37" name="Parallelogram 36"/>
            <p:cNvSpPr/>
            <p:nvPr/>
          </p:nvSpPr>
          <p:spPr>
            <a:xfrm>
              <a:off x="6394206" y="6000375"/>
              <a:ext cx="819901" cy="171825"/>
            </a:xfrm>
            <a:prstGeom prst="parallelogram">
              <a:avLst>
                <a:gd name="adj" fmla="val 36300"/>
              </a:avLst>
            </a:prstGeom>
            <a:solidFill>
              <a:srgbClr val="76B900"/>
            </a:solidFill>
            <a:ln w="25400" cap="flat" cmpd="sng" algn="ctr">
              <a:noFill/>
              <a:prstDash val="solid"/>
            </a:ln>
            <a:effectLst/>
          </p:spPr>
          <p:txBody>
            <a:bodyPr rtlCol="0" anchor="ctr"/>
            <a:lstStyle/>
            <a:p>
              <a:pPr marL="0" marR="0" lvl="0" indent="0" algn="ctr" defTabSz="761951"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a:ln>
                  <a:noFill/>
                </a:ln>
                <a:solidFill>
                  <a:srgbClr val="FFFFFF"/>
                </a:solidFill>
                <a:effectLst/>
                <a:uLnTx/>
                <a:uFillTx/>
                <a:latin typeface="Trebuchet MS"/>
              </a:endParaRPr>
            </a:p>
          </p:txBody>
        </p:sp>
        <p:pic>
          <p:nvPicPr>
            <p:cNvPr id="38" name="Picture 37"/>
            <p:cNvPicPr>
              <a:picLocks noChangeAspect="1"/>
            </p:cNvPicPr>
            <p:nvPr/>
          </p:nvPicPr>
          <p:blipFill rotWithShape="1">
            <a:blip r:embed="rId17"/>
            <a:srcRect t="-6317" r="97921" b="17099"/>
            <a:stretch/>
          </p:blipFill>
          <p:spPr>
            <a:xfrm>
              <a:off x="7947899" y="5987804"/>
              <a:ext cx="284058" cy="190372"/>
            </a:xfrm>
            <a:prstGeom prst="rect">
              <a:avLst/>
            </a:prstGeom>
          </p:spPr>
        </p:pic>
        <p:pic>
          <p:nvPicPr>
            <p:cNvPr id="41" name="Picture 40"/>
            <p:cNvPicPr>
              <a:picLocks noChangeAspect="1"/>
            </p:cNvPicPr>
            <p:nvPr/>
          </p:nvPicPr>
          <p:blipFill rotWithShape="1">
            <a:blip r:embed="rId18"/>
            <a:srcRect l="52877" t="1978" r="-1" b="17095"/>
            <a:stretch/>
          </p:blipFill>
          <p:spPr>
            <a:xfrm>
              <a:off x="0" y="6002009"/>
              <a:ext cx="6433059" cy="172676"/>
            </a:xfrm>
            <a:prstGeom prst="rect">
              <a:avLst/>
            </a:prstGeom>
          </p:spPr>
        </p:pic>
      </p:grpSp>
      <p:sp>
        <p:nvSpPr>
          <p:cNvPr id="12" name="TextBox 11"/>
          <p:cNvSpPr txBox="1"/>
          <p:nvPr/>
        </p:nvSpPr>
        <p:spPr>
          <a:xfrm>
            <a:off x="398936" y="5034092"/>
            <a:ext cx="200643" cy="76944"/>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1" fontAlgn="base">
              <a:spcBef>
                <a:spcPct val="0"/>
              </a:spcBef>
              <a:spcAft>
                <a:spcPct val="0"/>
              </a:spcAft>
            </a:pPr>
            <a:fld id="{9EF62655-870B-4C06-BC3D-C67D37BAE36D}" type="slidenum">
              <a:rPr lang="en-US" sz="417" smtClean="0">
                <a:solidFill>
                  <a:srgbClr val="FFFFFF"/>
                </a:solidFill>
                <a:latin typeface="Arial" panose="020B0604020202020204" pitchFamily="34" charset="0"/>
                <a:ea typeface="MS PGothic" pitchFamily="34" charset="-128"/>
                <a:cs typeface="Arial" panose="020B0604020202020204" pitchFamily="34" charset="0"/>
              </a:rPr>
              <a:pPr algn="l" defTabSz="285721" fontAlgn="base">
                <a:spcBef>
                  <a:spcPct val="0"/>
                </a:spcBef>
                <a:spcAft>
                  <a:spcPct val="0"/>
                </a:spcAft>
              </a:pPr>
              <a:t>‹#›</a:t>
            </a:fld>
            <a:r>
              <a:rPr lang="en-US" sz="500" cap="none" dirty="0">
                <a:solidFill>
                  <a:srgbClr val="FFFFFF"/>
                </a:solidFill>
                <a:latin typeface="Arial" panose="020B0604020202020204" pitchFamily="34" charset="0"/>
                <a:ea typeface="MS PGothic" pitchFamily="34" charset="-128"/>
                <a:cs typeface="Arial" panose="020B0604020202020204" pitchFamily="34" charset="0"/>
              </a:rPr>
              <a:t> </a:t>
            </a:r>
          </a:p>
        </p:txBody>
      </p:sp>
      <p:cxnSp>
        <p:nvCxnSpPr>
          <p:cNvPr id="44" name="Straight Connector 43"/>
          <p:cNvCxnSpPr/>
          <p:nvPr/>
        </p:nvCxnSpPr>
        <p:spPr>
          <a:xfrm>
            <a:off x="-6713" y="4993160"/>
            <a:ext cx="68732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444227" y="5032625"/>
            <a:ext cx="412598" cy="76098"/>
          </a:xfrm>
          <a:prstGeom prst="rect">
            <a:avLst/>
          </a:prstGeom>
        </p:spPr>
      </p:pic>
      <p:grpSp>
        <p:nvGrpSpPr>
          <p:cNvPr id="47" name="Group 46"/>
          <p:cNvGrpSpPr/>
          <p:nvPr/>
        </p:nvGrpSpPr>
        <p:grpSpPr>
          <a:xfrm>
            <a:off x="6149910" y="5028455"/>
            <a:ext cx="362782" cy="84445"/>
            <a:chOff x="4100403" y="1765746"/>
            <a:chExt cx="3118543" cy="725905"/>
          </a:xfrm>
        </p:grpSpPr>
        <p:pic>
          <p:nvPicPr>
            <p:cNvPr id="48" name="Picture 4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100403" y="1765746"/>
              <a:ext cx="561259" cy="725905"/>
            </a:xfrm>
            <a:prstGeom prst="rect">
              <a:avLst/>
            </a:prstGeom>
          </p:spPr>
        </p:pic>
        <p:pic>
          <p:nvPicPr>
            <p:cNvPr id="49" name="Picture 4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838124" y="1905033"/>
              <a:ext cx="2380822" cy="581350"/>
            </a:xfrm>
            <a:prstGeom prst="rect">
              <a:avLst/>
            </a:prstGeom>
          </p:spPr>
        </p:pic>
      </p:grpSp>
    </p:spTree>
    <p:extLst>
      <p:ext uri="{BB962C8B-B14F-4D97-AF65-F5344CB8AC3E}">
        <p14:creationId xmlns:p14="http://schemas.microsoft.com/office/powerpoint/2010/main" val="2956294004"/>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lnSpc>
          <a:spcPct val="90000"/>
        </a:lnSpc>
        <a:spcBef>
          <a:spcPct val="0"/>
        </a:spcBef>
        <a:spcAft>
          <a:spcPct val="0"/>
        </a:spcAft>
        <a:defRPr sz="2500" b="0" cap="none" baseline="0">
          <a:solidFill>
            <a:srgbClr val="333333"/>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rgbClr val="73B900"/>
          </a:solidFill>
          <a:latin typeface="Arial" charset="0"/>
        </a:defRPr>
      </a:lvl2pPr>
      <a:lvl3pPr algn="l" rtl="0" eaLnBrk="1" fontAlgn="base" hangingPunct="1">
        <a:spcBef>
          <a:spcPct val="0"/>
        </a:spcBef>
        <a:spcAft>
          <a:spcPct val="0"/>
        </a:spcAft>
        <a:defRPr sz="2000" b="1">
          <a:solidFill>
            <a:srgbClr val="73B900"/>
          </a:solidFill>
          <a:latin typeface="Arial" charset="0"/>
        </a:defRPr>
      </a:lvl3pPr>
      <a:lvl4pPr algn="l" rtl="0" eaLnBrk="1" fontAlgn="base" hangingPunct="1">
        <a:spcBef>
          <a:spcPct val="0"/>
        </a:spcBef>
        <a:spcAft>
          <a:spcPct val="0"/>
        </a:spcAft>
        <a:defRPr sz="2000" b="1">
          <a:solidFill>
            <a:srgbClr val="73B900"/>
          </a:solidFill>
          <a:latin typeface="Arial" charset="0"/>
        </a:defRPr>
      </a:lvl4pPr>
      <a:lvl5pPr algn="l" rtl="0" eaLnBrk="1" fontAlgn="base" hangingPunct="1">
        <a:spcBef>
          <a:spcPct val="0"/>
        </a:spcBef>
        <a:spcAft>
          <a:spcPct val="0"/>
        </a:spcAft>
        <a:defRPr sz="2000" b="1">
          <a:solidFill>
            <a:srgbClr val="73B900"/>
          </a:solidFill>
          <a:latin typeface="Arial" charset="0"/>
        </a:defRPr>
      </a:lvl5pPr>
      <a:lvl6pPr marL="285721" algn="l" rtl="0" eaLnBrk="1" fontAlgn="base" hangingPunct="1">
        <a:spcBef>
          <a:spcPct val="0"/>
        </a:spcBef>
        <a:spcAft>
          <a:spcPct val="0"/>
        </a:spcAft>
        <a:defRPr sz="2000" b="1">
          <a:solidFill>
            <a:srgbClr val="73B900"/>
          </a:solidFill>
          <a:latin typeface="Arial" charset="0"/>
        </a:defRPr>
      </a:lvl6pPr>
      <a:lvl7pPr marL="571441" algn="l" rtl="0" eaLnBrk="1" fontAlgn="base" hangingPunct="1">
        <a:spcBef>
          <a:spcPct val="0"/>
        </a:spcBef>
        <a:spcAft>
          <a:spcPct val="0"/>
        </a:spcAft>
        <a:defRPr sz="2000" b="1">
          <a:solidFill>
            <a:srgbClr val="73B900"/>
          </a:solidFill>
          <a:latin typeface="Arial" charset="0"/>
        </a:defRPr>
      </a:lvl7pPr>
      <a:lvl8pPr marL="857161" algn="l" rtl="0" eaLnBrk="1" fontAlgn="base" hangingPunct="1">
        <a:spcBef>
          <a:spcPct val="0"/>
        </a:spcBef>
        <a:spcAft>
          <a:spcPct val="0"/>
        </a:spcAft>
        <a:defRPr sz="2000" b="1">
          <a:solidFill>
            <a:srgbClr val="73B900"/>
          </a:solidFill>
          <a:latin typeface="Arial" charset="0"/>
        </a:defRPr>
      </a:lvl8pPr>
      <a:lvl9pPr marL="1142879" algn="l" rtl="0" eaLnBrk="1" fontAlgn="base" hangingPunct="1">
        <a:spcBef>
          <a:spcPct val="0"/>
        </a:spcBef>
        <a:spcAft>
          <a:spcPct val="0"/>
        </a:spcAft>
        <a:defRPr sz="2000" b="1">
          <a:solidFill>
            <a:srgbClr val="73B900"/>
          </a:solidFill>
          <a:latin typeface="Arial" charset="0"/>
        </a:defRPr>
      </a:lvl9pPr>
    </p:titleStyle>
    <p:bodyStyle>
      <a:lvl1pPr marL="236787" indent="-236787" algn="l" defTabSz="288697" rtl="0" eaLnBrk="1" fontAlgn="base" hangingPunct="1">
        <a:lnSpc>
          <a:spcPct val="90000"/>
        </a:lnSpc>
        <a:spcBef>
          <a:spcPts val="187"/>
        </a:spcBef>
        <a:spcAft>
          <a:spcPts val="187"/>
        </a:spcAft>
        <a:buClr>
          <a:srgbClr val="6F6F6F"/>
        </a:buClr>
        <a:buSzPct val="100000"/>
        <a:buFont typeface="Arial" panose="020B0604020202020204" pitchFamily="34" charset="0"/>
        <a:buChar char="–"/>
        <a:defRPr sz="1500" b="0" baseline="0">
          <a:solidFill>
            <a:srgbClr val="6F6F6F"/>
          </a:solidFill>
          <a:latin typeface="Arial" panose="020B0604020202020204" pitchFamily="34" charset="0"/>
          <a:ea typeface="+mn-ea"/>
          <a:cs typeface="Arial" panose="020B0604020202020204" pitchFamily="34" charset="0"/>
        </a:defRPr>
      </a:lvl1pPr>
      <a:lvl2pPr marL="525164" indent="-190487" algn="l" defTabSz="288697"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2pPr>
      <a:lvl3pPr marL="670676" indent="-169323" algn="l" defTabSz="288697"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3pPr>
      <a:lvl4pPr marL="1109150" indent="-142859" algn="l" rtl="0" eaLnBrk="1" fontAlgn="base" hangingPunct="1">
        <a:spcBef>
          <a:spcPct val="20000"/>
        </a:spcBef>
        <a:spcAft>
          <a:spcPct val="0"/>
        </a:spcAft>
        <a:buChar char="–"/>
        <a:defRPr sz="1250">
          <a:solidFill>
            <a:schemeClr val="bg1"/>
          </a:solidFill>
          <a:latin typeface="+mn-lt"/>
        </a:defRPr>
      </a:lvl4pPr>
      <a:lvl5pPr marL="1323439" indent="-142859" algn="l" rtl="0" eaLnBrk="1" fontAlgn="base" hangingPunct="1">
        <a:spcBef>
          <a:spcPct val="20000"/>
        </a:spcBef>
        <a:spcAft>
          <a:spcPct val="0"/>
        </a:spcAft>
        <a:buChar char="»"/>
        <a:defRPr sz="1250">
          <a:solidFill>
            <a:schemeClr val="bg1"/>
          </a:solidFill>
          <a:latin typeface="+mn-lt"/>
        </a:defRPr>
      </a:lvl5pPr>
      <a:lvl6pPr marL="1609160" indent="-142859" algn="l" rtl="0" eaLnBrk="1" fontAlgn="base" hangingPunct="1">
        <a:spcBef>
          <a:spcPct val="20000"/>
        </a:spcBef>
        <a:spcAft>
          <a:spcPct val="0"/>
        </a:spcAft>
        <a:buChar char="»"/>
        <a:defRPr sz="1250">
          <a:solidFill>
            <a:schemeClr val="bg1"/>
          </a:solidFill>
          <a:latin typeface="+mn-lt"/>
        </a:defRPr>
      </a:lvl6pPr>
      <a:lvl7pPr marL="1894880" indent="-142859" algn="l" rtl="0" eaLnBrk="1" fontAlgn="base" hangingPunct="1">
        <a:spcBef>
          <a:spcPct val="20000"/>
        </a:spcBef>
        <a:spcAft>
          <a:spcPct val="0"/>
        </a:spcAft>
        <a:buChar char="»"/>
        <a:defRPr sz="1250">
          <a:solidFill>
            <a:schemeClr val="bg1"/>
          </a:solidFill>
          <a:latin typeface="+mn-lt"/>
        </a:defRPr>
      </a:lvl7pPr>
      <a:lvl8pPr marL="2180600" indent="-142859" algn="l" rtl="0" eaLnBrk="1" fontAlgn="base" hangingPunct="1">
        <a:spcBef>
          <a:spcPct val="20000"/>
        </a:spcBef>
        <a:spcAft>
          <a:spcPct val="0"/>
        </a:spcAft>
        <a:buChar char="»"/>
        <a:defRPr sz="1250">
          <a:solidFill>
            <a:schemeClr val="bg1"/>
          </a:solidFill>
          <a:latin typeface="+mn-lt"/>
        </a:defRPr>
      </a:lvl8pPr>
      <a:lvl9pPr marL="2466320" indent="-142859" algn="l" rtl="0" eaLnBrk="1" fontAlgn="base" hangingPunct="1">
        <a:spcBef>
          <a:spcPct val="20000"/>
        </a:spcBef>
        <a:spcAft>
          <a:spcPct val="0"/>
        </a:spcAft>
        <a:buChar char="»"/>
        <a:defRPr sz="1250">
          <a:solidFill>
            <a:schemeClr val="bg1"/>
          </a:solidFill>
          <a:latin typeface="+mn-lt"/>
        </a:defRPr>
      </a:lvl9pPr>
    </p:bodyStyle>
    <p:otherStyle>
      <a:defPPr>
        <a:defRPr lang="en-US"/>
      </a:defPPr>
      <a:lvl1pPr marL="0" algn="l" defTabSz="571441" rtl="0" eaLnBrk="1" latinLnBrk="0" hangingPunct="1">
        <a:defRPr sz="1125" kern="1200">
          <a:solidFill>
            <a:schemeClr val="tx1"/>
          </a:solidFill>
          <a:latin typeface="+mn-lt"/>
          <a:ea typeface="+mn-ea"/>
          <a:cs typeface="+mn-cs"/>
        </a:defRPr>
      </a:lvl1pPr>
      <a:lvl2pPr marL="285721" algn="l" defTabSz="571441" rtl="0" eaLnBrk="1" latinLnBrk="0" hangingPunct="1">
        <a:defRPr sz="1125" kern="1200">
          <a:solidFill>
            <a:schemeClr val="tx1"/>
          </a:solidFill>
          <a:latin typeface="+mn-lt"/>
          <a:ea typeface="+mn-ea"/>
          <a:cs typeface="+mn-cs"/>
        </a:defRPr>
      </a:lvl2pPr>
      <a:lvl3pPr marL="571441" algn="l" defTabSz="571441" rtl="0" eaLnBrk="1" latinLnBrk="0" hangingPunct="1">
        <a:defRPr sz="1125" kern="1200">
          <a:solidFill>
            <a:schemeClr val="tx1"/>
          </a:solidFill>
          <a:latin typeface="+mn-lt"/>
          <a:ea typeface="+mn-ea"/>
          <a:cs typeface="+mn-cs"/>
        </a:defRPr>
      </a:lvl3pPr>
      <a:lvl4pPr marL="857161" algn="l" defTabSz="571441" rtl="0" eaLnBrk="1" latinLnBrk="0" hangingPunct="1">
        <a:defRPr sz="1125" kern="1200">
          <a:solidFill>
            <a:schemeClr val="tx1"/>
          </a:solidFill>
          <a:latin typeface="+mn-lt"/>
          <a:ea typeface="+mn-ea"/>
          <a:cs typeface="+mn-cs"/>
        </a:defRPr>
      </a:lvl4pPr>
      <a:lvl5pPr marL="1142879" algn="l" defTabSz="571441" rtl="0" eaLnBrk="1" latinLnBrk="0" hangingPunct="1">
        <a:defRPr sz="1125" kern="1200">
          <a:solidFill>
            <a:schemeClr val="tx1"/>
          </a:solidFill>
          <a:latin typeface="+mn-lt"/>
          <a:ea typeface="+mn-ea"/>
          <a:cs typeface="+mn-cs"/>
        </a:defRPr>
      </a:lvl5pPr>
      <a:lvl6pPr marL="1428600" algn="l" defTabSz="571441" rtl="0" eaLnBrk="1" latinLnBrk="0" hangingPunct="1">
        <a:defRPr sz="1125" kern="1200">
          <a:solidFill>
            <a:schemeClr val="tx1"/>
          </a:solidFill>
          <a:latin typeface="+mn-lt"/>
          <a:ea typeface="+mn-ea"/>
          <a:cs typeface="+mn-cs"/>
        </a:defRPr>
      </a:lvl6pPr>
      <a:lvl7pPr marL="1714320" algn="l" defTabSz="571441" rtl="0" eaLnBrk="1" latinLnBrk="0" hangingPunct="1">
        <a:defRPr sz="1125" kern="1200">
          <a:solidFill>
            <a:schemeClr val="tx1"/>
          </a:solidFill>
          <a:latin typeface="+mn-lt"/>
          <a:ea typeface="+mn-ea"/>
          <a:cs typeface="+mn-cs"/>
        </a:defRPr>
      </a:lvl7pPr>
      <a:lvl8pPr marL="2000040" algn="l" defTabSz="571441" rtl="0" eaLnBrk="1" latinLnBrk="0" hangingPunct="1">
        <a:defRPr sz="1125" kern="1200">
          <a:solidFill>
            <a:schemeClr val="tx1"/>
          </a:solidFill>
          <a:latin typeface="+mn-lt"/>
          <a:ea typeface="+mn-ea"/>
          <a:cs typeface="+mn-cs"/>
        </a:defRPr>
      </a:lvl8pPr>
      <a:lvl9pPr marL="2285760" algn="l" defTabSz="571441"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21520" y="3656995"/>
            <a:ext cx="5736480" cy="341632"/>
          </a:xfrm>
        </p:spPr>
        <p:txBody>
          <a:bodyPr/>
          <a:lstStyle/>
          <a:p>
            <a:r>
              <a:rPr lang="en-US" sz="1800" dirty="0"/>
              <a:t>Lecture 11 – Related Programming Models: OpenCL</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984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26" name="Group 102"/>
          <p:cNvGraphicFramePr>
            <a:graphicFrameLocks noGrp="1"/>
          </p:cNvGraphicFramePr>
          <p:nvPr>
            <p:extLst>
              <p:ext uri="{D42A27DB-BD31-4B8C-83A1-F6EECF244321}">
                <p14:modId xmlns:p14="http://schemas.microsoft.com/office/powerpoint/2010/main" val="3639333050"/>
              </p:ext>
            </p:extLst>
          </p:nvPr>
        </p:nvGraphicFramePr>
        <p:xfrm>
          <a:off x="1228725" y="1428750"/>
          <a:ext cx="4400550" cy="2520317"/>
        </p:xfrm>
        <a:graphic>
          <a:graphicData uri="http://schemas.openxmlformats.org/drawingml/2006/table">
            <a:tbl>
              <a:tblPr/>
              <a:tblGrid>
                <a:gridCol w="1349756">
                  <a:extLst>
                    <a:ext uri="{9D8B030D-6E8A-4147-A177-3AD203B41FA5}">
                      <a16:colId xmlns:a16="http://schemas.microsoft.com/office/drawing/2014/main" val="20000"/>
                    </a:ext>
                  </a:extLst>
                </a:gridCol>
                <a:gridCol w="1536319">
                  <a:extLst>
                    <a:ext uri="{9D8B030D-6E8A-4147-A177-3AD203B41FA5}">
                      <a16:colId xmlns:a16="http://schemas.microsoft.com/office/drawing/2014/main" val="20001"/>
                    </a:ext>
                  </a:extLst>
                </a:gridCol>
                <a:gridCol w="1514475">
                  <a:extLst>
                    <a:ext uri="{9D8B030D-6E8A-4147-A177-3AD203B41FA5}">
                      <a16:colId xmlns:a16="http://schemas.microsoft.com/office/drawing/2014/main" val="20002"/>
                    </a:ext>
                  </a:extLst>
                </a:gridCol>
              </a:tblGrid>
              <a:tr h="224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OpenCL</a:t>
                      </a: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API Call</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Arial" panose="020B0604020202020204" pitchFamily="34" charset="0"/>
                          <a:cs typeface="Arial" panose="020B0604020202020204" pitchFamily="34" charset="0"/>
                        </a:rPr>
                        <a:t>Explanation</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Arial" panose="020B0604020202020204" pitchFamily="34" charset="0"/>
                          <a:cs typeface="Arial" panose="020B0604020202020204" pitchFamily="34" charset="0"/>
                        </a:rPr>
                        <a:t>CUDA Equivalent</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04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get_global_id</a:t>
                      </a: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global index of the work item in the x dimension</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blockIdx.x</a:t>
                      </a: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blockDim.x+threadIdx.x</a:t>
                      </a:r>
                      <a:endPar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8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Arial" panose="020B0604020202020204" pitchFamily="34" charset="0"/>
                          <a:cs typeface="Arial" panose="020B0604020202020204" pitchFamily="34" charset="0"/>
                        </a:rPr>
                        <a:t>get_local_id(0)</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local index of the work item within the work group in the x dimension</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threadIdx.x</a:t>
                      </a:r>
                      <a:endPar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09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Arial" panose="020B0604020202020204" pitchFamily="34" charset="0"/>
                          <a:cs typeface="Arial" panose="020B0604020202020204" pitchFamily="34" charset="0"/>
                        </a:rPr>
                        <a:t>get_global_size(0);</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Arial" panose="020B0604020202020204" pitchFamily="34" charset="0"/>
                          <a:cs typeface="Arial" panose="020B0604020202020204" pitchFamily="34" charset="0"/>
                        </a:rPr>
                        <a:t>size of NDRange in the x dimension</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gridDim.x</a:t>
                      </a: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blockDim.x</a:t>
                      </a:r>
                      <a:endPar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404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get_local_size</a:t>
                      </a: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(0);</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bg1"/>
                          </a:solidFill>
                          <a:effectLst/>
                          <a:latin typeface="Arial" panose="020B0604020202020204" pitchFamily="34" charset="0"/>
                          <a:cs typeface="Arial" panose="020B0604020202020204" pitchFamily="34" charset="0"/>
                        </a:rPr>
                        <a:t>Size of each work group in the x dimension</a:t>
                      </a: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blockDim.x</a:t>
                      </a:r>
                      <a:endPar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68580" marR="68580" marT="25718" marB="2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a:t>OpenCL Dimensions and Indices</a:t>
            </a:r>
            <a:endParaRPr lang="en-US" dirty="0"/>
          </a:p>
        </p:txBody>
      </p:sp>
    </p:spTree>
    <p:extLst>
      <p:ext uri="{BB962C8B-B14F-4D97-AF65-F5344CB8AC3E}">
        <p14:creationId xmlns:p14="http://schemas.microsoft.com/office/powerpoint/2010/main" val="410415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Multidimensional Work Indexing</a:t>
            </a:r>
            <a:endParaRPr lang="en-US" dirty="0"/>
          </a:p>
        </p:txBody>
      </p:sp>
      <p:pic>
        <p:nvPicPr>
          <p:cNvPr id="1026" name="Picture 2" descr="https://software.intel.com/sites/landingpage/opencl/optimization-guide/OG_files/Basic_Conce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6604"/>
            <a:ext cx="6858000" cy="3558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80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OpenCL Data Parallel Model Summary</a:t>
            </a:r>
            <a:endParaRPr lang="en-US" dirty="0"/>
          </a:p>
        </p:txBody>
      </p:sp>
      <p:sp>
        <p:nvSpPr>
          <p:cNvPr id="7171" name="Rectangle 3"/>
          <p:cNvSpPr>
            <a:spLocks noGrp="1" noChangeArrowheads="1"/>
          </p:cNvSpPr>
          <p:nvPr>
            <p:ph idx="1"/>
          </p:nvPr>
        </p:nvSpPr>
        <p:spPr/>
        <p:txBody>
          <a:bodyPr/>
          <a:lstStyle/>
          <a:p>
            <a:r>
              <a:rPr lang="en-US" sz="1800" dirty="0"/>
              <a:t>Parallel work is submitted to devices by launching kernels</a:t>
            </a:r>
          </a:p>
          <a:p>
            <a:r>
              <a:rPr lang="en-US" sz="1800" dirty="0"/>
              <a:t>Kernels run over global dimension index ranges (</a:t>
            </a:r>
            <a:r>
              <a:rPr lang="en-US" sz="1800" dirty="0" err="1"/>
              <a:t>NDRange</a:t>
            </a:r>
            <a:r>
              <a:rPr lang="en-US" sz="1800" dirty="0"/>
              <a:t>), broken up into “work groups”, and “work items”</a:t>
            </a:r>
          </a:p>
          <a:p>
            <a:r>
              <a:rPr lang="en-US" sz="1800" dirty="0"/>
              <a:t>Work items executing within the same work group can synchronize with each other with barriers or memory fences</a:t>
            </a:r>
          </a:p>
          <a:p>
            <a:r>
              <a:rPr lang="en-US" sz="1800" dirty="0"/>
              <a:t>Work items in different work groups can’t sync with each other, except by terminating the kernel</a:t>
            </a:r>
          </a:p>
        </p:txBody>
      </p:sp>
    </p:spTree>
    <p:extLst>
      <p:ext uri="{BB962C8B-B14F-4D97-AF65-F5344CB8AC3E}">
        <p14:creationId xmlns:p14="http://schemas.microsoft.com/office/powerpoint/2010/main" val="239861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Objective</a:t>
            </a:r>
            <a:endParaRPr lang="en-US" dirty="0"/>
          </a:p>
        </p:txBody>
      </p:sp>
      <p:sp>
        <p:nvSpPr>
          <p:cNvPr id="32771" name="Rectangle 3"/>
          <p:cNvSpPr>
            <a:spLocks noGrp="1" noChangeArrowheads="1"/>
          </p:cNvSpPr>
          <p:nvPr>
            <p:ph idx="1"/>
          </p:nvPr>
        </p:nvSpPr>
        <p:spPr/>
        <p:txBody>
          <a:bodyPr/>
          <a:lstStyle/>
          <a:p>
            <a:r>
              <a:rPr lang="en-US" sz="1800" dirty="0"/>
              <a:t>To Understand the OpenCL device architecture</a:t>
            </a:r>
          </a:p>
          <a:p>
            <a:pPr lvl="1"/>
            <a:r>
              <a:rPr lang="en-US" sz="1600" dirty="0"/>
              <a:t>Foundation to terminology used in the host code</a:t>
            </a:r>
          </a:p>
          <a:p>
            <a:pPr lvl="1"/>
            <a:r>
              <a:rPr lang="en-US" sz="1600" dirty="0"/>
              <a:t>Also needed to understand the memory model for kernels</a:t>
            </a:r>
          </a:p>
          <a:p>
            <a:pPr lvl="1"/>
            <a:endParaRPr lang="en-US" dirty="0"/>
          </a:p>
          <a:p>
            <a:pPr lvl="1"/>
            <a:endParaRPr lang="en-US" dirty="0"/>
          </a:p>
        </p:txBody>
      </p:sp>
    </p:spTree>
    <p:extLst>
      <p:ext uri="{BB962C8B-B14F-4D97-AF65-F5344CB8AC3E}">
        <p14:creationId xmlns:p14="http://schemas.microsoft.com/office/powerpoint/2010/main" val="22719641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OpenCL Hardware Abstraction</a:t>
            </a:r>
          </a:p>
        </p:txBody>
      </p:sp>
      <p:sp>
        <p:nvSpPr>
          <p:cNvPr id="40963" name="Rectangle 3"/>
          <p:cNvSpPr>
            <a:spLocks noGrp="1" noChangeArrowheads="1"/>
          </p:cNvSpPr>
          <p:nvPr>
            <p:ph idx="1"/>
          </p:nvPr>
        </p:nvSpPr>
        <p:spPr/>
        <p:txBody>
          <a:bodyPr/>
          <a:lstStyle/>
          <a:p>
            <a:r>
              <a:rPr lang="en-US" sz="1800" dirty="0"/>
              <a:t>OpenCL exposes CPUs, GPUs, and other Accelerators as “devices”</a:t>
            </a:r>
          </a:p>
          <a:p>
            <a:r>
              <a:rPr lang="en-US" sz="1800" dirty="0"/>
              <a:t>Each device contains one or more “compute units”, i.e., cores, Streaming </a:t>
            </a:r>
            <a:r>
              <a:rPr lang="en-US" sz="1800" dirty="0" err="1"/>
              <a:t>Multicprocessors</a:t>
            </a:r>
            <a:r>
              <a:rPr lang="en-US" sz="1800" dirty="0"/>
              <a:t>, etc...</a:t>
            </a:r>
          </a:p>
          <a:p>
            <a:r>
              <a:rPr lang="en-US" sz="1800" dirty="0"/>
              <a:t>Each compute unit contains one or more SIMD “processing elements”, (i.e., SP in CUDA) </a:t>
            </a:r>
          </a:p>
        </p:txBody>
      </p:sp>
      <p:grpSp>
        <p:nvGrpSpPr>
          <p:cNvPr id="40964" name="Group 29"/>
          <p:cNvGrpSpPr>
            <a:grpSpLocks/>
          </p:cNvGrpSpPr>
          <p:nvPr/>
        </p:nvGrpSpPr>
        <p:grpSpPr bwMode="auto">
          <a:xfrm>
            <a:off x="4191000" y="2770008"/>
            <a:ext cx="2114550" cy="2063540"/>
            <a:chOff x="3565" y="1266"/>
            <a:chExt cx="1776" cy="2516"/>
          </a:xfrm>
        </p:grpSpPr>
        <p:sp>
          <p:nvSpPr>
            <p:cNvPr id="40966" name="Rectangle 5"/>
            <p:cNvSpPr>
              <a:spLocks noChangeArrowheads="1"/>
            </p:cNvSpPr>
            <p:nvPr/>
          </p:nvSpPr>
          <p:spPr bwMode="auto">
            <a:xfrm>
              <a:off x="3565" y="1281"/>
              <a:ext cx="1776" cy="2501"/>
            </a:xfrm>
            <a:prstGeom prst="rect">
              <a:avLst/>
            </a:prstGeom>
            <a:solidFill>
              <a:srgbClr val="CCFFCC"/>
            </a:solidFill>
            <a:ln w="9525">
              <a:solidFill>
                <a:schemeClr val="tx1"/>
              </a:solidFill>
              <a:miter lim="800000"/>
              <a:headEnd/>
              <a:tailEnd/>
            </a:ln>
          </p:spPr>
          <p:txBody>
            <a:bodyPr anchor="ctr"/>
            <a:lstStyle/>
            <a:p>
              <a:endParaRPr lang="en-US" sz="1350">
                <a:solidFill>
                  <a:srgbClr val="000000"/>
                </a:solidFill>
              </a:endParaRPr>
            </a:p>
          </p:txBody>
        </p:sp>
        <p:sp>
          <p:nvSpPr>
            <p:cNvPr id="40967" name="Text Box 10"/>
            <p:cNvSpPr txBox="1">
              <a:spLocks noChangeArrowheads="1"/>
            </p:cNvSpPr>
            <p:nvPr/>
          </p:nvSpPr>
          <p:spPr bwMode="auto">
            <a:xfrm>
              <a:off x="3630" y="1266"/>
              <a:ext cx="11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350" dirty="0" err="1">
                  <a:solidFill>
                    <a:srgbClr val="FFFFFF"/>
                  </a:solidFill>
                  <a:latin typeface="Arial" panose="020B0604020202020204" pitchFamily="34" charset="0"/>
                </a:rPr>
                <a:t>OpenCL</a:t>
              </a:r>
              <a:r>
                <a:rPr lang="en-US" sz="1350" dirty="0">
                  <a:solidFill>
                    <a:srgbClr val="FFFFFF"/>
                  </a:solidFill>
                  <a:latin typeface="Arial" panose="020B0604020202020204" pitchFamily="34" charset="0"/>
                </a:rPr>
                <a:t> Device</a:t>
              </a:r>
            </a:p>
          </p:txBody>
        </p:sp>
        <p:grpSp>
          <p:nvGrpSpPr>
            <p:cNvPr id="40968" name="Group 18"/>
            <p:cNvGrpSpPr>
              <a:grpSpLocks/>
            </p:cNvGrpSpPr>
            <p:nvPr/>
          </p:nvGrpSpPr>
          <p:grpSpPr bwMode="auto">
            <a:xfrm>
              <a:off x="3696" y="1632"/>
              <a:ext cx="1513" cy="952"/>
              <a:chOff x="3696" y="1632"/>
              <a:chExt cx="1513" cy="952"/>
            </a:xfrm>
          </p:grpSpPr>
          <p:sp>
            <p:nvSpPr>
              <p:cNvPr id="40979" name="Rectangle 9"/>
              <p:cNvSpPr>
                <a:spLocks noChangeArrowheads="1"/>
              </p:cNvSpPr>
              <p:nvPr/>
            </p:nvSpPr>
            <p:spPr bwMode="auto">
              <a:xfrm>
                <a:off x="3696" y="1632"/>
                <a:ext cx="1513" cy="952"/>
              </a:xfrm>
              <a:prstGeom prst="rect">
                <a:avLst/>
              </a:prstGeom>
              <a:solidFill>
                <a:srgbClr val="99CCFF"/>
              </a:solidFill>
              <a:ln w="9525">
                <a:solidFill>
                  <a:schemeClr val="tx1"/>
                </a:solidFill>
                <a:miter lim="800000"/>
                <a:headEnd/>
                <a:tailEnd/>
              </a:ln>
            </p:spPr>
            <p:txBody>
              <a:bodyPr wrap="none"/>
              <a:lstStyle/>
              <a:p>
                <a:r>
                  <a:rPr lang="en-US" sz="1200" dirty="0">
                    <a:solidFill>
                      <a:srgbClr val="000000"/>
                    </a:solidFill>
                  </a:rPr>
                  <a:t>Compute Unit</a:t>
                </a:r>
              </a:p>
            </p:txBody>
          </p:sp>
          <p:sp>
            <p:nvSpPr>
              <p:cNvPr id="40980" name="Rectangle 6"/>
              <p:cNvSpPr>
                <a:spLocks noChangeArrowheads="1"/>
              </p:cNvSpPr>
              <p:nvPr/>
            </p:nvSpPr>
            <p:spPr bwMode="auto">
              <a:xfrm>
                <a:off x="3744" y="1918"/>
                <a:ext cx="384" cy="310"/>
              </a:xfrm>
              <a:prstGeom prst="rect">
                <a:avLst/>
              </a:prstGeom>
              <a:solidFill>
                <a:srgbClr val="FFFF99"/>
              </a:solidFill>
              <a:ln w="9525">
                <a:solidFill>
                  <a:schemeClr val="tx1"/>
                </a:solidFill>
                <a:miter lim="800000"/>
                <a:headEnd/>
                <a:tailEnd/>
              </a:ln>
            </p:spPr>
            <p:txBody>
              <a:bodyPr anchor="ctr">
                <a:spAutoFit/>
              </a:bodyPr>
              <a:lstStyle/>
              <a:p>
                <a:r>
                  <a:rPr lang="en-US" sz="1050">
                    <a:solidFill>
                      <a:srgbClr val="000000"/>
                    </a:solidFill>
                  </a:rPr>
                  <a:t>PE</a:t>
                </a:r>
              </a:p>
            </p:txBody>
          </p:sp>
          <p:sp>
            <p:nvSpPr>
              <p:cNvPr id="40981" name="Rectangle 11"/>
              <p:cNvSpPr>
                <a:spLocks noChangeArrowheads="1"/>
              </p:cNvSpPr>
              <p:nvPr/>
            </p:nvSpPr>
            <p:spPr bwMode="auto">
              <a:xfrm>
                <a:off x="3840" y="2014"/>
                <a:ext cx="384" cy="310"/>
              </a:xfrm>
              <a:prstGeom prst="rect">
                <a:avLst/>
              </a:prstGeom>
              <a:solidFill>
                <a:srgbClr val="FFFF99"/>
              </a:solidFill>
              <a:ln w="9525">
                <a:solidFill>
                  <a:schemeClr val="tx1"/>
                </a:solidFill>
                <a:miter lim="800000"/>
                <a:headEnd/>
                <a:tailEnd/>
              </a:ln>
            </p:spPr>
            <p:txBody>
              <a:bodyPr anchor="ctr">
                <a:spAutoFit/>
              </a:bodyPr>
              <a:lstStyle/>
              <a:p>
                <a:r>
                  <a:rPr lang="en-US" sz="1050">
                    <a:solidFill>
                      <a:srgbClr val="000000"/>
                    </a:solidFill>
                  </a:rPr>
                  <a:t>PE</a:t>
                </a:r>
              </a:p>
            </p:txBody>
          </p:sp>
          <p:sp>
            <p:nvSpPr>
              <p:cNvPr id="40982" name="Rectangle 12"/>
              <p:cNvSpPr>
                <a:spLocks noChangeArrowheads="1"/>
              </p:cNvSpPr>
              <p:nvPr/>
            </p:nvSpPr>
            <p:spPr bwMode="auto">
              <a:xfrm>
                <a:off x="3936" y="2110"/>
                <a:ext cx="384" cy="310"/>
              </a:xfrm>
              <a:prstGeom prst="rect">
                <a:avLst/>
              </a:prstGeom>
              <a:solidFill>
                <a:srgbClr val="FFFF99"/>
              </a:solidFill>
              <a:ln w="9525">
                <a:solidFill>
                  <a:schemeClr val="tx1"/>
                </a:solidFill>
                <a:miter lim="800000"/>
                <a:headEnd/>
                <a:tailEnd/>
              </a:ln>
            </p:spPr>
            <p:txBody>
              <a:bodyPr anchor="ctr">
                <a:spAutoFit/>
              </a:bodyPr>
              <a:lstStyle/>
              <a:p>
                <a:r>
                  <a:rPr lang="en-US" sz="1050">
                    <a:solidFill>
                      <a:srgbClr val="000000"/>
                    </a:solidFill>
                  </a:rPr>
                  <a:t>PE</a:t>
                </a:r>
              </a:p>
            </p:txBody>
          </p:sp>
          <p:sp>
            <p:nvSpPr>
              <p:cNvPr id="40983" name="Rectangle 13"/>
              <p:cNvSpPr>
                <a:spLocks noChangeArrowheads="1"/>
              </p:cNvSpPr>
              <p:nvPr/>
            </p:nvSpPr>
            <p:spPr bwMode="auto">
              <a:xfrm>
                <a:off x="4032" y="2206"/>
                <a:ext cx="384" cy="310"/>
              </a:xfrm>
              <a:prstGeom prst="rect">
                <a:avLst/>
              </a:prstGeom>
              <a:solidFill>
                <a:srgbClr val="FFFF99"/>
              </a:solidFill>
              <a:ln w="9525">
                <a:solidFill>
                  <a:schemeClr val="tx1"/>
                </a:solidFill>
                <a:miter lim="800000"/>
                <a:headEnd/>
                <a:tailEnd/>
              </a:ln>
            </p:spPr>
            <p:txBody>
              <a:bodyPr anchor="ctr">
                <a:spAutoFit/>
              </a:bodyPr>
              <a:lstStyle/>
              <a:p>
                <a:r>
                  <a:rPr lang="en-US" sz="1050" b="1">
                    <a:solidFill>
                      <a:srgbClr val="000000"/>
                    </a:solidFill>
                  </a:rPr>
                  <a:t>PE</a:t>
                </a:r>
              </a:p>
            </p:txBody>
          </p:sp>
          <p:sp>
            <p:nvSpPr>
              <p:cNvPr id="40984" name="Rectangle 14"/>
              <p:cNvSpPr>
                <a:spLocks noChangeArrowheads="1"/>
              </p:cNvSpPr>
              <p:nvPr/>
            </p:nvSpPr>
            <p:spPr bwMode="auto">
              <a:xfrm>
                <a:off x="4464" y="1918"/>
                <a:ext cx="384" cy="310"/>
              </a:xfrm>
              <a:prstGeom prst="rect">
                <a:avLst/>
              </a:prstGeom>
              <a:solidFill>
                <a:srgbClr val="FFFF99"/>
              </a:solidFill>
              <a:ln w="9525">
                <a:solidFill>
                  <a:schemeClr val="tx1"/>
                </a:solidFill>
                <a:miter lim="800000"/>
                <a:headEnd/>
                <a:tailEnd/>
              </a:ln>
            </p:spPr>
            <p:txBody>
              <a:bodyPr anchor="ctr">
                <a:spAutoFit/>
              </a:bodyPr>
              <a:lstStyle/>
              <a:p>
                <a:r>
                  <a:rPr lang="en-US" sz="1050">
                    <a:solidFill>
                      <a:srgbClr val="000000"/>
                    </a:solidFill>
                  </a:rPr>
                  <a:t>PE</a:t>
                </a:r>
              </a:p>
            </p:txBody>
          </p:sp>
          <p:sp>
            <p:nvSpPr>
              <p:cNvPr id="40985" name="Rectangle 15"/>
              <p:cNvSpPr>
                <a:spLocks noChangeArrowheads="1"/>
              </p:cNvSpPr>
              <p:nvPr/>
            </p:nvSpPr>
            <p:spPr bwMode="auto">
              <a:xfrm>
                <a:off x="4560" y="2014"/>
                <a:ext cx="384" cy="310"/>
              </a:xfrm>
              <a:prstGeom prst="rect">
                <a:avLst/>
              </a:prstGeom>
              <a:solidFill>
                <a:srgbClr val="FFFF99"/>
              </a:solidFill>
              <a:ln w="9525">
                <a:solidFill>
                  <a:schemeClr val="tx1"/>
                </a:solidFill>
                <a:miter lim="800000"/>
                <a:headEnd/>
                <a:tailEnd/>
              </a:ln>
            </p:spPr>
            <p:txBody>
              <a:bodyPr anchor="ctr">
                <a:spAutoFit/>
              </a:bodyPr>
              <a:lstStyle/>
              <a:p>
                <a:r>
                  <a:rPr lang="en-US" sz="1050">
                    <a:solidFill>
                      <a:srgbClr val="000000"/>
                    </a:solidFill>
                  </a:rPr>
                  <a:t>PE</a:t>
                </a:r>
              </a:p>
            </p:txBody>
          </p:sp>
          <p:sp>
            <p:nvSpPr>
              <p:cNvPr id="40986" name="Rectangle 16"/>
              <p:cNvSpPr>
                <a:spLocks noChangeArrowheads="1"/>
              </p:cNvSpPr>
              <p:nvPr/>
            </p:nvSpPr>
            <p:spPr bwMode="auto">
              <a:xfrm>
                <a:off x="4656" y="2110"/>
                <a:ext cx="384" cy="310"/>
              </a:xfrm>
              <a:prstGeom prst="rect">
                <a:avLst/>
              </a:prstGeom>
              <a:solidFill>
                <a:srgbClr val="FFFF99"/>
              </a:solidFill>
              <a:ln w="9525">
                <a:solidFill>
                  <a:schemeClr val="tx1"/>
                </a:solidFill>
                <a:miter lim="800000"/>
                <a:headEnd/>
                <a:tailEnd/>
              </a:ln>
            </p:spPr>
            <p:txBody>
              <a:bodyPr anchor="ctr">
                <a:spAutoFit/>
              </a:bodyPr>
              <a:lstStyle/>
              <a:p>
                <a:r>
                  <a:rPr lang="en-US" sz="1050">
                    <a:solidFill>
                      <a:srgbClr val="000000"/>
                    </a:solidFill>
                  </a:rPr>
                  <a:t>PE</a:t>
                </a:r>
              </a:p>
            </p:txBody>
          </p:sp>
          <p:sp>
            <p:nvSpPr>
              <p:cNvPr id="40987" name="Rectangle 17"/>
              <p:cNvSpPr>
                <a:spLocks noChangeArrowheads="1"/>
              </p:cNvSpPr>
              <p:nvPr/>
            </p:nvSpPr>
            <p:spPr bwMode="auto">
              <a:xfrm>
                <a:off x="4752" y="2206"/>
                <a:ext cx="384" cy="310"/>
              </a:xfrm>
              <a:prstGeom prst="rect">
                <a:avLst/>
              </a:prstGeom>
              <a:solidFill>
                <a:srgbClr val="FFFF99"/>
              </a:solidFill>
              <a:ln w="9525">
                <a:solidFill>
                  <a:schemeClr val="tx1"/>
                </a:solidFill>
                <a:miter lim="800000"/>
                <a:headEnd/>
                <a:tailEnd/>
              </a:ln>
            </p:spPr>
            <p:txBody>
              <a:bodyPr anchor="ctr">
                <a:spAutoFit/>
              </a:bodyPr>
              <a:lstStyle/>
              <a:p>
                <a:r>
                  <a:rPr lang="en-US" sz="1050" b="1">
                    <a:solidFill>
                      <a:srgbClr val="000000"/>
                    </a:solidFill>
                  </a:rPr>
                  <a:t>PE</a:t>
                </a:r>
              </a:p>
            </p:txBody>
          </p:sp>
        </p:grpSp>
        <p:grpSp>
          <p:nvGrpSpPr>
            <p:cNvPr id="40969" name="Group 19"/>
            <p:cNvGrpSpPr>
              <a:grpSpLocks/>
            </p:cNvGrpSpPr>
            <p:nvPr/>
          </p:nvGrpSpPr>
          <p:grpSpPr bwMode="auto">
            <a:xfrm>
              <a:off x="3696" y="2632"/>
              <a:ext cx="1513" cy="963"/>
              <a:chOff x="3696" y="1528"/>
              <a:chExt cx="1513" cy="963"/>
            </a:xfrm>
          </p:grpSpPr>
          <p:sp>
            <p:nvSpPr>
              <p:cNvPr id="40970" name="Rectangle 20"/>
              <p:cNvSpPr>
                <a:spLocks noChangeArrowheads="1"/>
              </p:cNvSpPr>
              <p:nvPr/>
            </p:nvSpPr>
            <p:spPr bwMode="auto">
              <a:xfrm>
                <a:off x="3696" y="1528"/>
                <a:ext cx="1513" cy="963"/>
              </a:xfrm>
              <a:prstGeom prst="rect">
                <a:avLst/>
              </a:prstGeom>
              <a:solidFill>
                <a:srgbClr val="99CCFF"/>
              </a:solidFill>
              <a:ln w="9525">
                <a:solidFill>
                  <a:schemeClr val="tx1"/>
                </a:solidFill>
                <a:miter lim="800000"/>
                <a:headEnd/>
                <a:tailEnd/>
              </a:ln>
            </p:spPr>
            <p:txBody>
              <a:bodyPr wrap="none"/>
              <a:lstStyle/>
              <a:p>
                <a:r>
                  <a:rPr lang="en-US" sz="1050" dirty="0">
                    <a:solidFill>
                      <a:srgbClr val="000000"/>
                    </a:solidFill>
                  </a:rPr>
                  <a:t>Compute Unit</a:t>
                </a:r>
              </a:p>
            </p:txBody>
          </p:sp>
          <p:sp>
            <p:nvSpPr>
              <p:cNvPr id="40971" name="Rectangle 21"/>
              <p:cNvSpPr>
                <a:spLocks noChangeArrowheads="1"/>
              </p:cNvSpPr>
              <p:nvPr/>
            </p:nvSpPr>
            <p:spPr bwMode="auto">
              <a:xfrm>
                <a:off x="3815" y="1830"/>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a:solidFill>
                      <a:srgbClr val="000000"/>
                    </a:solidFill>
                  </a:rPr>
                  <a:t>PE</a:t>
                </a:r>
              </a:p>
            </p:txBody>
          </p:sp>
          <p:sp>
            <p:nvSpPr>
              <p:cNvPr id="40972" name="Rectangle 22"/>
              <p:cNvSpPr>
                <a:spLocks noChangeArrowheads="1"/>
              </p:cNvSpPr>
              <p:nvPr/>
            </p:nvSpPr>
            <p:spPr bwMode="auto">
              <a:xfrm>
                <a:off x="3911" y="1926"/>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a:solidFill>
                      <a:srgbClr val="000000"/>
                    </a:solidFill>
                  </a:rPr>
                  <a:t>PE</a:t>
                </a:r>
              </a:p>
            </p:txBody>
          </p:sp>
          <p:sp>
            <p:nvSpPr>
              <p:cNvPr id="40973" name="Rectangle 23"/>
              <p:cNvSpPr>
                <a:spLocks noChangeArrowheads="1"/>
              </p:cNvSpPr>
              <p:nvPr/>
            </p:nvSpPr>
            <p:spPr bwMode="auto">
              <a:xfrm>
                <a:off x="4007" y="2022"/>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a:solidFill>
                      <a:srgbClr val="000000"/>
                    </a:solidFill>
                  </a:rPr>
                  <a:t>PE</a:t>
                </a:r>
              </a:p>
            </p:txBody>
          </p:sp>
          <p:sp>
            <p:nvSpPr>
              <p:cNvPr id="40974" name="Rectangle 24"/>
              <p:cNvSpPr>
                <a:spLocks noChangeArrowheads="1"/>
              </p:cNvSpPr>
              <p:nvPr/>
            </p:nvSpPr>
            <p:spPr bwMode="auto">
              <a:xfrm>
                <a:off x="4103" y="2118"/>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b="1" dirty="0">
                    <a:solidFill>
                      <a:srgbClr val="000000"/>
                    </a:solidFill>
                  </a:rPr>
                  <a:t>PE</a:t>
                </a:r>
              </a:p>
            </p:txBody>
          </p:sp>
          <p:sp>
            <p:nvSpPr>
              <p:cNvPr id="40975" name="Rectangle 25"/>
              <p:cNvSpPr>
                <a:spLocks noChangeArrowheads="1"/>
              </p:cNvSpPr>
              <p:nvPr/>
            </p:nvSpPr>
            <p:spPr bwMode="auto">
              <a:xfrm>
                <a:off x="4535" y="1830"/>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a:solidFill>
                      <a:srgbClr val="000000"/>
                    </a:solidFill>
                  </a:rPr>
                  <a:t>PE</a:t>
                </a:r>
              </a:p>
            </p:txBody>
          </p:sp>
          <p:sp>
            <p:nvSpPr>
              <p:cNvPr id="40976" name="Rectangle 26"/>
              <p:cNvSpPr>
                <a:spLocks noChangeArrowheads="1"/>
              </p:cNvSpPr>
              <p:nvPr/>
            </p:nvSpPr>
            <p:spPr bwMode="auto">
              <a:xfrm>
                <a:off x="4631" y="1926"/>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a:solidFill>
                      <a:srgbClr val="000000"/>
                    </a:solidFill>
                  </a:rPr>
                  <a:t>PE</a:t>
                </a:r>
              </a:p>
            </p:txBody>
          </p:sp>
          <p:sp>
            <p:nvSpPr>
              <p:cNvPr id="40977" name="Rectangle 27"/>
              <p:cNvSpPr>
                <a:spLocks noChangeArrowheads="1"/>
              </p:cNvSpPr>
              <p:nvPr/>
            </p:nvSpPr>
            <p:spPr bwMode="auto">
              <a:xfrm>
                <a:off x="4727" y="2022"/>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a:solidFill>
                      <a:srgbClr val="000000"/>
                    </a:solidFill>
                  </a:rPr>
                  <a:t>PE</a:t>
                </a:r>
              </a:p>
            </p:txBody>
          </p:sp>
          <p:sp>
            <p:nvSpPr>
              <p:cNvPr id="40978" name="Rectangle 28"/>
              <p:cNvSpPr>
                <a:spLocks noChangeArrowheads="1"/>
              </p:cNvSpPr>
              <p:nvPr/>
            </p:nvSpPr>
            <p:spPr bwMode="auto">
              <a:xfrm>
                <a:off x="4823" y="2118"/>
                <a:ext cx="356" cy="310"/>
              </a:xfrm>
              <a:prstGeom prst="rect">
                <a:avLst/>
              </a:prstGeom>
              <a:solidFill>
                <a:srgbClr val="FFFF99"/>
              </a:solidFill>
              <a:ln w="9525">
                <a:solidFill>
                  <a:schemeClr val="tx1"/>
                </a:solidFill>
                <a:miter lim="800000"/>
                <a:headEnd/>
                <a:tailEnd/>
              </a:ln>
            </p:spPr>
            <p:txBody>
              <a:bodyPr wrap="square" anchor="ctr">
                <a:spAutoFit/>
              </a:bodyPr>
              <a:lstStyle/>
              <a:p>
                <a:r>
                  <a:rPr lang="en-US" sz="1050" b="1">
                    <a:solidFill>
                      <a:srgbClr val="000000"/>
                    </a:solidFill>
                  </a:rPr>
                  <a:t>PE</a:t>
                </a:r>
              </a:p>
            </p:txBody>
          </p:sp>
        </p:grpSp>
      </p:grpSp>
    </p:spTree>
    <p:extLst>
      <p:ext uri="{BB962C8B-B14F-4D97-AF65-F5344CB8AC3E}">
        <p14:creationId xmlns:p14="http://schemas.microsoft.com/office/powerpoint/2010/main" val="126223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t>OpenCL</a:t>
            </a:r>
            <a:r>
              <a:rPr lang="en-US" dirty="0"/>
              <a:t> Device Architecture</a:t>
            </a:r>
          </a:p>
        </p:txBody>
      </p:sp>
      <p:pic>
        <p:nvPicPr>
          <p:cNvPr id="51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95" t="-384" r="4295" b="384"/>
          <a:stretch/>
        </p:blipFill>
        <p:spPr bwMode="auto">
          <a:xfrm>
            <a:off x="92757" y="895350"/>
            <a:ext cx="6453776" cy="3748607"/>
          </a:xfrm>
          <a:prstGeom prst="rect">
            <a:avLst/>
          </a:prstGeom>
          <a:noFill/>
          <a:ln>
            <a:noFill/>
          </a:ln>
        </p:spPr>
      </p:pic>
    </p:spTree>
    <p:extLst>
      <p:ext uri="{BB962C8B-B14F-4D97-AF65-F5344CB8AC3E}">
        <p14:creationId xmlns:p14="http://schemas.microsoft.com/office/powerpoint/2010/main" val="249318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14400" y="1123950"/>
          <a:ext cx="4776330" cy="3217719"/>
        </p:xfrm>
        <a:graphic>
          <a:graphicData uri="http://schemas.openxmlformats.org/drawingml/2006/table">
            <a:tbl>
              <a:tblPr firstRow="1" firstCol="1" lastRow="1" lastCol="1" bandRow="1" bandCol="1">
                <a:tableStyleId>{93296810-A885-4BE3-A3E7-6D5BEEA58F35}</a:tableStyleId>
              </a:tblPr>
              <a:tblGrid>
                <a:gridCol w="1170750">
                  <a:extLst>
                    <a:ext uri="{9D8B030D-6E8A-4147-A177-3AD203B41FA5}">
                      <a16:colId xmlns:a16="http://schemas.microsoft.com/office/drawing/2014/main" val="20000"/>
                    </a:ext>
                  </a:extLst>
                </a:gridCol>
                <a:gridCol w="1094804">
                  <a:extLst>
                    <a:ext uri="{9D8B030D-6E8A-4147-A177-3AD203B41FA5}">
                      <a16:colId xmlns:a16="http://schemas.microsoft.com/office/drawing/2014/main" val="20001"/>
                    </a:ext>
                  </a:extLst>
                </a:gridCol>
                <a:gridCol w="1302968">
                  <a:extLst>
                    <a:ext uri="{9D8B030D-6E8A-4147-A177-3AD203B41FA5}">
                      <a16:colId xmlns:a16="http://schemas.microsoft.com/office/drawing/2014/main" val="20002"/>
                    </a:ext>
                  </a:extLst>
                </a:gridCol>
                <a:gridCol w="1207808">
                  <a:extLst>
                    <a:ext uri="{9D8B030D-6E8A-4147-A177-3AD203B41FA5}">
                      <a16:colId xmlns:a16="http://schemas.microsoft.com/office/drawing/2014/main" val="20003"/>
                    </a:ext>
                  </a:extLst>
                </a:gridCol>
              </a:tblGrid>
              <a:tr h="154565">
                <a:tc>
                  <a:txBody>
                    <a:bodyPr/>
                    <a:lstStyle/>
                    <a:p>
                      <a:pPr marL="0" marR="0">
                        <a:spcBef>
                          <a:spcPts val="0"/>
                        </a:spcBef>
                        <a:spcAft>
                          <a:spcPts val="0"/>
                        </a:spcAft>
                      </a:pPr>
                      <a:r>
                        <a:rPr lang="en-US" sz="1000" dirty="0">
                          <a:effectLst/>
                        </a:rPr>
                        <a:t>Memory Type</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a:effectLst/>
                        </a:rPr>
                        <a:t>Host access</a:t>
                      </a:r>
                      <a:endParaRPr lang="en-US" sz="100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a:effectLst/>
                        </a:rPr>
                        <a:t>Device access</a:t>
                      </a:r>
                      <a:endParaRPr lang="en-US" sz="100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a:effectLst/>
                        </a:rPr>
                        <a:t>CUDA Equivalent</a:t>
                      </a:r>
                      <a:endParaRPr lang="en-US" sz="1000">
                        <a:effectLst/>
                        <a:latin typeface="Arial" panose="020B0604020202020204" pitchFamily="34" charset="0"/>
                        <a:ea typeface="Times New Roman"/>
                        <a:cs typeface="Arial" panose="020B0604020202020204" pitchFamily="34" charset="0"/>
                      </a:endParaRPr>
                    </a:p>
                  </a:txBody>
                  <a:tcPr marL="51435" marR="51435" marT="0" marB="0"/>
                </a:tc>
                <a:extLst>
                  <a:ext uri="{0D108BD9-81ED-4DB2-BD59-A6C34878D82A}">
                    <a16:rowId xmlns:a16="http://schemas.microsoft.com/office/drawing/2014/main" val="10000"/>
                  </a:ext>
                </a:extLst>
              </a:tr>
              <a:tr h="1081954">
                <a:tc>
                  <a:txBody>
                    <a:bodyPr/>
                    <a:lstStyle/>
                    <a:p>
                      <a:pPr marL="0" marR="0">
                        <a:spcBef>
                          <a:spcPts val="0"/>
                        </a:spcBef>
                        <a:spcAft>
                          <a:spcPts val="0"/>
                        </a:spcAft>
                      </a:pPr>
                      <a:r>
                        <a:rPr lang="en-US" sz="1000" dirty="0">
                          <a:effectLst/>
                        </a:rPr>
                        <a:t>global memory</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Dynamic allocation;</a:t>
                      </a:r>
                    </a:p>
                    <a:p>
                      <a:pPr marL="0" marR="0">
                        <a:spcBef>
                          <a:spcPts val="0"/>
                        </a:spcBef>
                        <a:spcAft>
                          <a:spcPts val="0"/>
                        </a:spcAft>
                      </a:pPr>
                      <a:r>
                        <a:rPr lang="en-US" sz="1000" dirty="0">
                          <a:effectLst/>
                        </a:rPr>
                        <a:t>Read/write access</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No allocation; Read/write access by all work items in all work groups, large and slow but may be cached in some devices.</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global memory</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extLst>
                  <a:ext uri="{0D108BD9-81ED-4DB2-BD59-A6C34878D82A}">
                    <a16:rowId xmlns:a16="http://schemas.microsoft.com/office/drawing/2014/main" val="10001"/>
                  </a:ext>
                </a:extLst>
              </a:tr>
              <a:tr h="463694">
                <a:tc>
                  <a:txBody>
                    <a:bodyPr/>
                    <a:lstStyle/>
                    <a:p>
                      <a:pPr marL="0" marR="0">
                        <a:spcBef>
                          <a:spcPts val="0"/>
                        </a:spcBef>
                        <a:spcAft>
                          <a:spcPts val="0"/>
                        </a:spcAft>
                      </a:pPr>
                      <a:r>
                        <a:rPr lang="en-US" sz="1000">
                          <a:effectLst/>
                        </a:rPr>
                        <a:t>constant memory</a:t>
                      </a:r>
                      <a:endParaRPr lang="en-US" sz="100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Dynamic allocation; read/write access</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Static allocation; read-only access by all work items.</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a:effectLst/>
                        </a:rPr>
                        <a:t>constant memory</a:t>
                      </a:r>
                      <a:endParaRPr lang="en-US" sz="1000">
                        <a:effectLst/>
                        <a:latin typeface="Arial" panose="020B0604020202020204" pitchFamily="34" charset="0"/>
                        <a:ea typeface="Times New Roman"/>
                        <a:cs typeface="Arial" panose="020B0604020202020204" pitchFamily="34" charset="0"/>
                      </a:endParaRPr>
                    </a:p>
                  </a:txBody>
                  <a:tcPr marL="51435" marR="51435" marT="0" marB="0"/>
                </a:tc>
                <a:extLst>
                  <a:ext uri="{0D108BD9-81ED-4DB2-BD59-A6C34878D82A}">
                    <a16:rowId xmlns:a16="http://schemas.microsoft.com/office/drawing/2014/main" val="10002"/>
                  </a:ext>
                </a:extLst>
              </a:tr>
              <a:tr h="742950">
                <a:tc>
                  <a:txBody>
                    <a:bodyPr/>
                    <a:lstStyle/>
                    <a:p>
                      <a:pPr marL="0" marR="0">
                        <a:spcBef>
                          <a:spcPts val="0"/>
                        </a:spcBef>
                        <a:spcAft>
                          <a:spcPts val="0"/>
                        </a:spcAft>
                      </a:pPr>
                      <a:r>
                        <a:rPr lang="en-US" sz="1000">
                          <a:effectLst/>
                        </a:rPr>
                        <a:t>local memory</a:t>
                      </a:r>
                      <a:endParaRPr lang="en-US" sz="100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a:effectLst/>
                        </a:rPr>
                        <a:t>Dynamic allocation; no access</a:t>
                      </a:r>
                      <a:endParaRPr lang="en-US" sz="100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Static allocation; shared read-write access by all work items in a work group. </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shared memory</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extLst>
                  <a:ext uri="{0D108BD9-81ED-4DB2-BD59-A6C34878D82A}">
                    <a16:rowId xmlns:a16="http://schemas.microsoft.com/office/drawing/2014/main" val="10003"/>
                  </a:ext>
                </a:extLst>
              </a:tr>
              <a:tr h="594360">
                <a:tc>
                  <a:txBody>
                    <a:bodyPr/>
                    <a:lstStyle/>
                    <a:p>
                      <a:pPr marL="0" marR="0">
                        <a:spcBef>
                          <a:spcPts val="0"/>
                        </a:spcBef>
                        <a:spcAft>
                          <a:spcPts val="0"/>
                        </a:spcAft>
                      </a:pPr>
                      <a:r>
                        <a:rPr lang="en-US" sz="1000">
                          <a:effectLst/>
                        </a:rPr>
                        <a:t>private memory</a:t>
                      </a:r>
                      <a:endParaRPr lang="en-US" sz="100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a:effectLst/>
                        </a:rPr>
                        <a:t>No allocation; no access</a:t>
                      </a:r>
                      <a:endParaRPr lang="en-US" sz="100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Static allocation; Read/write access by a single work item. </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tc>
                  <a:txBody>
                    <a:bodyPr/>
                    <a:lstStyle/>
                    <a:p>
                      <a:pPr marL="0" marR="0">
                        <a:spcBef>
                          <a:spcPts val="0"/>
                        </a:spcBef>
                        <a:spcAft>
                          <a:spcPts val="0"/>
                        </a:spcAft>
                      </a:pPr>
                      <a:r>
                        <a:rPr lang="en-US" sz="1000" dirty="0">
                          <a:effectLst/>
                        </a:rPr>
                        <a:t>registers and local memory</a:t>
                      </a:r>
                      <a:endParaRPr lang="en-US" sz="1000" dirty="0">
                        <a:effectLst/>
                        <a:latin typeface="Arial" panose="020B0604020202020204" pitchFamily="34" charset="0"/>
                        <a:ea typeface="Times New Roman"/>
                        <a:cs typeface="Arial" panose="020B0604020202020204" pitchFamily="34" charset="0"/>
                      </a:endParaRPr>
                    </a:p>
                  </a:txBody>
                  <a:tcPr marL="51435" marR="51435" marT="0" marB="0"/>
                </a:tc>
                <a:extLst>
                  <a:ext uri="{0D108BD9-81ED-4DB2-BD59-A6C34878D82A}">
                    <a16:rowId xmlns:a16="http://schemas.microsoft.com/office/drawing/2014/main" val="10004"/>
                  </a:ext>
                </a:extLst>
              </a:tr>
            </a:tbl>
          </a:graphicData>
        </a:graphic>
      </p:graphicFrame>
      <p:sp>
        <p:nvSpPr>
          <p:cNvPr id="6" name="Title 5"/>
          <p:cNvSpPr>
            <a:spLocks noGrp="1"/>
          </p:cNvSpPr>
          <p:nvPr>
            <p:ph type="title"/>
          </p:nvPr>
        </p:nvSpPr>
        <p:spPr/>
        <p:txBody>
          <a:bodyPr/>
          <a:lstStyle/>
          <a:p>
            <a:r>
              <a:rPr lang="en-US"/>
              <a:t>OpenCL Device Memory Types</a:t>
            </a:r>
            <a:endParaRPr lang="en-US" dirty="0"/>
          </a:p>
        </p:txBody>
      </p:sp>
    </p:spTree>
    <p:extLst>
      <p:ext uri="{BB962C8B-B14F-4D97-AF65-F5344CB8AC3E}">
        <p14:creationId xmlns:p14="http://schemas.microsoft.com/office/powerpoint/2010/main" val="164948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OpenCL Context</a:t>
            </a:r>
          </a:p>
        </p:txBody>
      </p:sp>
      <p:sp>
        <p:nvSpPr>
          <p:cNvPr id="43011" name="Rectangle 3"/>
          <p:cNvSpPr>
            <a:spLocks noGrp="1" noChangeArrowheads="1"/>
          </p:cNvSpPr>
          <p:nvPr>
            <p:ph idx="1"/>
          </p:nvPr>
        </p:nvSpPr>
        <p:spPr/>
        <p:txBody>
          <a:bodyPr/>
          <a:lstStyle/>
          <a:p>
            <a:r>
              <a:rPr lang="en-US"/>
              <a:t>Contains one or more devices</a:t>
            </a:r>
          </a:p>
          <a:p>
            <a:r>
              <a:rPr lang="en-US"/>
              <a:t>OpenCL device memory objects are associated with a context, not a specific device</a:t>
            </a:r>
            <a:endParaRPr lang="en-US" dirty="0"/>
          </a:p>
        </p:txBody>
      </p:sp>
      <p:sp>
        <p:nvSpPr>
          <p:cNvPr id="43012" name="Rectangle 5"/>
          <p:cNvSpPr>
            <a:spLocks noChangeArrowheads="1"/>
          </p:cNvSpPr>
          <p:nvPr/>
        </p:nvSpPr>
        <p:spPr bwMode="auto">
          <a:xfrm>
            <a:off x="3493294" y="1939255"/>
            <a:ext cx="2400300" cy="2333129"/>
          </a:xfrm>
          <a:prstGeom prst="rect">
            <a:avLst/>
          </a:prstGeom>
          <a:solidFill>
            <a:srgbClr val="EAEAEA"/>
          </a:solidFill>
          <a:ln w="9525">
            <a:solidFill>
              <a:schemeClr val="tx1"/>
            </a:solidFill>
            <a:miter lim="800000"/>
            <a:headEnd/>
            <a:tailEnd/>
          </a:ln>
        </p:spPr>
        <p:txBody>
          <a:bodyPr wrap="none" anchor="ctr"/>
          <a:lstStyle/>
          <a:p>
            <a:endParaRPr lang="en-US">
              <a:solidFill>
                <a:srgbClr val="000000"/>
              </a:solidFill>
            </a:endParaRPr>
          </a:p>
        </p:txBody>
      </p:sp>
      <p:grpSp>
        <p:nvGrpSpPr>
          <p:cNvPr id="43013" name="Group 6"/>
          <p:cNvGrpSpPr>
            <a:grpSpLocks/>
          </p:cNvGrpSpPr>
          <p:nvPr/>
        </p:nvGrpSpPr>
        <p:grpSpPr bwMode="auto">
          <a:xfrm>
            <a:off x="3664744" y="3100387"/>
            <a:ext cx="2114550" cy="1071563"/>
            <a:chOff x="3600" y="1248"/>
            <a:chExt cx="1776" cy="1200"/>
          </a:xfrm>
        </p:grpSpPr>
        <p:sp>
          <p:nvSpPr>
            <p:cNvPr id="43043" name="Rectangle 7"/>
            <p:cNvSpPr>
              <a:spLocks noChangeArrowheads="1"/>
            </p:cNvSpPr>
            <p:nvPr/>
          </p:nvSpPr>
          <p:spPr bwMode="auto">
            <a:xfrm>
              <a:off x="3600" y="1248"/>
              <a:ext cx="1776" cy="1200"/>
            </a:xfrm>
            <a:prstGeom prst="rect">
              <a:avLst/>
            </a:prstGeom>
            <a:solidFill>
              <a:srgbClr val="CCFFCC"/>
            </a:solidFill>
            <a:ln w="9525">
              <a:solidFill>
                <a:schemeClr val="tx1"/>
              </a:solidFill>
              <a:miter lim="800000"/>
              <a:headEnd/>
              <a:tailEnd/>
            </a:ln>
          </p:spPr>
          <p:txBody>
            <a:bodyPr anchor="ctr"/>
            <a:lstStyle/>
            <a:p>
              <a:endParaRPr lang="en-US" sz="1350">
                <a:solidFill>
                  <a:srgbClr val="000000"/>
                </a:solidFill>
              </a:endParaRPr>
            </a:p>
          </p:txBody>
        </p:sp>
        <p:sp>
          <p:nvSpPr>
            <p:cNvPr id="43044" name="Text Box 8"/>
            <p:cNvSpPr txBox="1">
              <a:spLocks noChangeArrowheads="1"/>
            </p:cNvSpPr>
            <p:nvPr/>
          </p:nvSpPr>
          <p:spPr bwMode="auto">
            <a:xfrm>
              <a:off x="3630" y="1296"/>
              <a:ext cx="120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500" dirty="0" err="1">
                  <a:solidFill>
                    <a:srgbClr val="000000"/>
                  </a:solidFill>
                </a:rPr>
                <a:t>OpenCL</a:t>
              </a:r>
              <a:r>
                <a:rPr lang="en-US" sz="1500" dirty="0">
                  <a:solidFill>
                    <a:srgbClr val="000000"/>
                  </a:solidFill>
                </a:rPr>
                <a:t> Device</a:t>
              </a:r>
            </a:p>
          </p:txBody>
        </p:sp>
        <p:grpSp>
          <p:nvGrpSpPr>
            <p:cNvPr id="43045" name="Group 9"/>
            <p:cNvGrpSpPr>
              <a:grpSpLocks/>
            </p:cNvGrpSpPr>
            <p:nvPr/>
          </p:nvGrpSpPr>
          <p:grpSpPr bwMode="auto">
            <a:xfrm>
              <a:off x="3744" y="1632"/>
              <a:ext cx="336" cy="336"/>
              <a:chOff x="3744" y="1968"/>
              <a:chExt cx="336" cy="336"/>
            </a:xfrm>
          </p:grpSpPr>
          <p:sp>
            <p:nvSpPr>
              <p:cNvPr id="43088" name="Rectangle 10"/>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89" name="Rectangle 11"/>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90" name="Rectangle 12"/>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91" name="Rectangle 13"/>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92" name="Rectangle 14"/>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46" name="Group 15"/>
            <p:cNvGrpSpPr>
              <a:grpSpLocks/>
            </p:cNvGrpSpPr>
            <p:nvPr/>
          </p:nvGrpSpPr>
          <p:grpSpPr bwMode="auto">
            <a:xfrm>
              <a:off x="4128" y="1632"/>
              <a:ext cx="336" cy="336"/>
              <a:chOff x="3744" y="1968"/>
              <a:chExt cx="336" cy="336"/>
            </a:xfrm>
          </p:grpSpPr>
          <p:sp>
            <p:nvSpPr>
              <p:cNvPr id="43083" name="Rectangle 16"/>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84" name="Rectangle 17"/>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85" name="Rectangle 18"/>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86" name="Rectangle 19"/>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87" name="Rectangle 20"/>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47" name="Group 21"/>
            <p:cNvGrpSpPr>
              <a:grpSpLocks/>
            </p:cNvGrpSpPr>
            <p:nvPr/>
          </p:nvGrpSpPr>
          <p:grpSpPr bwMode="auto">
            <a:xfrm>
              <a:off x="4512" y="1632"/>
              <a:ext cx="336" cy="336"/>
              <a:chOff x="3744" y="1968"/>
              <a:chExt cx="336" cy="336"/>
            </a:xfrm>
          </p:grpSpPr>
          <p:sp>
            <p:nvSpPr>
              <p:cNvPr id="43078" name="Rectangle 22"/>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79" name="Rectangle 23"/>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80" name="Rectangle 24"/>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81" name="Rectangle 25"/>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82" name="Rectangle 26"/>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48" name="Group 27"/>
            <p:cNvGrpSpPr>
              <a:grpSpLocks/>
            </p:cNvGrpSpPr>
            <p:nvPr/>
          </p:nvGrpSpPr>
          <p:grpSpPr bwMode="auto">
            <a:xfrm>
              <a:off x="4896" y="1632"/>
              <a:ext cx="336" cy="336"/>
              <a:chOff x="3744" y="1968"/>
              <a:chExt cx="336" cy="336"/>
            </a:xfrm>
          </p:grpSpPr>
          <p:sp>
            <p:nvSpPr>
              <p:cNvPr id="43073" name="Rectangle 28"/>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74" name="Rectangle 29"/>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75" name="Rectangle 30"/>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76" name="Rectangle 31"/>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77" name="Rectangle 32"/>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49" name="Group 33"/>
            <p:cNvGrpSpPr>
              <a:grpSpLocks/>
            </p:cNvGrpSpPr>
            <p:nvPr/>
          </p:nvGrpSpPr>
          <p:grpSpPr bwMode="auto">
            <a:xfrm>
              <a:off x="3744" y="2016"/>
              <a:ext cx="336" cy="336"/>
              <a:chOff x="3744" y="1968"/>
              <a:chExt cx="336" cy="336"/>
            </a:xfrm>
          </p:grpSpPr>
          <p:sp>
            <p:nvSpPr>
              <p:cNvPr id="43068" name="Rectangle 34"/>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69" name="Rectangle 35"/>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70" name="Rectangle 36"/>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71" name="Rectangle 37"/>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72" name="Rectangle 38"/>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50" name="Group 39"/>
            <p:cNvGrpSpPr>
              <a:grpSpLocks/>
            </p:cNvGrpSpPr>
            <p:nvPr/>
          </p:nvGrpSpPr>
          <p:grpSpPr bwMode="auto">
            <a:xfrm>
              <a:off x="4128" y="2016"/>
              <a:ext cx="336" cy="336"/>
              <a:chOff x="3744" y="1968"/>
              <a:chExt cx="336" cy="336"/>
            </a:xfrm>
          </p:grpSpPr>
          <p:sp>
            <p:nvSpPr>
              <p:cNvPr id="43063" name="Rectangle 40"/>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64" name="Rectangle 41"/>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65" name="Rectangle 42"/>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66" name="Rectangle 43"/>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67" name="Rectangle 44"/>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51" name="Group 45"/>
            <p:cNvGrpSpPr>
              <a:grpSpLocks/>
            </p:cNvGrpSpPr>
            <p:nvPr/>
          </p:nvGrpSpPr>
          <p:grpSpPr bwMode="auto">
            <a:xfrm>
              <a:off x="4512" y="2016"/>
              <a:ext cx="336" cy="336"/>
              <a:chOff x="3744" y="1968"/>
              <a:chExt cx="336" cy="336"/>
            </a:xfrm>
          </p:grpSpPr>
          <p:sp>
            <p:nvSpPr>
              <p:cNvPr id="43058" name="Rectangle 46"/>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59" name="Rectangle 47"/>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60" name="Rectangle 48"/>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61" name="Rectangle 49"/>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62" name="Rectangle 50"/>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52" name="Group 51"/>
            <p:cNvGrpSpPr>
              <a:grpSpLocks/>
            </p:cNvGrpSpPr>
            <p:nvPr/>
          </p:nvGrpSpPr>
          <p:grpSpPr bwMode="auto">
            <a:xfrm>
              <a:off x="4896" y="2016"/>
              <a:ext cx="336" cy="336"/>
              <a:chOff x="3744" y="1968"/>
              <a:chExt cx="336" cy="336"/>
            </a:xfrm>
          </p:grpSpPr>
          <p:sp>
            <p:nvSpPr>
              <p:cNvPr id="43053" name="Rectangle 52"/>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54" name="Rectangle 53"/>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55" name="Rectangle 54"/>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56" name="Rectangle 55"/>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57" name="Rectangle 56"/>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grpSp>
        <p:nvGrpSpPr>
          <p:cNvPr id="43014" name="Group 57"/>
          <p:cNvGrpSpPr>
            <a:grpSpLocks/>
          </p:cNvGrpSpPr>
          <p:nvPr/>
        </p:nvGrpSpPr>
        <p:grpSpPr bwMode="auto">
          <a:xfrm>
            <a:off x="3657600" y="2286000"/>
            <a:ext cx="2114550" cy="728663"/>
            <a:chOff x="2016" y="3120"/>
            <a:chExt cx="1776" cy="816"/>
          </a:xfrm>
        </p:grpSpPr>
        <p:sp>
          <p:nvSpPr>
            <p:cNvPr id="43017" name="Rectangle 58"/>
            <p:cNvSpPr>
              <a:spLocks noChangeArrowheads="1"/>
            </p:cNvSpPr>
            <p:nvPr/>
          </p:nvSpPr>
          <p:spPr bwMode="auto">
            <a:xfrm>
              <a:off x="2016" y="3120"/>
              <a:ext cx="1776" cy="816"/>
            </a:xfrm>
            <a:prstGeom prst="rect">
              <a:avLst/>
            </a:prstGeom>
            <a:solidFill>
              <a:srgbClr val="CCFFCC"/>
            </a:solidFill>
            <a:ln w="9525">
              <a:solidFill>
                <a:schemeClr val="tx1"/>
              </a:solidFill>
              <a:miter lim="800000"/>
              <a:headEnd/>
              <a:tailEnd/>
            </a:ln>
          </p:spPr>
          <p:txBody>
            <a:bodyPr anchor="ctr"/>
            <a:lstStyle/>
            <a:p>
              <a:endParaRPr lang="en-US" sz="1350">
                <a:solidFill>
                  <a:srgbClr val="000000"/>
                </a:solidFill>
              </a:endParaRPr>
            </a:p>
          </p:txBody>
        </p:sp>
        <p:sp>
          <p:nvSpPr>
            <p:cNvPr id="43018" name="Text Box 59"/>
            <p:cNvSpPr txBox="1">
              <a:spLocks noChangeArrowheads="1"/>
            </p:cNvSpPr>
            <p:nvPr/>
          </p:nvSpPr>
          <p:spPr bwMode="auto">
            <a:xfrm>
              <a:off x="2046" y="3168"/>
              <a:ext cx="1202"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500" dirty="0" err="1">
                  <a:solidFill>
                    <a:srgbClr val="000000"/>
                  </a:solidFill>
                </a:rPr>
                <a:t>OpenCL</a:t>
              </a:r>
              <a:r>
                <a:rPr lang="en-US" sz="1500" dirty="0">
                  <a:solidFill>
                    <a:srgbClr val="000000"/>
                  </a:solidFill>
                </a:rPr>
                <a:t> Device</a:t>
              </a:r>
            </a:p>
          </p:txBody>
        </p:sp>
        <p:grpSp>
          <p:nvGrpSpPr>
            <p:cNvPr id="43019" name="Group 60"/>
            <p:cNvGrpSpPr>
              <a:grpSpLocks/>
            </p:cNvGrpSpPr>
            <p:nvPr/>
          </p:nvGrpSpPr>
          <p:grpSpPr bwMode="auto">
            <a:xfrm>
              <a:off x="2160" y="3504"/>
              <a:ext cx="336" cy="336"/>
              <a:chOff x="3744" y="1968"/>
              <a:chExt cx="336" cy="336"/>
            </a:xfrm>
          </p:grpSpPr>
          <p:sp>
            <p:nvSpPr>
              <p:cNvPr id="43038" name="Rectangle 61"/>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39" name="Rectangle 62"/>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40" name="Rectangle 63"/>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41" name="Rectangle 64"/>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42" name="Rectangle 65"/>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20" name="Group 66"/>
            <p:cNvGrpSpPr>
              <a:grpSpLocks/>
            </p:cNvGrpSpPr>
            <p:nvPr/>
          </p:nvGrpSpPr>
          <p:grpSpPr bwMode="auto">
            <a:xfrm>
              <a:off x="2544" y="3504"/>
              <a:ext cx="336" cy="336"/>
              <a:chOff x="3744" y="1968"/>
              <a:chExt cx="336" cy="336"/>
            </a:xfrm>
          </p:grpSpPr>
          <p:sp>
            <p:nvSpPr>
              <p:cNvPr id="43033" name="Rectangle 67"/>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34" name="Rectangle 68"/>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35" name="Rectangle 69"/>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36" name="Rectangle 70"/>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37" name="Rectangle 71"/>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21" name="Group 72"/>
            <p:cNvGrpSpPr>
              <a:grpSpLocks/>
            </p:cNvGrpSpPr>
            <p:nvPr/>
          </p:nvGrpSpPr>
          <p:grpSpPr bwMode="auto">
            <a:xfrm>
              <a:off x="2928" y="3504"/>
              <a:ext cx="336" cy="336"/>
              <a:chOff x="3744" y="1968"/>
              <a:chExt cx="336" cy="336"/>
            </a:xfrm>
          </p:grpSpPr>
          <p:sp>
            <p:nvSpPr>
              <p:cNvPr id="43028" name="Rectangle 73"/>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29" name="Rectangle 74"/>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30" name="Rectangle 75"/>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31" name="Rectangle 76"/>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32" name="Rectangle 77"/>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nvGrpSpPr>
            <p:cNvPr id="43022" name="Group 78"/>
            <p:cNvGrpSpPr>
              <a:grpSpLocks/>
            </p:cNvGrpSpPr>
            <p:nvPr/>
          </p:nvGrpSpPr>
          <p:grpSpPr bwMode="auto">
            <a:xfrm>
              <a:off x="3312" y="3504"/>
              <a:ext cx="336" cy="336"/>
              <a:chOff x="3744" y="1968"/>
              <a:chExt cx="336" cy="336"/>
            </a:xfrm>
          </p:grpSpPr>
          <p:sp>
            <p:nvSpPr>
              <p:cNvPr id="43023" name="Rectangle 79"/>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2100">
                  <a:solidFill>
                    <a:srgbClr val="000000"/>
                  </a:solidFill>
                </a:endParaRPr>
              </a:p>
            </p:txBody>
          </p:sp>
          <p:sp>
            <p:nvSpPr>
              <p:cNvPr id="43024" name="Rectangle 80"/>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25" name="Rectangle 81"/>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26" name="Rectangle 82"/>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sp>
            <p:nvSpPr>
              <p:cNvPr id="43027" name="Rectangle 83"/>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2100">
                  <a:solidFill>
                    <a:srgbClr val="000000"/>
                  </a:solidFill>
                </a:endParaRPr>
              </a:p>
            </p:txBody>
          </p:sp>
        </p:grpSp>
      </p:grpSp>
      <p:sp>
        <p:nvSpPr>
          <p:cNvPr id="43015" name="Text Box 84"/>
          <p:cNvSpPr txBox="1">
            <a:spLocks noChangeArrowheads="1"/>
          </p:cNvSpPr>
          <p:nvPr/>
        </p:nvSpPr>
        <p:spPr bwMode="auto">
          <a:xfrm>
            <a:off x="3640109" y="1939255"/>
            <a:ext cx="146706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sz="1350" dirty="0" err="1">
                <a:solidFill>
                  <a:srgbClr val="000000"/>
                </a:solidFill>
                <a:latin typeface="Arial" panose="020B0604020202020204" pitchFamily="34" charset="0"/>
              </a:rPr>
              <a:t>OpenCL</a:t>
            </a:r>
            <a:r>
              <a:rPr lang="en-US" sz="1350" dirty="0">
                <a:solidFill>
                  <a:srgbClr val="000000"/>
                </a:solidFill>
                <a:latin typeface="Arial" panose="020B0604020202020204" pitchFamily="34" charset="0"/>
              </a:rPr>
              <a:t> Context</a:t>
            </a:r>
          </a:p>
        </p:txBody>
      </p:sp>
    </p:spTree>
    <p:extLst>
      <p:ext uri="{BB962C8B-B14F-4D97-AF65-F5344CB8AC3E}">
        <p14:creationId xmlns:p14="http://schemas.microsoft.com/office/powerpoint/2010/main" val="79960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Objective</a:t>
            </a:r>
            <a:endParaRPr lang="en-US" dirty="0"/>
          </a:p>
        </p:txBody>
      </p:sp>
      <p:sp>
        <p:nvSpPr>
          <p:cNvPr id="32771" name="Rectangle 3"/>
          <p:cNvSpPr>
            <a:spLocks noGrp="1" noChangeArrowheads="1"/>
          </p:cNvSpPr>
          <p:nvPr>
            <p:ph idx="1"/>
          </p:nvPr>
        </p:nvSpPr>
        <p:spPr/>
        <p:txBody>
          <a:bodyPr/>
          <a:lstStyle/>
          <a:p>
            <a:r>
              <a:rPr lang="en-US" sz="1800" dirty="0"/>
              <a:t>To learn to write OpenCL host code</a:t>
            </a:r>
          </a:p>
          <a:p>
            <a:pPr lvl="1"/>
            <a:r>
              <a:rPr lang="en-US" sz="1600" dirty="0"/>
              <a:t>Create OpenCL context</a:t>
            </a:r>
          </a:p>
          <a:p>
            <a:pPr lvl="1"/>
            <a:r>
              <a:rPr lang="en-US" sz="1600" dirty="0"/>
              <a:t>Create work queues for task parallelism</a:t>
            </a:r>
          </a:p>
          <a:p>
            <a:pPr lvl="1"/>
            <a:r>
              <a:rPr lang="en-US" sz="1600" dirty="0"/>
              <a:t>Device memory Allocation</a:t>
            </a:r>
          </a:p>
          <a:p>
            <a:pPr lvl="1"/>
            <a:r>
              <a:rPr lang="en-US" sz="1600" dirty="0"/>
              <a:t>Kernel compilation</a:t>
            </a:r>
          </a:p>
          <a:p>
            <a:pPr lvl="1"/>
            <a:r>
              <a:rPr lang="en-US" sz="1600" dirty="0"/>
              <a:t>Kernel launch</a:t>
            </a:r>
          </a:p>
          <a:p>
            <a:pPr lvl="1"/>
            <a:r>
              <a:rPr lang="en-US" sz="1600" dirty="0"/>
              <a:t>Host-device data copy</a:t>
            </a:r>
          </a:p>
          <a:p>
            <a:pPr lvl="1"/>
            <a:endParaRPr lang="en-US" dirty="0"/>
          </a:p>
          <a:p>
            <a:pPr lvl="1"/>
            <a:endParaRPr lang="en-US" dirty="0"/>
          </a:p>
        </p:txBody>
      </p:sp>
    </p:spTree>
    <p:extLst>
      <p:ext uri="{BB962C8B-B14F-4D97-AF65-F5344CB8AC3E}">
        <p14:creationId xmlns:p14="http://schemas.microsoft.com/office/powerpoint/2010/main" val="18741557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OpenCL Context</a:t>
            </a:r>
          </a:p>
        </p:txBody>
      </p:sp>
      <p:sp>
        <p:nvSpPr>
          <p:cNvPr id="43011" name="Rectangle 3"/>
          <p:cNvSpPr>
            <a:spLocks noGrp="1" noChangeArrowheads="1"/>
          </p:cNvSpPr>
          <p:nvPr>
            <p:ph idx="1"/>
          </p:nvPr>
        </p:nvSpPr>
        <p:spPr/>
        <p:txBody>
          <a:bodyPr/>
          <a:lstStyle/>
          <a:p>
            <a:r>
              <a:rPr lang="en-US"/>
              <a:t>Contains one or more devices</a:t>
            </a:r>
          </a:p>
          <a:p>
            <a:r>
              <a:rPr lang="en-US"/>
              <a:t>OpenCL memory objects are associated with a context, not a specific device</a:t>
            </a:r>
          </a:p>
          <a:p>
            <a:r>
              <a:rPr lang="en-US"/>
              <a:t>clCreateBuffer() is the main data object allocation function</a:t>
            </a:r>
          </a:p>
          <a:p>
            <a:pPr lvl="1"/>
            <a:r>
              <a:rPr lang="en-US"/>
              <a:t>error if an allocation is too large for any device in the context</a:t>
            </a:r>
          </a:p>
          <a:p>
            <a:r>
              <a:rPr lang="en-US"/>
              <a:t>Each device needs its own work queue(s)</a:t>
            </a:r>
          </a:p>
          <a:p>
            <a:r>
              <a:rPr lang="en-US"/>
              <a:t>Memory copy transfers are associated with a command queue (thus a specific device)</a:t>
            </a:r>
            <a:endParaRPr lang="en-US" dirty="0"/>
          </a:p>
        </p:txBody>
      </p:sp>
    </p:spTree>
    <p:extLst>
      <p:ext uri="{BB962C8B-B14F-4D97-AF65-F5344CB8AC3E}">
        <p14:creationId xmlns:p14="http://schemas.microsoft.com/office/powerpoint/2010/main" val="403596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Objective</a:t>
            </a:r>
            <a:endParaRPr lang="en-US" dirty="0"/>
          </a:p>
        </p:txBody>
      </p:sp>
      <p:sp>
        <p:nvSpPr>
          <p:cNvPr id="32771" name="Rectangle 3"/>
          <p:cNvSpPr>
            <a:spLocks noGrp="1" noChangeArrowheads="1"/>
          </p:cNvSpPr>
          <p:nvPr>
            <p:ph idx="1"/>
          </p:nvPr>
        </p:nvSpPr>
        <p:spPr/>
        <p:txBody>
          <a:bodyPr/>
          <a:lstStyle/>
          <a:p>
            <a:r>
              <a:rPr lang="en-US" sz="1800" dirty="0"/>
              <a:t>To Understand the OpenCL programming model</a:t>
            </a:r>
          </a:p>
          <a:p>
            <a:pPr lvl="1"/>
            <a:r>
              <a:rPr lang="en-US" sz="1600" dirty="0"/>
              <a:t>basic concepts and data types</a:t>
            </a:r>
          </a:p>
          <a:p>
            <a:pPr lvl="1"/>
            <a:r>
              <a:rPr lang="en-US" sz="1600" dirty="0"/>
              <a:t>Kernel structure</a:t>
            </a:r>
          </a:p>
          <a:p>
            <a:pPr lvl="1"/>
            <a:r>
              <a:rPr lang="en-US" sz="1600" dirty="0"/>
              <a:t>Application programming interface </a:t>
            </a:r>
          </a:p>
          <a:p>
            <a:pPr lvl="1"/>
            <a:r>
              <a:rPr lang="en-US" sz="1600" dirty="0"/>
              <a:t>Simple examples</a:t>
            </a:r>
          </a:p>
        </p:txBody>
      </p:sp>
    </p:spTree>
    <p:extLst>
      <p:ext uri="{BB962C8B-B14F-4D97-AF65-F5344CB8AC3E}">
        <p14:creationId xmlns:p14="http://schemas.microsoft.com/office/powerpoint/2010/main" val="230813168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25"/>
          <p:cNvSpPr>
            <a:spLocks noChangeArrowheads="1"/>
          </p:cNvSpPr>
          <p:nvPr/>
        </p:nvSpPr>
        <p:spPr bwMode="auto">
          <a:xfrm>
            <a:off x="1145276" y="2527069"/>
            <a:ext cx="4540430" cy="1243127"/>
          </a:xfrm>
          <a:prstGeom prst="rect">
            <a:avLst/>
          </a:prstGeom>
          <a:solidFill>
            <a:srgbClr val="EAEAEA"/>
          </a:solidFill>
          <a:ln w="9525">
            <a:solidFill>
              <a:schemeClr val="tx1"/>
            </a:solidFill>
            <a:miter lim="800000"/>
            <a:headEnd/>
            <a:tailEnd/>
          </a:ln>
        </p:spPr>
        <p:txBody>
          <a:bodyPr wrap="none" anchor="ctr"/>
          <a:lstStyle/>
          <a:p>
            <a:endParaRPr lang="en-US" sz="1200">
              <a:solidFill>
                <a:srgbClr val="000000"/>
              </a:solidFill>
            </a:endParaRPr>
          </a:p>
        </p:txBody>
      </p:sp>
      <p:sp>
        <p:nvSpPr>
          <p:cNvPr id="48131" name="Rectangle 2"/>
          <p:cNvSpPr>
            <a:spLocks noGrp="1" noChangeArrowheads="1"/>
          </p:cNvSpPr>
          <p:nvPr>
            <p:ph type="title"/>
          </p:nvPr>
        </p:nvSpPr>
        <p:spPr/>
        <p:txBody>
          <a:bodyPr/>
          <a:lstStyle/>
          <a:p>
            <a:r>
              <a:rPr lang="en-US"/>
              <a:t>OpenCL Device Command Execution</a:t>
            </a:r>
            <a:endParaRPr lang="en-US" dirty="0"/>
          </a:p>
        </p:txBody>
      </p:sp>
      <p:grpSp>
        <p:nvGrpSpPr>
          <p:cNvPr id="48132" name="Group 74"/>
          <p:cNvGrpSpPr>
            <a:grpSpLocks/>
          </p:cNvGrpSpPr>
          <p:nvPr/>
        </p:nvGrpSpPr>
        <p:grpSpPr bwMode="auto">
          <a:xfrm>
            <a:off x="3575341" y="2616422"/>
            <a:ext cx="2024063" cy="1071563"/>
            <a:chOff x="3600" y="1248"/>
            <a:chExt cx="1700" cy="1200"/>
          </a:xfrm>
        </p:grpSpPr>
        <p:sp>
          <p:nvSpPr>
            <p:cNvPr id="48188" name="Rectangle 4"/>
            <p:cNvSpPr>
              <a:spLocks noChangeArrowheads="1"/>
            </p:cNvSpPr>
            <p:nvPr/>
          </p:nvSpPr>
          <p:spPr bwMode="auto">
            <a:xfrm>
              <a:off x="3600" y="1248"/>
              <a:ext cx="1700" cy="1200"/>
            </a:xfrm>
            <a:prstGeom prst="rect">
              <a:avLst/>
            </a:prstGeom>
            <a:solidFill>
              <a:srgbClr val="CCFFCC"/>
            </a:solidFill>
            <a:ln w="9525">
              <a:solidFill>
                <a:schemeClr val="tx1"/>
              </a:solidFill>
              <a:miter lim="800000"/>
              <a:headEnd/>
              <a:tailEnd/>
            </a:ln>
          </p:spPr>
          <p:txBody>
            <a:bodyPr anchor="ctr"/>
            <a:lstStyle/>
            <a:p>
              <a:endParaRPr lang="en-US" sz="1200">
                <a:solidFill>
                  <a:srgbClr val="000000"/>
                </a:solidFill>
              </a:endParaRPr>
            </a:p>
          </p:txBody>
        </p:sp>
        <p:sp>
          <p:nvSpPr>
            <p:cNvPr id="48189" name="Text Box 5"/>
            <p:cNvSpPr txBox="1">
              <a:spLocks noChangeArrowheads="1"/>
            </p:cNvSpPr>
            <p:nvPr/>
          </p:nvSpPr>
          <p:spPr bwMode="auto">
            <a:xfrm>
              <a:off x="3630" y="1296"/>
              <a:ext cx="9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dirty="0" err="1">
                  <a:solidFill>
                    <a:srgbClr val="000000"/>
                  </a:solidFill>
                </a:rPr>
                <a:t>OpenCL</a:t>
              </a:r>
              <a:r>
                <a:rPr lang="en-US" sz="1200" dirty="0">
                  <a:solidFill>
                    <a:srgbClr val="000000"/>
                  </a:solidFill>
                </a:rPr>
                <a:t> Device</a:t>
              </a:r>
            </a:p>
          </p:txBody>
        </p:sp>
        <p:grpSp>
          <p:nvGrpSpPr>
            <p:cNvPr id="48190" name="Group 31"/>
            <p:cNvGrpSpPr>
              <a:grpSpLocks/>
            </p:cNvGrpSpPr>
            <p:nvPr/>
          </p:nvGrpSpPr>
          <p:grpSpPr bwMode="auto">
            <a:xfrm>
              <a:off x="3744" y="1632"/>
              <a:ext cx="336" cy="336"/>
              <a:chOff x="3744" y="1968"/>
              <a:chExt cx="336" cy="336"/>
            </a:xfrm>
          </p:grpSpPr>
          <p:sp>
            <p:nvSpPr>
              <p:cNvPr id="48233" name="Rectangle 7"/>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234" name="Rectangle 8"/>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35" name="Rectangle 27"/>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36" name="Rectangle 28"/>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37" name="Rectangle 29"/>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91" name="Group 32"/>
            <p:cNvGrpSpPr>
              <a:grpSpLocks/>
            </p:cNvGrpSpPr>
            <p:nvPr/>
          </p:nvGrpSpPr>
          <p:grpSpPr bwMode="auto">
            <a:xfrm>
              <a:off x="4128" y="1632"/>
              <a:ext cx="336" cy="336"/>
              <a:chOff x="3744" y="1968"/>
              <a:chExt cx="336" cy="336"/>
            </a:xfrm>
          </p:grpSpPr>
          <p:sp>
            <p:nvSpPr>
              <p:cNvPr id="48228" name="Rectangle 33"/>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229" name="Rectangle 34"/>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30" name="Rectangle 35"/>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31" name="Rectangle 36"/>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32" name="Rectangle 37"/>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92" name="Group 38"/>
            <p:cNvGrpSpPr>
              <a:grpSpLocks/>
            </p:cNvGrpSpPr>
            <p:nvPr/>
          </p:nvGrpSpPr>
          <p:grpSpPr bwMode="auto">
            <a:xfrm>
              <a:off x="4512" y="1632"/>
              <a:ext cx="336" cy="336"/>
              <a:chOff x="3744" y="1968"/>
              <a:chExt cx="336" cy="336"/>
            </a:xfrm>
          </p:grpSpPr>
          <p:sp>
            <p:nvSpPr>
              <p:cNvPr id="48223" name="Rectangle 39"/>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224" name="Rectangle 40"/>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25" name="Rectangle 41"/>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26" name="Rectangle 42"/>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27" name="Rectangle 43"/>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93" name="Group 44"/>
            <p:cNvGrpSpPr>
              <a:grpSpLocks/>
            </p:cNvGrpSpPr>
            <p:nvPr/>
          </p:nvGrpSpPr>
          <p:grpSpPr bwMode="auto">
            <a:xfrm>
              <a:off x="4896" y="1632"/>
              <a:ext cx="336" cy="336"/>
              <a:chOff x="3744" y="1968"/>
              <a:chExt cx="336" cy="336"/>
            </a:xfrm>
          </p:grpSpPr>
          <p:sp>
            <p:nvSpPr>
              <p:cNvPr id="48218" name="Rectangle 45"/>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219" name="Rectangle 46"/>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20" name="Rectangle 47"/>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21" name="Rectangle 48"/>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22" name="Rectangle 49"/>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94" name="Group 50"/>
            <p:cNvGrpSpPr>
              <a:grpSpLocks/>
            </p:cNvGrpSpPr>
            <p:nvPr/>
          </p:nvGrpSpPr>
          <p:grpSpPr bwMode="auto">
            <a:xfrm>
              <a:off x="3744" y="2016"/>
              <a:ext cx="336" cy="336"/>
              <a:chOff x="3744" y="1968"/>
              <a:chExt cx="336" cy="336"/>
            </a:xfrm>
          </p:grpSpPr>
          <p:sp>
            <p:nvSpPr>
              <p:cNvPr id="48213" name="Rectangle 51"/>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214" name="Rectangle 52"/>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15" name="Rectangle 53"/>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16" name="Rectangle 54"/>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17" name="Rectangle 55"/>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95" name="Group 56"/>
            <p:cNvGrpSpPr>
              <a:grpSpLocks/>
            </p:cNvGrpSpPr>
            <p:nvPr/>
          </p:nvGrpSpPr>
          <p:grpSpPr bwMode="auto">
            <a:xfrm>
              <a:off x="4128" y="2016"/>
              <a:ext cx="336" cy="336"/>
              <a:chOff x="3744" y="1968"/>
              <a:chExt cx="336" cy="336"/>
            </a:xfrm>
          </p:grpSpPr>
          <p:sp>
            <p:nvSpPr>
              <p:cNvPr id="48208" name="Rectangle 57"/>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209" name="Rectangle 58"/>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10" name="Rectangle 59"/>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11" name="Rectangle 60"/>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12" name="Rectangle 61"/>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96" name="Group 62"/>
            <p:cNvGrpSpPr>
              <a:grpSpLocks/>
            </p:cNvGrpSpPr>
            <p:nvPr/>
          </p:nvGrpSpPr>
          <p:grpSpPr bwMode="auto">
            <a:xfrm>
              <a:off x="4512" y="2016"/>
              <a:ext cx="336" cy="336"/>
              <a:chOff x="3744" y="1968"/>
              <a:chExt cx="336" cy="336"/>
            </a:xfrm>
          </p:grpSpPr>
          <p:sp>
            <p:nvSpPr>
              <p:cNvPr id="48203" name="Rectangle 63"/>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204" name="Rectangle 64"/>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05" name="Rectangle 65"/>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06" name="Rectangle 66"/>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07" name="Rectangle 67"/>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97" name="Group 68"/>
            <p:cNvGrpSpPr>
              <a:grpSpLocks/>
            </p:cNvGrpSpPr>
            <p:nvPr/>
          </p:nvGrpSpPr>
          <p:grpSpPr bwMode="auto">
            <a:xfrm>
              <a:off x="4896" y="2016"/>
              <a:ext cx="336" cy="336"/>
              <a:chOff x="3744" y="1968"/>
              <a:chExt cx="336" cy="336"/>
            </a:xfrm>
          </p:grpSpPr>
          <p:sp>
            <p:nvSpPr>
              <p:cNvPr id="48198" name="Rectangle 69"/>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199" name="Rectangle 70"/>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00" name="Rectangle 71"/>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01" name="Rectangle 72"/>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202" name="Rectangle 73"/>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cxnSp>
        <p:nvCxnSpPr>
          <p:cNvPr id="48133" name="AutoShape 128"/>
          <p:cNvCxnSpPr>
            <a:cxnSpLocks noChangeShapeType="1"/>
          </p:cNvCxnSpPr>
          <p:nvPr/>
        </p:nvCxnSpPr>
        <p:spPr bwMode="auto">
          <a:xfrm>
            <a:off x="3145526" y="2827107"/>
            <a:ext cx="148590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grpSp>
        <p:nvGrpSpPr>
          <p:cNvPr id="48134" name="Group 138"/>
          <p:cNvGrpSpPr>
            <a:grpSpLocks/>
          </p:cNvGrpSpPr>
          <p:nvPr/>
        </p:nvGrpSpPr>
        <p:grpSpPr bwMode="auto">
          <a:xfrm>
            <a:off x="3950617" y="1330646"/>
            <a:ext cx="1024930" cy="1071563"/>
            <a:chOff x="2064" y="1248"/>
            <a:chExt cx="1552" cy="1200"/>
          </a:xfrm>
        </p:grpSpPr>
        <p:sp>
          <p:nvSpPr>
            <p:cNvPr id="48178" name="Rectangle 126"/>
            <p:cNvSpPr>
              <a:spLocks noChangeArrowheads="1"/>
            </p:cNvSpPr>
            <p:nvPr/>
          </p:nvSpPr>
          <p:spPr bwMode="auto">
            <a:xfrm>
              <a:off x="2064" y="1248"/>
              <a:ext cx="1552" cy="1200"/>
            </a:xfrm>
            <a:prstGeom prst="rect">
              <a:avLst/>
            </a:prstGeom>
            <a:solidFill>
              <a:srgbClr val="FFFF99"/>
            </a:solidFill>
            <a:ln w="9525">
              <a:solidFill>
                <a:schemeClr val="tx1"/>
              </a:solidFill>
              <a:miter lim="800000"/>
              <a:headEnd/>
              <a:tailEnd/>
            </a:ln>
          </p:spPr>
          <p:txBody>
            <a:bodyPr wrap="none" anchor="ctr"/>
            <a:lstStyle/>
            <a:p>
              <a:endParaRPr lang="en-US" sz="1200">
                <a:solidFill>
                  <a:srgbClr val="000000"/>
                </a:solidFill>
              </a:endParaRPr>
            </a:p>
          </p:txBody>
        </p:sp>
        <p:sp>
          <p:nvSpPr>
            <p:cNvPr id="48179" name="Text Box 127"/>
            <p:cNvSpPr txBox="1">
              <a:spLocks noChangeArrowheads="1"/>
            </p:cNvSpPr>
            <p:nvPr/>
          </p:nvSpPr>
          <p:spPr bwMode="auto">
            <a:xfrm>
              <a:off x="2160" y="1296"/>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a:solidFill>
                    <a:srgbClr val="000000"/>
                  </a:solidFill>
                </a:rPr>
                <a:t>Cmd Queue</a:t>
              </a:r>
            </a:p>
          </p:txBody>
        </p:sp>
        <p:cxnSp>
          <p:nvCxnSpPr>
            <p:cNvPr id="48180" name="AutoShape 130"/>
            <p:cNvCxnSpPr>
              <a:cxnSpLocks noChangeShapeType="1"/>
            </p:cNvCxnSpPr>
            <p:nvPr/>
          </p:nvCxnSpPr>
          <p:spPr bwMode="auto">
            <a:xfrm>
              <a:off x="2208" y="1680"/>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1" name="AutoShape 131"/>
            <p:cNvCxnSpPr>
              <a:cxnSpLocks noChangeShapeType="1"/>
            </p:cNvCxnSpPr>
            <p:nvPr/>
          </p:nvCxnSpPr>
          <p:spPr bwMode="auto">
            <a:xfrm>
              <a:off x="2208" y="1776"/>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2" name="AutoShape 132"/>
            <p:cNvCxnSpPr>
              <a:cxnSpLocks noChangeShapeType="1"/>
            </p:cNvCxnSpPr>
            <p:nvPr/>
          </p:nvCxnSpPr>
          <p:spPr bwMode="auto">
            <a:xfrm>
              <a:off x="2208" y="1872"/>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3" name="AutoShape 133"/>
            <p:cNvCxnSpPr>
              <a:cxnSpLocks noChangeShapeType="1"/>
            </p:cNvCxnSpPr>
            <p:nvPr/>
          </p:nvCxnSpPr>
          <p:spPr bwMode="auto">
            <a:xfrm>
              <a:off x="2208" y="1968"/>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4" name="AutoShape 134"/>
            <p:cNvCxnSpPr>
              <a:cxnSpLocks noChangeShapeType="1"/>
            </p:cNvCxnSpPr>
            <p:nvPr/>
          </p:nvCxnSpPr>
          <p:spPr bwMode="auto">
            <a:xfrm>
              <a:off x="2208" y="2064"/>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5" name="AutoShape 135"/>
            <p:cNvCxnSpPr>
              <a:cxnSpLocks noChangeShapeType="1"/>
            </p:cNvCxnSpPr>
            <p:nvPr/>
          </p:nvCxnSpPr>
          <p:spPr bwMode="auto">
            <a:xfrm>
              <a:off x="2208" y="2160"/>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6" name="AutoShape 136"/>
            <p:cNvCxnSpPr>
              <a:cxnSpLocks noChangeShapeType="1"/>
            </p:cNvCxnSpPr>
            <p:nvPr/>
          </p:nvCxnSpPr>
          <p:spPr bwMode="auto">
            <a:xfrm>
              <a:off x="2208" y="2256"/>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87" name="AutoShape 137"/>
            <p:cNvCxnSpPr>
              <a:cxnSpLocks noChangeShapeType="1"/>
            </p:cNvCxnSpPr>
            <p:nvPr/>
          </p:nvCxnSpPr>
          <p:spPr bwMode="auto">
            <a:xfrm>
              <a:off x="2208" y="2352"/>
              <a:ext cx="115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48135" name="Rectangle 150"/>
          <p:cNvSpPr>
            <a:spLocks noChangeArrowheads="1"/>
          </p:cNvSpPr>
          <p:nvPr/>
        </p:nvSpPr>
        <p:spPr bwMode="auto">
          <a:xfrm>
            <a:off x="2634171" y="1269868"/>
            <a:ext cx="857251" cy="385763"/>
          </a:xfrm>
          <a:prstGeom prst="rect">
            <a:avLst/>
          </a:prstGeom>
          <a:solidFill>
            <a:srgbClr val="FFCC66"/>
          </a:solidFill>
          <a:ln w="9525">
            <a:solidFill>
              <a:schemeClr val="tx1"/>
            </a:solidFill>
            <a:miter lim="800000"/>
            <a:headEnd/>
            <a:tailEnd/>
          </a:ln>
        </p:spPr>
        <p:txBody>
          <a:bodyPr wrap="none" anchor="ctr"/>
          <a:lstStyle/>
          <a:p>
            <a:r>
              <a:rPr lang="en-US" sz="1200">
                <a:solidFill>
                  <a:srgbClr val="000000"/>
                </a:solidFill>
              </a:rPr>
              <a:t>Command</a:t>
            </a:r>
          </a:p>
        </p:txBody>
      </p:sp>
      <p:cxnSp>
        <p:nvCxnSpPr>
          <p:cNvPr id="48136" name="AutoShape 153"/>
          <p:cNvCxnSpPr>
            <a:cxnSpLocks noChangeShapeType="1"/>
          </p:cNvCxnSpPr>
          <p:nvPr/>
        </p:nvCxnSpPr>
        <p:spPr bwMode="auto">
          <a:xfrm rot="5400000">
            <a:off x="4339230" y="2532249"/>
            <a:ext cx="257175" cy="2381"/>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48138" name="Rectangle 155"/>
          <p:cNvSpPr>
            <a:spLocks noChangeArrowheads="1"/>
          </p:cNvSpPr>
          <p:nvPr/>
        </p:nvSpPr>
        <p:spPr bwMode="auto">
          <a:xfrm>
            <a:off x="1143000" y="1276350"/>
            <a:ext cx="1003120" cy="342900"/>
          </a:xfrm>
          <a:prstGeom prst="rect">
            <a:avLst/>
          </a:prstGeom>
          <a:solidFill>
            <a:srgbClr val="99CCFF"/>
          </a:solidFill>
          <a:ln w="9525">
            <a:solidFill>
              <a:schemeClr val="tx1"/>
            </a:solidFill>
            <a:miter lim="800000"/>
            <a:headEnd/>
            <a:tailEnd/>
          </a:ln>
        </p:spPr>
        <p:txBody>
          <a:bodyPr wrap="none" anchor="ctr"/>
          <a:lstStyle/>
          <a:p>
            <a:r>
              <a:rPr lang="en-US" sz="1200">
                <a:solidFill>
                  <a:srgbClr val="000000"/>
                </a:solidFill>
              </a:rPr>
              <a:t>Application</a:t>
            </a:r>
          </a:p>
        </p:txBody>
      </p:sp>
      <p:grpSp>
        <p:nvGrpSpPr>
          <p:cNvPr id="48140" name="Group 221"/>
          <p:cNvGrpSpPr>
            <a:grpSpLocks/>
          </p:cNvGrpSpPr>
          <p:nvPr/>
        </p:nvGrpSpPr>
        <p:grpSpPr bwMode="auto">
          <a:xfrm>
            <a:off x="2548446" y="1762787"/>
            <a:ext cx="1813560" cy="550069"/>
            <a:chOff x="2208" y="2352"/>
            <a:chExt cx="1344" cy="616"/>
          </a:xfrm>
        </p:grpSpPr>
        <p:sp>
          <p:nvSpPr>
            <p:cNvPr id="48174" name="Rectangle 158"/>
            <p:cNvSpPr>
              <a:spLocks noChangeArrowheads="1"/>
            </p:cNvSpPr>
            <p:nvPr/>
          </p:nvSpPr>
          <p:spPr bwMode="auto">
            <a:xfrm>
              <a:off x="2208" y="2352"/>
              <a:ext cx="889" cy="616"/>
            </a:xfrm>
            <a:prstGeom prst="rect">
              <a:avLst/>
            </a:prstGeom>
            <a:solidFill>
              <a:srgbClr val="FFFF99"/>
            </a:solidFill>
            <a:ln w="9525">
              <a:solidFill>
                <a:schemeClr val="tx1"/>
              </a:solidFill>
              <a:miter lim="800000"/>
              <a:headEnd/>
              <a:tailEnd/>
            </a:ln>
          </p:spPr>
          <p:txBody>
            <a:bodyPr wrap="none" anchor="ctr"/>
            <a:lstStyle/>
            <a:p>
              <a:endParaRPr lang="en-US" sz="1200">
                <a:solidFill>
                  <a:srgbClr val="000000"/>
                </a:solidFill>
              </a:endParaRPr>
            </a:p>
          </p:txBody>
        </p:sp>
        <p:sp>
          <p:nvSpPr>
            <p:cNvPr id="48175" name="Text Box 159"/>
            <p:cNvSpPr txBox="1">
              <a:spLocks noChangeArrowheads="1"/>
            </p:cNvSpPr>
            <p:nvPr/>
          </p:nvSpPr>
          <p:spPr bwMode="auto">
            <a:xfrm>
              <a:off x="2304" y="2400"/>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a:solidFill>
                    <a:srgbClr val="000000"/>
                  </a:solidFill>
                </a:rPr>
                <a:t>Cmd Queue</a:t>
              </a:r>
            </a:p>
          </p:txBody>
        </p:sp>
        <p:cxnSp>
          <p:nvCxnSpPr>
            <p:cNvPr id="48176" name="AutoShape 160"/>
            <p:cNvCxnSpPr>
              <a:cxnSpLocks noChangeShapeType="1"/>
            </p:cNvCxnSpPr>
            <p:nvPr/>
          </p:nvCxnSpPr>
          <p:spPr bwMode="auto">
            <a:xfrm>
              <a:off x="2352" y="2784"/>
              <a:ext cx="555" cy="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8177" name="AutoShape 161"/>
            <p:cNvCxnSpPr>
              <a:cxnSpLocks noChangeShapeType="1"/>
            </p:cNvCxnSpPr>
            <p:nvPr/>
          </p:nvCxnSpPr>
          <p:spPr bwMode="auto">
            <a:xfrm>
              <a:off x="2352" y="2880"/>
              <a:ext cx="555" cy="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48141" name="Rectangle 168"/>
          <p:cNvSpPr>
            <a:spLocks noChangeArrowheads="1"/>
          </p:cNvSpPr>
          <p:nvPr/>
        </p:nvSpPr>
        <p:spPr bwMode="auto">
          <a:xfrm>
            <a:off x="1145276" y="1927093"/>
            <a:ext cx="945970" cy="350044"/>
          </a:xfrm>
          <a:prstGeom prst="rect">
            <a:avLst/>
          </a:prstGeom>
          <a:solidFill>
            <a:srgbClr val="FFCC66"/>
          </a:solidFill>
          <a:ln w="9525">
            <a:solidFill>
              <a:schemeClr val="tx1"/>
            </a:solidFill>
            <a:miter lim="800000"/>
            <a:headEnd/>
            <a:tailEnd/>
          </a:ln>
        </p:spPr>
        <p:txBody>
          <a:bodyPr wrap="none" anchor="ctr"/>
          <a:lstStyle/>
          <a:p>
            <a:r>
              <a:rPr lang="en-US" sz="1200">
                <a:solidFill>
                  <a:srgbClr val="000000"/>
                </a:solidFill>
              </a:rPr>
              <a:t>Command</a:t>
            </a:r>
          </a:p>
        </p:txBody>
      </p:sp>
      <p:cxnSp>
        <p:nvCxnSpPr>
          <p:cNvPr id="48142" name="AutoShape 169"/>
          <p:cNvCxnSpPr>
            <a:cxnSpLocks noChangeShapeType="1"/>
            <a:stCxn id="48141" idx="3"/>
          </p:cNvCxnSpPr>
          <p:nvPr/>
        </p:nvCxnSpPr>
        <p:spPr bwMode="auto">
          <a:xfrm flipV="1">
            <a:off x="2091246" y="2102114"/>
            <a:ext cx="457201" cy="1"/>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grpSp>
        <p:nvGrpSpPr>
          <p:cNvPr id="48143" name="Group 222"/>
          <p:cNvGrpSpPr>
            <a:grpSpLocks/>
          </p:cNvGrpSpPr>
          <p:nvPr/>
        </p:nvGrpSpPr>
        <p:grpSpPr bwMode="auto">
          <a:xfrm>
            <a:off x="1319330" y="2608328"/>
            <a:ext cx="2114550" cy="728663"/>
            <a:chOff x="2016" y="3120"/>
            <a:chExt cx="1776" cy="816"/>
          </a:xfrm>
        </p:grpSpPr>
        <p:sp>
          <p:nvSpPr>
            <p:cNvPr id="48148" name="Rectangle 171"/>
            <p:cNvSpPr>
              <a:spLocks noChangeArrowheads="1"/>
            </p:cNvSpPr>
            <p:nvPr/>
          </p:nvSpPr>
          <p:spPr bwMode="auto">
            <a:xfrm>
              <a:off x="2016" y="3120"/>
              <a:ext cx="1776" cy="816"/>
            </a:xfrm>
            <a:prstGeom prst="rect">
              <a:avLst/>
            </a:prstGeom>
            <a:solidFill>
              <a:srgbClr val="CCFFCC"/>
            </a:solidFill>
            <a:ln w="9525">
              <a:solidFill>
                <a:schemeClr val="tx1"/>
              </a:solidFill>
              <a:miter lim="800000"/>
              <a:headEnd/>
              <a:tailEnd/>
            </a:ln>
          </p:spPr>
          <p:txBody>
            <a:bodyPr anchor="ctr"/>
            <a:lstStyle/>
            <a:p>
              <a:endParaRPr lang="en-US" sz="1200">
                <a:solidFill>
                  <a:srgbClr val="000000"/>
                </a:solidFill>
              </a:endParaRPr>
            </a:p>
          </p:txBody>
        </p:sp>
        <p:sp>
          <p:nvSpPr>
            <p:cNvPr id="48149" name="Text Box 172"/>
            <p:cNvSpPr txBox="1">
              <a:spLocks noChangeArrowheads="1"/>
            </p:cNvSpPr>
            <p:nvPr/>
          </p:nvSpPr>
          <p:spPr bwMode="auto">
            <a:xfrm>
              <a:off x="2046" y="3168"/>
              <a:ext cx="9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200" dirty="0" err="1">
                  <a:solidFill>
                    <a:srgbClr val="000000"/>
                  </a:solidFill>
                </a:rPr>
                <a:t>OpenCL</a:t>
              </a:r>
              <a:r>
                <a:rPr lang="en-US" sz="1200" dirty="0">
                  <a:solidFill>
                    <a:srgbClr val="000000"/>
                  </a:solidFill>
                </a:rPr>
                <a:t> Device</a:t>
              </a:r>
            </a:p>
          </p:txBody>
        </p:sp>
        <p:grpSp>
          <p:nvGrpSpPr>
            <p:cNvPr id="48150" name="Group 173"/>
            <p:cNvGrpSpPr>
              <a:grpSpLocks/>
            </p:cNvGrpSpPr>
            <p:nvPr/>
          </p:nvGrpSpPr>
          <p:grpSpPr bwMode="auto">
            <a:xfrm>
              <a:off x="2160" y="3504"/>
              <a:ext cx="336" cy="336"/>
              <a:chOff x="3744" y="1968"/>
              <a:chExt cx="336" cy="336"/>
            </a:xfrm>
          </p:grpSpPr>
          <p:sp>
            <p:nvSpPr>
              <p:cNvPr id="48169" name="Rectangle 174"/>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170" name="Rectangle 175"/>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71" name="Rectangle 176"/>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72" name="Rectangle 177"/>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73" name="Rectangle 178"/>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51" name="Group 179"/>
            <p:cNvGrpSpPr>
              <a:grpSpLocks/>
            </p:cNvGrpSpPr>
            <p:nvPr/>
          </p:nvGrpSpPr>
          <p:grpSpPr bwMode="auto">
            <a:xfrm>
              <a:off x="2544" y="3504"/>
              <a:ext cx="336" cy="336"/>
              <a:chOff x="3744" y="1968"/>
              <a:chExt cx="336" cy="336"/>
            </a:xfrm>
          </p:grpSpPr>
          <p:sp>
            <p:nvSpPr>
              <p:cNvPr id="48164" name="Rectangle 180"/>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165" name="Rectangle 181"/>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66" name="Rectangle 182"/>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67" name="Rectangle 183"/>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68" name="Rectangle 184"/>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52" name="Group 185"/>
            <p:cNvGrpSpPr>
              <a:grpSpLocks/>
            </p:cNvGrpSpPr>
            <p:nvPr/>
          </p:nvGrpSpPr>
          <p:grpSpPr bwMode="auto">
            <a:xfrm>
              <a:off x="2928" y="3504"/>
              <a:ext cx="336" cy="336"/>
              <a:chOff x="3744" y="1968"/>
              <a:chExt cx="336" cy="336"/>
            </a:xfrm>
          </p:grpSpPr>
          <p:sp>
            <p:nvSpPr>
              <p:cNvPr id="48159" name="Rectangle 186"/>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160" name="Rectangle 187"/>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61" name="Rectangle 188"/>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62" name="Rectangle 189"/>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63" name="Rectangle 190"/>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nvGrpSpPr>
            <p:cNvPr id="48153" name="Group 191"/>
            <p:cNvGrpSpPr>
              <a:grpSpLocks/>
            </p:cNvGrpSpPr>
            <p:nvPr/>
          </p:nvGrpSpPr>
          <p:grpSpPr bwMode="auto">
            <a:xfrm>
              <a:off x="3312" y="3504"/>
              <a:ext cx="336" cy="336"/>
              <a:chOff x="3744" y="1968"/>
              <a:chExt cx="336" cy="336"/>
            </a:xfrm>
          </p:grpSpPr>
          <p:sp>
            <p:nvSpPr>
              <p:cNvPr id="48154" name="Rectangle 192"/>
              <p:cNvSpPr>
                <a:spLocks noChangeArrowheads="1"/>
              </p:cNvSpPr>
              <p:nvPr/>
            </p:nvSpPr>
            <p:spPr bwMode="auto">
              <a:xfrm>
                <a:off x="3744" y="1968"/>
                <a:ext cx="336" cy="336"/>
              </a:xfrm>
              <a:prstGeom prst="rect">
                <a:avLst/>
              </a:prstGeom>
              <a:solidFill>
                <a:srgbClr val="99CCFF"/>
              </a:solidFill>
              <a:ln w="9525">
                <a:solidFill>
                  <a:schemeClr val="tx1"/>
                </a:solidFill>
                <a:miter lim="800000"/>
                <a:headEnd/>
                <a:tailEnd/>
              </a:ln>
            </p:spPr>
            <p:txBody>
              <a:bodyPr wrap="none"/>
              <a:lstStyle/>
              <a:p>
                <a:endParaRPr lang="en-US" sz="1200">
                  <a:solidFill>
                    <a:srgbClr val="000000"/>
                  </a:solidFill>
                </a:endParaRPr>
              </a:p>
            </p:txBody>
          </p:sp>
          <p:sp>
            <p:nvSpPr>
              <p:cNvPr id="48155" name="Rectangle 193"/>
              <p:cNvSpPr>
                <a:spLocks noChangeArrowheads="1"/>
              </p:cNvSpPr>
              <p:nvPr/>
            </p:nvSpPr>
            <p:spPr bwMode="auto">
              <a:xfrm>
                <a:off x="3792"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56" name="Rectangle 194"/>
              <p:cNvSpPr>
                <a:spLocks noChangeArrowheads="1"/>
              </p:cNvSpPr>
              <p:nvPr/>
            </p:nvSpPr>
            <p:spPr bwMode="auto">
              <a:xfrm>
                <a:off x="3936" y="2016"/>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57" name="Rectangle 195"/>
              <p:cNvSpPr>
                <a:spLocks noChangeArrowheads="1"/>
              </p:cNvSpPr>
              <p:nvPr/>
            </p:nvSpPr>
            <p:spPr bwMode="auto">
              <a:xfrm>
                <a:off x="3792"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sp>
            <p:nvSpPr>
              <p:cNvPr id="48158" name="Rectangle 196"/>
              <p:cNvSpPr>
                <a:spLocks noChangeArrowheads="1"/>
              </p:cNvSpPr>
              <p:nvPr/>
            </p:nvSpPr>
            <p:spPr bwMode="auto">
              <a:xfrm>
                <a:off x="3936" y="2160"/>
                <a:ext cx="96" cy="96"/>
              </a:xfrm>
              <a:prstGeom prst="rect">
                <a:avLst/>
              </a:prstGeom>
              <a:solidFill>
                <a:srgbClr val="FFFF99"/>
              </a:solidFill>
              <a:ln w="9525">
                <a:solidFill>
                  <a:schemeClr val="tx1"/>
                </a:solidFill>
                <a:miter lim="800000"/>
                <a:headEnd/>
                <a:tailEnd/>
              </a:ln>
            </p:spPr>
            <p:txBody>
              <a:bodyPr anchor="ctr"/>
              <a:lstStyle/>
              <a:p>
                <a:endParaRPr lang="en-US" sz="1200">
                  <a:solidFill>
                    <a:srgbClr val="000000"/>
                  </a:solidFill>
                </a:endParaRPr>
              </a:p>
            </p:txBody>
          </p:sp>
        </p:grpSp>
      </p:grpSp>
      <p:cxnSp>
        <p:nvCxnSpPr>
          <p:cNvPr id="48144" name="AutoShape 223"/>
          <p:cNvCxnSpPr>
            <a:cxnSpLocks noChangeShapeType="1"/>
          </p:cNvCxnSpPr>
          <p:nvPr/>
        </p:nvCxnSpPr>
        <p:spPr bwMode="auto">
          <a:xfrm flipH="1">
            <a:off x="2919531" y="2329405"/>
            <a:ext cx="2381" cy="292894"/>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8145" name="AutoShape 224"/>
          <p:cNvCxnSpPr>
            <a:cxnSpLocks noChangeShapeType="1"/>
          </p:cNvCxnSpPr>
          <p:nvPr/>
        </p:nvCxnSpPr>
        <p:spPr bwMode="auto">
          <a:xfrm flipH="1">
            <a:off x="1473004" y="1616340"/>
            <a:ext cx="2381" cy="29289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46" name="Text Box 226"/>
          <p:cNvSpPr txBox="1">
            <a:spLocks noChangeArrowheads="1"/>
          </p:cNvSpPr>
          <p:nvPr/>
        </p:nvSpPr>
        <p:spPr bwMode="auto">
          <a:xfrm>
            <a:off x="1416850" y="3406068"/>
            <a:ext cx="12369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sz="1200" dirty="0" err="1">
                <a:solidFill>
                  <a:srgbClr val="000000"/>
                </a:solidFill>
              </a:rPr>
              <a:t>OpenCL</a:t>
            </a:r>
            <a:r>
              <a:rPr lang="en-US" sz="1200" dirty="0">
                <a:solidFill>
                  <a:srgbClr val="000000"/>
                </a:solidFill>
              </a:rPr>
              <a:t> Context</a:t>
            </a:r>
          </a:p>
        </p:txBody>
      </p:sp>
      <p:cxnSp>
        <p:nvCxnSpPr>
          <p:cNvPr id="135" name="AutoShape 169"/>
          <p:cNvCxnSpPr>
            <a:cxnSpLocks noChangeShapeType="1"/>
          </p:cNvCxnSpPr>
          <p:nvPr/>
        </p:nvCxnSpPr>
        <p:spPr bwMode="auto">
          <a:xfrm flipV="1">
            <a:off x="2164353" y="1457590"/>
            <a:ext cx="457201" cy="1"/>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36" name="AutoShape 169"/>
          <p:cNvCxnSpPr>
            <a:cxnSpLocks noChangeShapeType="1"/>
          </p:cNvCxnSpPr>
          <p:nvPr/>
        </p:nvCxnSpPr>
        <p:spPr bwMode="auto">
          <a:xfrm flipV="1">
            <a:off x="3489646" y="1464514"/>
            <a:ext cx="457201" cy="1"/>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09" name="AutoShape 169">
            <a:extLst>
              <a:ext uri="{FF2B5EF4-FFF2-40B4-BE49-F238E27FC236}">
                <a16:creationId xmlns:a16="http://schemas.microsoft.com/office/drawing/2014/main" id="{34715BCA-3C91-432A-A850-D2AECF237716}"/>
              </a:ext>
            </a:extLst>
          </p:cNvPr>
          <p:cNvCxnSpPr>
            <a:cxnSpLocks noChangeShapeType="1"/>
          </p:cNvCxnSpPr>
          <p:nvPr/>
        </p:nvCxnSpPr>
        <p:spPr bwMode="auto">
          <a:xfrm flipH="1">
            <a:off x="1600200" y="1616340"/>
            <a:ext cx="3701" cy="315416"/>
          </a:xfrm>
          <a:prstGeom prst="straightConnector1">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331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OpenCL Context Setup Code (simple)</a:t>
            </a:r>
            <a:endParaRPr lang="en-US" dirty="0"/>
          </a:p>
        </p:txBody>
      </p:sp>
      <p:sp>
        <p:nvSpPr>
          <p:cNvPr id="45059" name="Rectangle 3"/>
          <p:cNvSpPr>
            <a:spLocks noGrp="1" noChangeArrowheads="1"/>
          </p:cNvSpPr>
          <p:nvPr>
            <p:ph idx="1"/>
          </p:nvPr>
        </p:nvSpPr>
        <p:spPr/>
        <p:txBody>
          <a:bodyPr/>
          <a:lstStyle/>
          <a:p>
            <a:pPr marL="0" indent="0">
              <a:buNone/>
            </a:pPr>
            <a:r>
              <a:rPr lang="en-US" sz="1100" dirty="0" err="1">
                <a:latin typeface="Courier New" panose="02070309020205020404" pitchFamily="49" charset="0"/>
                <a:cs typeface="Courier New" panose="02070309020205020404" pitchFamily="49" charset="0"/>
              </a:rPr>
              <a:t>cl_int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clerr</a:t>
            </a:r>
            <a:r>
              <a:rPr lang="en-US" sz="1100" dirty="0">
                <a:latin typeface="Courier New" panose="02070309020205020404" pitchFamily="49" charset="0"/>
                <a:cs typeface="Courier New" panose="02070309020205020404" pitchFamily="49" charset="0"/>
              </a:rPr>
              <a:t> = CL_SUCCESS;</a:t>
            </a:r>
          </a:p>
          <a:p>
            <a:pPr marL="0" indent="0">
              <a:buNone/>
            </a:pPr>
            <a:r>
              <a:rPr lang="en-US" sz="1100" dirty="0" err="1">
                <a:latin typeface="Courier New" panose="02070309020205020404" pitchFamily="49" charset="0"/>
                <a:cs typeface="Courier New" panose="02070309020205020404" pitchFamily="49" charset="0"/>
              </a:rPr>
              <a:t>cl_context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clctx</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clCreateContextFromType</a:t>
            </a:r>
            <a:r>
              <a:rPr lang="en-US" sz="1100" dirty="0">
                <a:latin typeface="Courier New" panose="02070309020205020404" pitchFamily="49" charset="0"/>
                <a:cs typeface="Courier New" panose="02070309020205020404" pitchFamily="49" charset="0"/>
              </a:rPr>
              <a:t>(0, CL_DEVICE_TYPE_ALL, NULL, NULL, &amp;</a:t>
            </a:r>
            <a:r>
              <a:rPr lang="en-US" sz="1100" dirty="0" err="1">
                <a:latin typeface="Courier New" panose="02070309020205020404" pitchFamily="49" charset="0"/>
                <a:cs typeface="Courier New" panose="02070309020205020404" pitchFamily="49" charset="0"/>
              </a:rPr>
              <a:t>clerr</a:t>
            </a:r>
            <a:r>
              <a:rPr lang="en-US" sz="1100" dirty="0">
                <a:latin typeface="Courier New" panose="02070309020205020404" pitchFamily="49" charset="0"/>
                <a:cs typeface="Courier New" panose="02070309020205020404" pitchFamily="49" charset="0"/>
              </a:rPr>
              <a:t>);</a:t>
            </a:r>
          </a:p>
          <a:p>
            <a:pPr marL="0" indent="0">
              <a:buNone/>
            </a:pPr>
            <a:endParaRPr lang="en-US" sz="1100" dirty="0">
              <a:latin typeface="Courier New" panose="02070309020205020404" pitchFamily="49" charset="0"/>
              <a:cs typeface="Courier New" panose="02070309020205020404" pitchFamily="49" charset="0"/>
            </a:endParaRPr>
          </a:p>
          <a:p>
            <a:pPr marL="0" indent="0">
              <a:buNone/>
            </a:pPr>
            <a:r>
              <a:rPr lang="en-US" sz="1100" dirty="0" err="1">
                <a:latin typeface="Courier New" panose="02070309020205020404" pitchFamily="49" charset="0"/>
                <a:cs typeface="Courier New" panose="02070309020205020404" pitchFamily="49" charset="0"/>
              </a:rPr>
              <a:t>size_t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parmsz</a:t>
            </a: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clerr</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clGetContextInfo</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clctx</a:t>
            </a:r>
            <a:r>
              <a:rPr lang="en-US" sz="1100" dirty="0">
                <a:latin typeface="Courier New" panose="02070309020205020404" pitchFamily="49" charset="0"/>
                <a:cs typeface="Courier New" panose="02070309020205020404" pitchFamily="49" charset="0"/>
              </a:rPr>
              <a:t>, CL_CONTEXT_DEVICES, 0, NULL, &amp;</a:t>
            </a:r>
            <a:r>
              <a:rPr lang="en-US" sz="1100" dirty="0" err="1">
                <a:latin typeface="Courier New" panose="02070309020205020404" pitchFamily="49" charset="0"/>
                <a:cs typeface="Courier New" panose="02070309020205020404" pitchFamily="49" charset="0"/>
              </a:rPr>
              <a:t>parmsz</a:t>
            </a:r>
            <a:r>
              <a:rPr lang="en-US" sz="1100" dirty="0">
                <a:latin typeface="Courier New" panose="02070309020205020404" pitchFamily="49" charset="0"/>
                <a:cs typeface="Courier New" panose="02070309020205020404" pitchFamily="49" charset="0"/>
              </a:rPr>
              <a:t>); </a:t>
            </a:r>
          </a:p>
          <a:p>
            <a:pPr marL="0" indent="0">
              <a:buNone/>
            </a:pPr>
            <a:endParaRPr lang="en-US" sz="1100" dirty="0">
              <a:latin typeface="Courier New" panose="02070309020205020404" pitchFamily="49" charset="0"/>
              <a:cs typeface="Courier New" panose="02070309020205020404" pitchFamily="49" charset="0"/>
            </a:endParaRPr>
          </a:p>
          <a:p>
            <a:pPr marL="0" indent="0">
              <a:buNone/>
            </a:pPr>
            <a:r>
              <a:rPr lang="en-US" sz="1100" dirty="0" err="1">
                <a:latin typeface="Courier New" panose="02070309020205020404" pitchFamily="49" charset="0"/>
                <a:cs typeface="Courier New" panose="02070309020205020404" pitchFamily="49" charset="0"/>
              </a:rPr>
              <a:t>cl_device_id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cldevs</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cl_device_id</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malloc</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parmsz</a:t>
            </a:r>
            <a:r>
              <a:rPr lang="en-US" sz="1100" dirty="0">
                <a:latin typeface="Courier New" panose="02070309020205020404" pitchFamily="49" charset="0"/>
                <a:cs typeface="Courier New" panose="02070309020205020404" pitchFamily="49" charset="0"/>
              </a:rPr>
              <a:t>); </a:t>
            </a:r>
          </a:p>
          <a:p>
            <a:pPr marL="0" indent="0">
              <a:buNone/>
            </a:pPr>
            <a:r>
              <a:rPr lang="en-US" sz="1100" dirty="0" err="1">
                <a:latin typeface="Courier New" panose="02070309020205020404" pitchFamily="49" charset="0"/>
                <a:cs typeface="Courier New" panose="02070309020205020404" pitchFamily="49" charset="0"/>
              </a:rPr>
              <a:t>clerr</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clGetContextInfo</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clctx</a:t>
            </a:r>
            <a:r>
              <a:rPr lang="en-US" sz="1100" dirty="0">
                <a:latin typeface="Courier New" panose="02070309020205020404" pitchFamily="49" charset="0"/>
                <a:cs typeface="Courier New" panose="02070309020205020404" pitchFamily="49" charset="0"/>
              </a:rPr>
              <a:t>, CL_CONTEXT_DEVICES, </a:t>
            </a:r>
            <a:r>
              <a:rPr lang="en-US" sz="1100" dirty="0" err="1">
                <a:latin typeface="Courier New" panose="02070309020205020404" pitchFamily="49" charset="0"/>
                <a:cs typeface="Courier New" panose="02070309020205020404" pitchFamily="49" charset="0"/>
              </a:rPr>
              <a:t>parmsz</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cldevs</a:t>
            </a:r>
            <a:r>
              <a:rPr lang="en-US" sz="1100" dirty="0">
                <a:latin typeface="Courier New" panose="02070309020205020404" pitchFamily="49" charset="0"/>
                <a:cs typeface="Courier New" panose="02070309020205020404" pitchFamily="49" charset="0"/>
              </a:rPr>
              <a:t>, NULL); </a:t>
            </a:r>
          </a:p>
          <a:p>
            <a:pPr marL="0" indent="0">
              <a:buNone/>
            </a:pPr>
            <a:endParaRPr lang="en-US" sz="1100" dirty="0">
              <a:latin typeface="Courier New" panose="02070309020205020404" pitchFamily="49" charset="0"/>
              <a:cs typeface="Courier New" panose="02070309020205020404" pitchFamily="49" charset="0"/>
            </a:endParaRPr>
          </a:p>
          <a:p>
            <a:pPr marL="0" indent="0">
              <a:buNone/>
            </a:pPr>
            <a:r>
              <a:rPr lang="en-US" sz="1100" dirty="0" err="1">
                <a:latin typeface="Courier New" panose="02070309020205020404" pitchFamily="49" charset="0"/>
                <a:cs typeface="Courier New" panose="02070309020205020404" pitchFamily="49" charset="0"/>
              </a:rPr>
              <a:t>cl_command_queue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clcmdq</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clCreateCommandQueue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clctx</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cldevs</a:t>
            </a:r>
            <a:r>
              <a:rPr lang="en-US" sz="1100" dirty="0">
                <a:latin typeface="Courier New" panose="02070309020205020404" pitchFamily="49" charset="0"/>
                <a:cs typeface="Courier New" panose="02070309020205020404" pitchFamily="49" charset="0"/>
              </a:rPr>
              <a:t>[0], 0, &amp;</a:t>
            </a:r>
            <a:r>
              <a:rPr lang="en-US" sz="1100" dirty="0" err="1">
                <a:latin typeface="Courier New" panose="02070309020205020404" pitchFamily="49" charset="0"/>
                <a:cs typeface="Courier New" panose="02070309020205020404" pitchFamily="49" charset="0"/>
              </a:rPr>
              <a:t>clerr</a:t>
            </a:r>
            <a:r>
              <a:rPr lang="en-US" sz="11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675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OpenCL Kernel Compilation: vadd</a:t>
            </a:r>
            <a:endParaRPr lang="en-US" dirty="0"/>
          </a:p>
        </p:txBody>
      </p:sp>
      <p:sp>
        <p:nvSpPr>
          <p:cNvPr id="46083" name="Rectangle 3"/>
          <p:cNvSpPr>
            <a:spLocks noGrp="1" noChangeArrowheads="1"/>
          </p:cNvSpPr>
          <p:nvPr>
            <p:ph idx="1"/>
          </p:nvPr>
        </p:nvSpPr>
        <p:spPr/>
        <p:txBody>
          <a:bodyPr/>
          <a:lstStyle/>
          <a:p>
            <a:pPr marL="0" indent="0">
              <a:buNone/>
            </a:pPr>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char* </a:t>
            </a:r>
            <a:r>
              <a:rPr lang="en-US" sz="1200" dirty="0" err="1">
                <a:latin typeface="Courier New" panose="02070309020205020404" pitchFamily="49" charset="0"/>
                <a:cs typeface="Courier New" panose="02070309020205020404" pitchFamily="49" charset="0"/>
              </a:rPr>
              <a:t>vaddsrc</a:t>
            </a: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   “__kernel void </a:t>
            </a:r>
            <a:r>
              <a:rPr lang="en-US" sz="1200" dirty="0" err="1">
                <a:latin typeface="Courier New" panose="02070309020205020404" pitchFamily="49" charset="0"/>
                <a:cs typeface="Courier New" panose="02070309020205020404" pitchFamily="49" charset="0"/>
              </a:rPr>
              <a:t>vadd</a:t>
            </a:r>
            <a:r>
              <a:rPr lang="en-US" sz="1200" dirty="0">
                <a:latin typeface="Courier New" panose="02070309020205020404" pitchFamily="49" charset="0"/>
                <a:cs typeface="Courier New" panose="02070309020205020404" pitchFamily="49" charset="0"/>
              </a:rPr>
              <a:t>(__global float *</a:t>
            </a:r>
            <a:r>
              <a:rPr lang="en-US" sz="1200" dirty="0" err="1">
                <a:latin typeface="Courier New" panose="02070309020205020404" pitchFamily="49" charset="0"/>
                <a:cs typeface="Courier New" panose="02070309020205020404" pitchFamily="49" charset="0"/>
              </a:rPr>
              <a:t>d_A</a:t>
            </a:r>
            <a:r>
              <a:rPr lang="en-US" sz="1200" dirty="0">
                <a:latin typeface="Courier New" panose="02070309020205020404" pitchFamily="49" charset="0"/>
                <a:cs typeface="Courier New" panose="02070309020205020404" pitchFamily="49" charset="0"/>
              </a:rPr>
              <a:t>, __global float *</a:t>
            </a:r>
            <a:r>
              <a:rPr lang="en-US" sz="1200" dirty="0" err="1">
                <a:latin typeface="Courier New" panose="02070309020205020404" pitchFamily="49" charset="0"/>
                <a:cs typeface="Courier New" panose="02070309020205020404" pitchFamily="49" charset="0"/>
              </a:rPr>
              <a:t>d_B</a:t>
            </a:r>
            <a:r>
              <a:rPr lang="en-US" sz="1200" dirty="0">
                <a:latin typeface="Courier New" panose="02070309020205020404" pitchFamily="49" charset="0"/>
                <a:cs typeface="Courier New" panose="02070309020205020404" pitchFamily="49" charset="0"/>
              </a:rPr>
              <a:t>, __global float *</a:t>
            </a:r>
            <a:r>
              <a:rPr lang="en-US" sz="1200" dirty="0" err="1">
                <a:latin typeface="Courier New" panose="02070309020205020404" pitchFamily="49" charset="0"/>
                <a:cs typeface="Courier New" panose="02070309020205020404" pitchFamily="49" charset="0"/>
              </a:rPr>
              <a:t>d_C</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N) { \n“   […</a:t>
            </a:r>
            <a:r>
              <a:rPr lang="en-US" sz="1200" dirty="0" err="1">
                <a:latin typeface="Courier New" panose="02070309020205020404" pitchFamily="49" charset="0"/>
                <a:cs typeface="Courier New" panose="02070309020205020404" pitchFamily="49" charset="0"/>
              </a:rPr>
              <a:t>etc</a:t>
            </a:r>
            <a:r>
              <a:rPr lang="en-US" sz="1200" dirty="0">
                <a:latin typeface="Courier New" panose="02070309020205020404" pitchFamily="49" charset="0"/>
                <a:cs typeface="Courier New" panose="02070309020205020404" pitchFamily="49" charset="0"/>
              </a:rPr>
              <a:t> and so forth…]</a:t>
            </a:r>
          </a:p>
          <a:p>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cl_program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clpgm</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clpgm</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clCreateProgramWithSource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clctx</a:t>
            </a:r>
            <a:r>
              <a:rPr lang="en-US" sz="1200" dirty="0">
                <a:latin typeface="Courier New" panose="02070309020205020404" pitchFamily="49" charset="0"/>
                <a:cs typeface="Courier New" panose="02070309020205020404" pitchFamily="49" charset="0"/>
              </a:rPr>
              <a:t>, 1, &amp;</a:t>
            </a:r>
            <a:r>
              <a:rPr lang="en-US" sz="1200" dirty="0" err="1">
                <a:latin typeface="Courier New" panose="02070309020205020404" pitchFamily="49" charset="0"/>
                <a:cs typeface="Courier New" panose="02070309020205020404" pitchFamily="49" charset="0"/>
              </a:rPr>
              <a:t>vaddsrc</a:t>
            </a:r>
            <a:r>
              <a:rPr lang="en-US" sz="1200" dirty="0">
                <a:latin typeface="Courier New" panose="02070309020205020404" pitchFamily="49" charset="0"/>
                <a:cs typeface="Courier New" panose="02070309020205020404" pitchFamily="49" charset="0"/>
              </a:rPr>
              <a:t>, NULL, &amp;</a:t>
            </a:r>
            <a:r>
              <a:rPr lang="en-US" sz="1200" dirty="0" err="1">
                <a:latin typeface="Courier New" panose="02070309020205020404" pitchFamily="49" charset="0"/>
                <a:cs typeface="Courier New" panose="02070309020205020404" pitchFamily="49" charset="0"/>
              </a:rPr>
              <a:t>clerr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char </a:t>
            </a:r>
            <a:r>
              <a:rPr lang="en-US" sz="1200" dirty="0" err="1">
                <a:latin typeface="Courier New" panose="02070309020205020404" pitchFamily="49" charset="0"/>
                <a:cs typeface="Courier New" panose="02070309020205020404" pitchFamily="49" charset="0"/>
              </a:rPr>
              <a:t>clcompileflags</a:t>
            </a:r>
            <a:r>
              <a:rPr lang="en-US" sz="1200" dirty="0">
                <a:latin typeface="Courier New" panose="02070309020205020404" pitchFamily="49" charset="0"/>
                <a:cs typeface="Courier New" panose="02070309020205020404" pitchFamily="49" charset="0"/>
              </a:rPr>
              <a:t>[4096]; </a:t>
            </a:r>
          </a:p>
          <a:p>
            <a:pPr marL="0" indent="0">
              <a:buNone/>
            </a:pPr>
            <a:r>
              <a:rPr lang="en-US" sz="1200" dirty="0" err="1">
                <a:latin typeface="Courier New" panose="02070309020205020404" pitchFamily="49" charset="0"/>
                <a:cs typeface="Courier New" panose="02070309020205020404" pitchFamily="49" charset="0"/>
              </a:rPr>
              <a:t>sprintf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clcompileflags</a:t>
            </a:r>
            <a:r>
              <a:rPr lang="en-US" sz="1200" dirty="0">
                <a:latin typeface="Courier New" panose="02070309020205020404" pitchFamily="49" charset="0"/>
                <a:cs typeface="Courier New" panose="02070309020205020404" pitchFamily="49" charset="0"/>
              </a:rPr>
              <a:t>, “-cl-mad-enable");</a:t>
            </a:r>
          </a:p>
          <a:p>
            <a:pPr marL="0" indent="0">
              <a:buNone/>
            </a:pPr>
            <a:r>
              <a:rPr lang="en-US" sz="1200" dirty="0" err="1">
                <a:latin typeface="Courier New" panose="02070309020205020404" pitchFamily="49" charset="0"/>
                <a:cs typeface="Courier New" panose="02070309020205020404" pitchFamily="49" charset="0"/>
              </a:rPr>
              <a:t>clerr</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clBuildProgram</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clpgm</a:t>
            </a:r>
            <a:r>
              <a:rPr lang="en-US" sz="1200" dirty="0">
                <a:latin typeface="Courier New" panose="02070309020205020404" pitchFamily="49" charset="0"/>
                <a:cs typeface="Courier New" panose="02070309020205020404" pitchFamily="49" charset="0"/>
              </a:rPr>
              <a:t>, 0, NULL, </a:t>
            </a:r>
            <a:r>
              <a:rPr lang="en-US" sz="1200" dirty="0" err="1">
                <a:latin typeface="Courier New" panose="02070309020205020404" pitchFamily="49" charset="0"/>
                <a:cs typeface="Courier New" panose="02070309020205020404" pitchFamily="49" charset="0"/>
              </a:rPr>
              <a:t>clcompileflags</a:t>
            </a:r>
            <a:r>
              <a:rPr lang="en-US" sz="1200" dirty="0">
                <a:latin typeface="Courier New" panose="02070309020205020404" pitchFamily="49" charset="0"/>
                <a:cs typeface="Courier New" panose="02070309020205020404" pitchFamily="49" charset="0"/>
              </a:rPr>
              <a:t>, NULL, NULL);</a:t>
            </a:r>
          </a:p>
          <a:p>
            <a:pPr marL="0" indent="0">
              <a:buNone/>
            </a:pPr>
            <a:r>
              <a:rPr lang="en-US" sz="1200" dirty="0" err="1">
                <a:latin typeface="Courier New" panose="02070309020205020404" pitchFamily="49" charset="0"/>
                <a:cs typeface="Courier New" panose="02070309020205020404" pitchFamily="49" charset="0"/>
              </a:rPr>
              <a:t>cl_kernel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clkern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clCreateKernel</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clpgm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vadd</a:t>
            </a:r>
            <a:r>
              <a:rPr lang="en-US" sz="1200" dirty="0">
                <a:latin typeface="Courier New" panose="02070309020205020404" pitchFamily="49" charset="0"/>
                <a:cs typeface="Courier New" panose="02070309020205020404" pitchFamily="49" charset="0"/>
              </a:rPr>
              <a:t>", &amp;</a:t>
            </a:r>
            <a:r>
              <a:rPr lang="en-US" sz="1200" dirty="0" err="1">
                <a:latin typeface="Courier New" panose="02070309020205020404" pitchFamily="49" charset="0"/>
                <a:cs typeface="Courier New" panose="02070309020205020404" pitchFamily="49" charset="0"/>
              </a:rPr>
              <a:t>clerr</a:t>
            </a:r>
            <a:r>
              <a:rPr lang="en-US" sz="1200" dirty="0">
                <a:latin typeface="Courier New" panose="02070309020205020404" pitchFamily="49" charset="0"/>
                <a:cs typeface="Courier New" panose="02070309020205020404" pitchFamily="49" charset="0"/>
              </a:rPr>
              <a:t>); </a:t>
            </a:r>
          </a:p>
        </p:txBody>
      </p:sp>
      <p:sp>
        <p:nvSpPr>
          <p:cNvPr id="55300" name="AutoShape 4"/>
          <p:cNvSpPr>
            <a:spLocks noChangeArrowheads="1"/>
          </p:cNvSpPr>
          <p:nvPr/>
        </p:nvSpPr>
        <p:spPr bwMode="auto">
          <a:xfrm>
            <a:off x="3630505" y="666750"/>
            <a:ext cx="3086100" cy="257175"/>
          </a:xfrm>
          <a:prstGeom prst="wedgeRectCallout">
            <a:avLst>
              <a:gd name="adj1" fmla="val -37500"/>
              <a:gd name="adj2" fmla="val 111806"/>
            </a:avLst>
          </a:prstGeom>
          <a:solidFill>
            <a:srgbClr val="FFCC99"/>
          </a:solidFill>
          <a:ln w="9525">
            <a:solidFill>
              <a:schemeClr val="tx1"/>
            </a:solidFill>
            <a:miter lim="800000"/>
            <a:headEnd/>
            <a:tailEnd/>
          </a:ln>
        </p:spPr>
        <p:txBody>
          <a:bodyPr/>
          <a:lstStyle/>
          <a:p>
            <a:r>
              <a:rPr lang="en-US" sz="1200" dirty="0" err="1">
                <a:solidFill>
                  <a:srgbClr val="000000"/>
                </a:solidFill>
              </a:rPr>
              <a:t>OpenCL</a:t>
            </a:r>
            <a:r>
              <a:rPr lang="en-US" sz="1200" dirty="0">
                <a:solidFill>
                  <a:srgbClr val="000000"/>
                </a:solidFill>
              </a:rPr>
              <a:t> kernel source code as a big string</a:t>
            </a:r>
          </a:p>
        </p:txBody>
      </p:sp>
      <p:sp>
        <p:nvSpPr>
          <p:cNvPr id="55301" name="AutoShape 5"/>
          <p:cNvSpPr>
            <a:spLocks noChangeArrowheads="1"/>
          </p:cNvSpPr>
          <p:nvPr/>
        </p:nvSpPr>
        <p:spPr bwMode="auto">
          <a:xfrm>
            <a:off x="3791841" y="1476375"/>
            <a:ext cx="3086100" cy="257175"/>
          </a:xfrm>
          <a:prstGeom prst="wedgeRectCallout">
            <a:avLst>
              <a:gd name="adj1" fmla="val -26597"/>
              <a:gd name="adj2" fmla="val 115551"/>
            </a:avLst>
          </a:prstGeom>
          <a:solidFill>
            <a:srgbClr val="FFCC99"/>
          </a:solidFill>
          <a:ln w="9525">
            <a:solidFill>
              <a:schemeClr val="tx1"/>
            </a:solidFill>
            <a:miter lim="800000"/>
            <a:headEnd/>
            <a:tailEnd/>
          </a:ln>
        </p:spPr>
        <p:txBody>
          <a:bodyPr/>
          <a:lstStyle/>
          <a:p>
            <a:r>
              <a:rPr lang="en-US" sz="1200" dirty="0">
                <a:solidFill>
                  <a:srgbClr val="000000"/>
                </a:solidFill>
              </a:rPr>
              <a:t>Gives raw source code string(s) to </a:t>
            </a:r>
            <a:r>
              <a:rPr lang="en-US" sz="1200" dirty="0" err="1">
                <a:solidFill>
                  <a:srgbClr val="000000"/>
                </a:solidFill>
              </a:rPr>
              <a:t>OpenCL</a:t>
            </a:r>
            <a:endParaRPr lang="en-US" sz="1200" dirty="0">
              <a:solidFill>
                <a:srgbClr val="000000"/>
              </a:solidFill>
            </a:endParaRPr>
          </a:p>
        </p:txBody>
      </p:sp>
      <p:sp>
        <p:nvSpPr>
          <p:cNvPr id="55302" name="AutoShape 6"/>
          <p:cNvSpPr>
            <a:spLocks noChangeArrowheads="1"/>
          </p:cNvSpPr>
          <p:nvPr/>
        </p:nvSpPr>
        <p:spPr bwMode="auto">
          <a:xfrm>
            <a:off x="3791841" y="2219325"/>
            <a:ext cx="3041890" cy="428625"/>
          </a:xfrm>
          <a:prstGeom prst="wedgeRectCallout">
            <a:avLst>
              <a:gd name="adj1" fmla="val -25796"/>
              <a:gd name="adj2" fmla="val 77041"/>
            </a:avLst>
          </a:prstGeom>
          <a:solidFill>
            <a:srgbClr val="FFCC99"/>
          </a:solidFill>
          <a:ln w="9525">
            <a:solidFill>
              <a:schemeClr val="tx1"/>
            </a:solidFill>
            <a:miter lim="800000"/>
            <a:headEnd/>
            <a:tailEnd/>
          </a:ln>
        </p:spPr>
        <p:txBody>
          <a:bodyPr/>
          <a:lstStyle/>
          <a:p>
            <a:r>
              <a:rPr lang="en-US" sz="1200" dirty="0">
                <a:solidFill>
                  <a:srgbClr val="000000"/>
                </a:solidFill>
              </a:rPr>
              <a:t>Set compiler flags, compile source, and retrieve a handle to the “</a:t>
            </a:r>
            <a:r>
              <a:rPr lang="en-US" sz="1200" dirty="0" err="1">
                <a:solidFill>
                  <a:srgbClr val="000000"/>
                </a:solidFill>
              </a:rPr>
              <a:t>vadd</a:t>
            </a:r>
            <a:r>
              <a:rPr lang="en-US" sz="1200" dirty="0">
                <a:solidFill>
                  <a:srgbClr val="000000"/>
                </a:solidFill>
              </a:rPr>
              <a:t>” kernel</a:t>
            </a:r>
          </a:p>
        </p:txBody>
      </p:sp>
    </p:spTree>
    <p:extLst>
      <p:ext uri="{BB962C8B-B14F-4D97-AF65-F5344CB8AC3E}">
        <p14:creationId xmlns:p14="http://schemas.microsoft.com/office/powerpoint/2010/main" val="181534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
          <p:cNvSpPr>
            <a:spLocks noGrp="1" noChangeArrowheads="1"/>
          </p:cNvSpPr>
          <p:nvPr>
            <p:ph type="title"/>
          </p:nvPr>
        </p:nvSpPr>
        <p:spPr/>
        <p:txBody>
          <a:bodyPr/>
          <a:lstStyle/>
          <a:p>
            <a:r>
              <a:rPr lang="en-US"/>
              <a:t>OpenCL Device Memory Allocation</a:t>
            </a:r>
          </a:p>
        </p:txBody>
      </p:sp>
      <p:sp>
        <p:nvSpPr>
          <p:cNvPr id="15362" name="Rectangle 2"/>
          <p:cNvSpPr>
            <a:spLocks noGrp="1" noChangeArrowheads="1"/>
          </p:cNvSpPr>
          <p:nvPr>
            <p:ph idx="1"/>
          </p:nvPr>
        </p:nvSpPr>
        <p:spPr/>
        <p:txBody>
          <a:bodyPr/>
          <a:lstStyle/>
          <a:p>
            <a:r>
              <a:rPr lang="en-US" dirty="0" err="1"/>
              <a:t>clCreateBuffer</a:t>
            </a:r>
            <a:r>
              <a:rPr lang="en-US" dirty="0"/>
              <a:t>(); </a:t>
            </a:r>
          </a:p>
          <a:p>
            <a:pPr lvl="1"/>
            <a:r>
              <a:rPr lang="en-US" dirty="0"/>
              <a:t>Allocates object in the device Global Memory</a:t>
            </a:r>
          </a:p>
          <a:p>
            <a:pPr lvl="1"/>
            <a:r>
              <a:rPr lang="en-US" dirty="0"/>
              <a:t>Returns a pointer to the object</a:t>
            </a:r>
          </a:p>
          <a:p>
            <a:pPr lvl="1"/>
            <a:r>
              <a:rPr lang="en-US" dirty="0"/>
              <a:t>Requires five parameters</a:t>
            </a:r>
          </a:p>
          <a:p>
            <a:pPr lvl="2"/>
            <a:r>
              <a:rPr lang="en-US" dirty="0"/>
              <a:t>OpenCL context pointer</a:t>
            </a:r>
          </a:p>
          <a:p>
            <a:pPr lvl="2"/>
            <a:r>
              <a:rPr lang="en-US" dirty="0"/>
              <a:t>Flags for access type by device (read/write, etc.)</a:t>
            </a:r>
          </a:p>
          <a:p>
            <a:pPr lvl="2"/>
            <a:r>
              <a:rPr lang="en-US" dirty="0"/>
              <a:t>Size of allocated object</a:t>
            </a:r>
          </a:p>
          <a:p>
            <a:pPr lvl="2"/>
            <a:r>
              <a:rPr lang="en-US" dirty="0"/>
              <a:t>Host memory pointer, if used in copy-from-host mode</a:t>
            </a:r>
          </a:p>
          <a:p>
            <a:pPr lvl="2"/>
            <a:r>
              <a:rPr lang="en-US" dirty="0"/>
              <a:t>Error code</a:t>
            </a:r>
          </a:p>
          <a:p>
            <a:r>
              <a:rPr lang="en-US" dirty="0" err="1"/>
              <a:t>clReleaseMemObject</a:t>
            </a:r>
            <a:r>
              <a:rPr lang="en-US" dirty="0"/>
              <a:t>()</a:t>
            </a:r>
            <a:r>
              <a:rPr lang="ar-SA" dirty="0"/>
              <a:t>‏</a:t>
            </a:r>
            <a:endParaRPr lang="en-US" dirty="0"/>
          </a:p>
          <a:p>
            <a:pPr lvl="1"/>
            <a:r>
              <a:rPr lang="en-US" dirty="0"/>
              <a:t>Frees object </a:t>
            </a:r>
          </a:p>
          <a:p>
            <a:pPr lvl="2"/>
            <a:r>
              <a:rPr lang="en-US" dirty="0"/>
              <a:t>Pointer to freed object</a:t>
            </a:r>
          </a:p>
        </p:txBody>
      </p:sp>
    </p:spTree>
    <p:extLst>
      <p:ext uri="{BB962C8B-B14F-4D97-AF65-F5344CB8AC3E}">
        <p14:creationId xmlns:p14="http://schemas.microsoft.com/office/powerpoint/2010/main" val="18869887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
          <p:cNvSpPr>
            <a:spLocks noGrp="1" noChangeArrowheads="1"/>
          </p:cNvSpPr>
          <p:nvPr>
            <p:ph type="title"/>
          </p:nvPr>
        </p:nvSpPr>
        <p:spPr/>
        <p:txBody>
          <a:bodyPr>
            <a:noAutofit/>
          </a:bodyPr>
          <a:lstStyle/>
          <a:p>
            <a:pP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1500" dirty="0" err="1">
                <a:latin typeface="Arial" panose="020B0604020202020204" pitchFamily="34" charset="0"/>
                <a:cs typeface="Arial" panose="020B0604020202020204" pitchFamily="34" charset="0"/>
              </a:rPr>
              <a:t>OpenCL</a:t>
            </a:r>
            <a:r>
              <a:rPr lang="en-US" sz="1500" dirty="0">
                <a:latin typeface="Arial" panose="020B0604020202020204" pitchFamily="34" charset="0"/>
                <a:cs typeface="Arial" panose="020B0604020202020204" pitchFamily="34" charset="0"/>
              </a:rPr>
              <a:t> Device Memory Allocation (cont.)</a:t>
            </a:r>
            <a:r>
              <a:rPr lang="ar-SA" sz="1500" dirty="0">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p:txBody>
      </p:sp>
      <p:sp>
        <p:nvSpPr>
          <p:cNvPr id="47108" name="Rectangle 2"/>
          <p:cNvSpPr>
            <a:spLocks noGrp="1" noChangeArrowheads="1"/>
          </p:cNvSpPr>
          <p:nvPr>
            <p:ph idx="1"/>
          </p:nvPr>
        </p:nvSpPr>
        <p:spPr/>
        <p:txBody>
          <a:bodyPr>
            <a:normAutofit/>
          </a:bodyPr>
          <a:lstStyle/>
          <a:p>
            <a:pPr>
              <a:spcBef>
                <a:spcPts val="600"/>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dirty="0">
                <a:latin typeface="Arial" panose="020B0604020202020204" pitchFamily="34" charset="0"/>
                <a:cs typeface="Arial" panose="020B0604020202020204" pitchFamily="34" charset="0"/>
              </a:rPr>
              <a:t>Code example: </a:t>
            </a:r>
          </a:p>
          <a:p>
            <a:pPr lvl="1">
              <a:spcBef>
                <a:spcPts val="525"/>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200" dirty="0">
                <a:latin typeface="Arial" panose="020B0604020202020204" pitchFamily="34" charset="0"/>
                <a:cs typeface="Arial" panose="020B0604020202020204" pitchFamily="34" charset="0"/>
              </a:rPr>
              <a:t>Allocate a  1024 single precision float array</a:t>
            </a:r>
          </a:p>
          <a:p>
            <a:pPr lvl="1">
              <a:spcBef>
                <a:spcPts val="525"/>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200" dirty="0">
                <a:latin typeface="Arial" panose="020B0604020202020204" pitchFamily="34" charset="0"/>
                <a:cs typeface="Arial" panose="020B0604020202020204" pitchFamily="34" charset="0"/>
              </a:rPr>
              <a:t>Attach the allocated storage to </a:t>
            </a:r>
            <a:r>
              <a:rPr lang="en-US" sz="1200" dirty="0" err="1">
                <a:latin typeface="Arial" panose="020B0604020202020204" pitchFamily="34" charset="0"/>
                <a:cs typeface="Arial" panose="020B0604020202020204" pitchFamily="34" charset="0"/>
              </a:rPr>
              <a:t>d_a</a:t>
            </a:r>
            <a:endParaRPr lang="en-US" sz="1200" dirty="0">
              <a:latin typeface="Arial" panose="020B0604020202020204" pitchFamily="34" charset="0"/>
              <a:cs typeface="Arial" panose="020B0604020202020204" pitchFamily="34" charset="0"/>
            </a:endParaRPr>
          </a:p>
          <a:p>
            <a:pPr lvl="1">
              <a:spcBef>
                <a:spcPts val="525"/>
              </a:spcBef>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sz="1200" dirty="0">
                <a:latin typeface="Arial" panose="020B0604020202020204" pitchFamily="34" charset="0"/>
                <a:cs typeface="Arial" panose="020B0604020202020204" pitchFamily="34" charset="0"/>
              </a:rPr>
              <a:t>“d_” is often used to indicate a device data structure</a:t>
            </a:r>
          </a:p>
        </p:txBody>
      </p:sp>
      <p:sp>
        <p:nvSpPr>
          <p:cNvPr id="31749" name="Text Box 3"/>
          <p:cNvSpPr txBox="1">
            <a:spLocks noChangeArrowheads="1"/>
          </p:cNvSpPr>
          <p:nvPr/>
        </p:nvSpPr>
        <p:spPr bwMode="auto">
          <a:xfrm>
            <a:off x="533400" y="2190750"/>
            <a:ext cx="4457700" cy="1575400"/>
          </a:xfrm>
          <a:prstGeom prst="rect">
            <a:avLst/>
          </a:prstGeom>
          <a:noFill/>
          <a:ln w="9525">
            <a:noFill/>
            <a:round/>
            <a:headEnd/>
            <a:tailEnd/>
          </a:ln>
        </p:spPr>
        <p:txBody>
          <a:bodyPr wrap="square" lIns="67500" tIns="35100" rIns="67500" bIns="35100">
            <a:spAutoFit/>
          </a:bodyPr>
          <a:lstStyle/>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dirty="0">
                <a:solidFill>
                  <a:srgbClr val="000000"/>
                </a:solidFill>
                <a:latin typeface="Courier New" panose="02070309020205020404" pitchFamily="49" charset="0"/>
                <a:cs typeface="Courier New" panose="02070309020205020404" pitchFamily="49" charset="0"/>
              </a:rPr>
              <a:t>VECTOR_SIZE = 1024;</a:t>
            </a:r>
          </a:p>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err="1">
                <a:solidFill>
                  <a:srgbClr val="000000"/>
                </a:solidFill>
                <a:latin typeface="Courier New" panose="02070309020205020404" pitchFamily="49" charset="0"/>
                <a:cs typeface="Courier New" panose="02070309020205020404" pitchFamily="49" charset="0"/>
              </a:rPr>
              <a:t>cl_mem</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00"/>
                </a:solidFill>
                <a:latin typeface="Courier New" panose="02070309020205020404" pitchFamily="49" charset="0"/>
                <a:cs typeface="Courier New" panose="02070309020205020404" pitchFamily="49" charset="0"/>
              </a:rPr>
              <a:t>d_a</a:t>
            </a:r>
            <a:r>
              <a:rPr lang="en-US" sz="1200" b="1" dirty="0">
                <a:solidFill>
                  <a:srgbClr val="000000"/>
                </a:solidFill>
                <a:latin typeface="Courier New" panose="02070309020205020404" pitchFamily="49" charset="0"/>
                <a:cs typeface="Courier New" panose="02070309020205020404" pitchFamily="49" charset="0"/>
              </a:rPr>
              <a:t>;</a:t>
            </a:r>
          </a:p>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dirty="0" err="1">
                <a:solidFill>
                  <a:srgbClr val="00000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size = VECTOR_SIZE* </a:t>
            </a:r>
            <a:r>
              <a:rPr lang="en-US" sz="1200" dirty="0" err="1">
                <a:solidFill>
                  <a:srgbClr val="000000"/>
                </a:solidFill>
                <a:latin typeface="Courier New" panose="02070309020205020404" pitchFamily="49" charset="0"/>
                <a:cs typeface="Courier New" panose="02070309020205020404" pitchFamily="49" charset="0"/>
              </a:rPr>
              <a:t>sizeof</a:t>
            </a:r>
            <a:r>
              <a:rPr lang="en-US" sz="1200" dirty="0">
                <a:solidFill>
                  <a:srgbClr val="000000"/>
                </a:solidFill>
                <a:latin typeface="Courier New" panose="02070309020205020404" pitchFamily="49" charset="0"/>
                <a:cs typeface="Courier New" panose="02070309020205020404" pitchFamily="49" charset="0"/>
              </a:rPr>
              <a:t>(float);</a:t>
            </a:r>
          </a:p>
          <a:p>
            <a:pPr indent="345281">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endParaRPr lang="en-US" sz="1200" b="1" dirty="0">
              <a:solidFill>
                <a:srgbClr val="000000"/>
              </a:solidFill>
              <a:latin typeface="Courier New" panose="02070309020205020404" pitchFamily="49" charset="0"/>
              <a:cs typeface="Courier New" panose="02070309020205020404" pitchFamily="49" charset="0"/>
            </a:endParaRPr>
          </a:p>
          <a:p>
            <a:pPr marL="685800" indent="-340519">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err="1">
                <a:solidFill>
                  <a:srgbClr val="000000"/>
                </a:solidFill>
                <a:latin typeface="Courier New" panose="02070309020205020404" pitchFamily="49" charset="0"/>
                <a:cs typeface="Courier New" panose="02070309020205020404" pitchFamily="49" charset="0"/>
              </a:rPr>
              <a:t>d_a</a:t>
            </a:r>
            <a:r>
              <a:rPr lang="en-US" sz="1200" b="1"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00"/>
                </a:solidFill>
                <a:latin typeface="Courier New" panose="02070309020205020404" pitchFamily="49" charset="0"/>
                <a:cs typeface="Courier New" panose="02070309020205020404" pitchFamily="49" charset="0"/>
              </a:rPr>
              <a:t>clCreateBuffer</a:t>
            </a:r>
            <a:r>
              <a:rPr lang="en-US" sz="1200" b="1" dirty="0">
                <a:solidFill>
                  <a:srgbClr val="000000"/>
                </a:solidFill>
                <a:latin typeface="Courier New" panose="02070309020205020404" pitchFamily="49" charset="0"/>
                <a:cs typeface="Courier New" panose="02070309020205020404" pitchFamily="49" charset="0"/>
              </a:rPr>
              <a:t>(</a:t>
            </a:r>
            <a:r>
              <a:rPr lang="en-US" sz="1200" b="1" dirty="0" err="1">
                <a:solidFill>
                  <a:srgbClr val="000000"/>
                </a:solidFill>
                <a:latin typeface="Courier New" panose="02070309020205020404" pitchFamily="49" charset="0"/>
                <a:cs typeface="Courier New" panose="02070309020205020404" pitchFamily="49" charset="0"/>
              </a:rPr>
              <a:t>clctx</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FA6300"/>
                </a:solidFill>
                <a:latin typeface="Courier New" panose="02070309020205020404" pitchFamily="49" charset="0"/>
                <a:cs typeface="Courier New" panose="02070309020205020404" pitchFamily="49" charset="0"/>
              </a:rPr>
              <a:t>CL_MEM_READ_ONLY, </a:t>
            </a:r>
            <a:r>
              <a:rPr lang="en-US" sz="1200" b="1" dirty="0">
                <a:solidFill>
                  <a:srgbClr val="000000"/>
                </a:solidFill>
                <a:latin typeface="Courier New" panose="02070309020205020404" pitchFamily="49" charset="0"/>
                <a:cs typeface="Courier New" panose="02070309020205020404" pitchFamily="49" charset="0"/>
              </a:rPr>
              <a:t>size, NULL, NULL);</a:t>
            </a:r>
          </a:p>
          <a:p>
            <a:pPr marL="685800" indent="-340519">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a:solidFill>
                  <a:srgbClr val="000000"/>
                </a:solidFill>
                <a:latin typeface="Courier New" panose="02070309020205020404" pitchFamily="49" charset="0"/>
                <a:cs typeface="Courier New" panose="02070309020205020404" pitchFamily="49" charset="0"/>
              </a:rPr>
              <a:t>…</a:t>
            </a:r>
          </a:p>
          <a:p>
            <a:pPr indent="345281">
              <a:lnSpc>
                <a:spcPct val="80000"/>
              </a:lnSpc>
              <a:spcBef>
                <a:spcPts val="525"/>
              </a:spcBef>
              <a:buSzPct val="180000"/>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200" b="1" dirty="0" err="1">
                <a:solidFill>
                  <a:srgbClr val="000000"/>
                </a:solidFill>
                <a:latin typeface="Courier New" panose="02070309020205020404" pitchFamily="49" charset="0"/>
                <a:cs typeface="Courier New" panose="02070309020205020404" pitchFamily="49" charset="0"/>
              </a:rPr>
              <a:t>clReleaseMemObject</a:t>
            </a:r>
            <a:r>
              <a:rPr lang="en-US" sz="1200" b="1" dirty="0">
                <a:solidFill>
                  <a:srgbClr val="000000"/>
                </a:solidFill>
                <a:latin typeface="Courier New" panose="02070309020205020404" pitchFamily="49" charset="0"/>
                <a:cs typeface="Courier New" panose="02070309020205020404" pitchFamily="49" charset="0"/>
              </a:rPr>
              <a:t>(</a:t>
            </a:r>
            <a:r>
              <a:rPr lang="en-US" sz="1200" b="1" dirty="0" err="1">
                <a:solidFill>
                  <a:srgbClr val="000000"/>
                </a:solidFill>
                <a:latin typeface="Courier New" panose="02070309020205020404" pitchFamily="49" charset="0"/>
                <a:cs typeface="Courier New" panose="02070309020205020404" pitchFamily="49" charset="0"/>
              </a:rPr>
              <a:t>d_a</a:t>
            </a:r>
            <a:r>
              <a:rPr lang="en-US" sz="12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49500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a:t>OpenCL Host-to-Device Data Transfer</a:t>
            </a:r>
            <a:endParaRPr lang="en-US" dirty="0"/>
          </a:p>
        </p:txBody>
      </p:sp>
      <p:sp>
        <p:nvSpPr>
          <p:cNvPr id="32772" name="Rectangle 2"/>
          <p:cNvSpPr>
            <a:spLocks noGrp="1" noChangeArrowheads="1"/>
          </p:cNvSpPr>
          <p:nvPr>
            <p:ph idx="1"/>
          </p:nvPr>
        </p:nvSpPr>
        <p:spPr/>
        <p:txBody>
          <a:bodyPr/>
          <a:lstStyle/>
          <a:p>
            <a:r>
              <a:rPr lang="en-US" dirty="0" err="1">
                <a:latin typeface="Courier New" panose="02070309020205020404" pitchFamily="49" charset="0"/>
                <a:cs typeface="Courier New" panose="02070309020205020404" pitchFamily="49" charset="0"/>
              </a:rPr>
              <a:t>clEnqueueWriteBuffer</a:t>
            </a:r>
            <a:r>
              <a:rPr lang="en-US" dirty="0">
                <a:latin typeface="Courier New" panose="02070309020205020404" pitchFamily="49" charset="0"/>
                <a:cs typeface="Courier New" panose="02070309020205020404" pitchFamily="49" charset="0"/>
              </a:rPr>
              <a:t>();</a:t>
            </a:r>
          </a:p>
          <a:p>
            <a:pPr lvl="1"/>
            <a:r>
              <a:rPr lang="en-US" dirty="0"/>
              <a:t>Memory data transfer to device</a:t>
            </a:r>
          </a:p>
          <a:p>
            <a:pPr lvl="1"/>
            <a:r>
              <a:rPr lang="en-US" dirty="0"/>
              <a:t>Requires nine parameters</a:t>
            </a:r>
          </a:p>
          <a:p>
            <a:pPr lvl="2"/>
            <a:r>
              <a:rPr lang="en-US" dirty="0" err="1"/>
              <a:t>OpenCL</a:t>
            </a:r>
            <a:r>
              <a:rPr lang="en-US" dirty="0"/>
              <a:t> command queue pointer</a:t>
            </a:r>
          </a:p>
          <a:p>
            <a:pPr lvl="2"/>
            <a:r>
              <a:rPr lang="en-US" dirty="0"/>
              <a:t>Destination </a:t>
            </a:r>
            <a:r>
              <a:rPr lang="en-US" dirty="0" err="1"/>
              <a:t>OpenCL</a:t>
            </a:r>
            <a:r>
              <a:rPr lang="en-US" dirty="0"/>
              <a:t> memory buffer</a:t>
            </a:r>
          </a:p>
          <a:p>
            <a:pPr lvl="2"/>
            <a:r>
              <a:rPr lang="en-US" dirty="0"/>
              <a:t>Blocking flag</a:t>
            </a:r>
          </a:p>
          <a:p>
            <a:pPr lvl="2"/>
            <a:r>
              <a:rPr lang="en-US" dirty="0"/>
              <a:t>Offset in bytes</a:t>
            </a:r>
          </a:p>
          <a:p>
            <a:pPr lvl="2"/>
            <a:r>
              <a:rPr lang="en-US" dirty="0"/>
              <a:t>Size (in bytes) of written data </a:t>
            </a:r>
          </a:p>
          <a:p>
            <a:pPr lvl="2"/>
            <a:r>
              <a:rPr lang="en-US" dirty="0"/>
              <a:t>Source host memory pointer</a:t>
            </a:r>
          </a:p>
          <a:p>
            <a:pPr lvl="2"/>
            <a:r>
              <a:rPr lang="en-US" dirty="0"/>
              <a:t>List of events to be completed before execution of  this command</a:t>
            </a:r>
          </a:p>
          <a:p>
            <a:pPr lvl="2"/>
            <a:r>
              <a:rPr lang="en-US" dirty="0"/>
              <a:t>Event object tied to this command</a:t>
            </a:r>
          </a:p>
          <a:p>
            <a:endParaRPr lang="en-US" dirty="0"/>
          </a:p>
        </p:txBody>
      </p:sp>
    </p:spTree>
    <p:extLst>
      <p:ext uri="{BB962C8B-B14F-4D97-AF65-F5344CB8AC3E}">
        <p14:creationId xmlns:p14="http://schemas.microsoft.com/office/powerpoint/2010/main" val="1412103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a:t>OpenCL Device-to-Host Data Transfer</a:t>
            </a:r>
            <a:endParaRPr lang="en-US" dirty="0"/>
          </a:p>
        </p:txBody>
      </p:sp>
      <p:sp>
        <p:nvSpPr>
          <p:cNvPr id="32772" name="Rectangle 2"/>
          <p:cNvSpPr>
            <a:spLocks noGrp="1" noChangeArrowheads="1"/>
          </p:cNvSpPr>
          <p:nvPr>
            <p:ph idx="1"/>
          </p:nvPr>
        </p:nvSpPr>
        <p:spPr/>
        <p:txBody>
          <a:bodyPr/>
          <a:lstStyle/>
          <a:p>
            <a:r>
              <a:rPr lang="en-US" dirty="0" err="1">
                <a:latin typeface="Courier New" panose="02070309020205020404" pitchFamily="49" charset="0"/>
                <a:cs typeface="Courier New" panose="02070309020205020404" pitchFamily="49" charset="0"/>
              </a:rPr>
              <a:t>clEnqueueReadBuffer</a:t>
            </a:r>
            <a:r>
              <a:rPr lang="en-US" dirty="0">
                <a:latin typeface="Courier New" panose="02070309020205020404" pitchFamily="49" charset="0"/>
                <a:cs typeface="Courier New" panose="02070309020205020404" pitchFamily="49" charset="0"/>
              </a:rPr>
              <a:t>();</a:t>
            </a:r>
          </a:p>
          <a:p>
            <a:pPr lvl="1"/>
            <a:r>
              <a:rPr lang="en-US" dirty="0"/>
              <a:t>Memory data transfer to host</a:t>
            </a:r>
          </a:p>
          <a:p>
            <a:pPr lvl="1"/>
            <a:r>
              <a:rPr lang="en-US" dirty="0"/>
              <a:t>requires nine parameters</a:t>
            </a:r>
          </a:p>
          <a:p>
            <a:pPr lvl="2"/>
            <a:r>
              <a:rPr lang="en-US" dirty="0" err="1"/>
              <a:t>OpenCL</a:t>
            </a:r>
            <a:r>
              <a:rPr lang="en-US" dirty="0"/>
              <a:t> command queue pointer</a:t>
            </a:r>
          </a:p>
          <a:p>
            <a:pPr lvl="2"/>
            <a:r>
              <a:rPr lang="en-US" dirty="0"/>
              <a:t>Source </a:t>
            </a:r>
            <a:r>
              <a:rPr lang="en-US" dirty="0" err="1"/>
              <a:t>OpenCL</a:t>
            </a:r>
            <a:r>
              <a:rPr lang="en-US" dirty="0"/>
              <a:t> memory buffer</a:t>
            </a:r>
          </a:p>
          <a:p>
            <a:pPr lvl="2"/>
            <a:r>
              <a:rPr lang="en-US" dirty="0"/>
              <a:t>Blocking flag</a:t>
            </a:r>
          </a:p>
          <a:p>
            <a:pPr lvl="2"/>
            <a:r>
              <a:rPr lang="en-US" dirty="0"/>
              <a:t>Offset in bytes</a:t>
            </a:r>
          </a:p>
          <a:p>
            <a:pPr lvl="2"/>
            <a:r>
              <a:rPr lang="en-US" dirty="0"/>
              <a:t>Size of bytes of read data </a:t>
            </a:r>
          </a:p>
          <a:p>
            <a:pPr lvl="2"/>
            <a:r>
              <a:rPr lang="en-US" dirty="0"/>
              <a:t>Destination host memory pointer</a:t>
            </a:r>
          </a:p>
          <a:p>
            <a:pPr lvl="2"/>
            <a:r>
              <a:rPr lang="en-US" dirty="0"/>
              <a:t>List of events to be completed before execution of  this command</a:t>
            </a:r>
          </a:p>
          <a:p>
            <a:pPr lvl="2"/>
            <a:r>
              <a:rPr lang="en-US" dirty="0"/>
              <a:t>Event object tied to this command</a:t>
            </a:r>
          </a:p>
        </p:txBody>
      </p:sp>
    </p:spTree>
    <p:extLst>
      <p:ext uri="{BB962C8B-B14F-4D97-AF65-F5344CB8AC3E}">
        <p14:creationId xmlns:p14="http://schemas.microsoft.com/office/powerpoint/2010/main" val="342933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
          <p:cNvSpPr>
            <a:spLocks noGrp="1" noChangeArrowheads="1"/>
          </p:cNvSpPr>
          <p:nvPr>
            <p:ph type="title"/>
          </p:nvPr>
        </p:nvSpPr>
        <p:spPr/>
        <p:txBody>
          <a:bodyPr/>
          <a:lstStyle/>
          <a:p>
            <a:r>
              <a:rPr lang="en-US"/>
              <a:t>OpenCL Host-Device Data Transfer (cont.)</a:t>
            </a:r>
            <a:r>
              <a:rPr lang="ar-SA"/>
              <a:t>‏</a:t>
            </a:r>
            <a:endParaRPr lang="en-US" dirty="0"/>
          </a:p>
        </p:txBody>
      </p:sp>
      <p:sp>
        <p:nvSpPr>
          <p:cNvPr id="51204" name="Rectangle 2"/>
          <p:cNvSpPr>
            <a:spLocks noGrp="1" noChangeArrowheads="1"/>
          </p:cNvSpPr>
          <p:nvPr>
            <p:ph idx="1"/>
          </p:nvPr>
        </p:nvSpPr>
        <p:spPr/>
        <p:txBody>
          <a:bodyPr/>
          <a:lstStyle/>
          <a:p>
            <a:r>
              <a:rPr lang="en-US"/>
              <a:t>Code example: </a:t>
            </a:r>
          </a:p>
          <a:p>
            <a:pPr lvl="1"/>
            <a:r>
              <a:rPr lang="en-US"/>
              <a:t>Transfer a  64 * 64 single precision float array</a:t>
            </a:r>
          </a:p>
          <a:p>
            <a:pPr lvl="1"/>
            <a:r>
              <a:rPr lang="en-US"/>
              <a:t>a is in host memory and d_a is in device memory</a:t>
            </a:r>
            <a:endParaRPr lang="en-US" dirty="0"/>
          </a:p>
        </p:txBody>
      </p:sp>
      <p:sp>
        <p:nvSpPr>
          <p:cNvPr id="51205" name="Text Box 3"/>
          <p:cNvSpPr txBox="1">
            <a:spLocks noChangeArrowheads="1"/>
          </p:cNvSpPr>
          <p:nvPr/>
        </p:nvSpPr>
        <p:spPr bwMode="auto">
          <a:xfrm>
            <a:off x="762000" y="1581150"/>
            <a:ext cx="5181600" cy="15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67500" tIns="35100" rIns="67500" bIns="35100">
            <a:spAutoFit/>
          </a:bodyPr>
          <a:lstStyle>
            <a:lvl1pPr marL="565150" indent="-56515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1pPr>
            <a:lvl2pPr marL="742950" indent="-28575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2pPr>
            <a:lvl3pPr marL="1143000" indent="-22860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3pPr>
            <a:lvl4pPr marL="1600200" indent="-22860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4pPr>
            <a:lvl5pPr marL="2057400" indent="-228600" eaLnBrk="0" hangingPunct="0">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5pPr>
            <a:lvl6pPr marL="25146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6pPr>
            <a:lvl7pPr marL="29718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7pPr>
            <a:lvl8pPr marL="34290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8pPr>
            <a:lvl9pPr marL="3886200" indent="-228600" eaLnBrk="0" fontAlgn="base" hangingPunct="0">
              <a:spcBef>
                <a:spcPct val="0"/>
              </a:spcBef>
              <a:spcAft>
                <a:spcPct val="0"/>
              </a:spcAft>
              <a:tabLst>
                <a:tab pos="565150" algn="l"/>
                <a:tab pos="1479550" algn="l"/>
                <a:tab pos="2393950" algn="l"/>
                <a:tab pos="3308350" algn="l"/>
                <a:tab pos="4222750" algn="l"/>
                <a:tab pos="5137150" algn="l"/>
                <a:tab pos="6051550" algn="l"/>
                <a:tab pos="6965950" algn="l"/>
                <a:tab pos="7880350" algn="l"/>
                <a:tab pos="8794750" algn="l"/>
                <a:tab pos="9709150" algn="l"/>
                <a:tab pos="10623550" algn="l"/>
              </a:tabLst>
              <a:defRPr sz="2400">
                <a:solidFill>
                  <a:schemeClr val="tx1"/>
                </a:solidFill>
                <a:latin typeface="Palatino" pitchFamily="18" charset="0"/>
              </a:defRPr>
            </a:lvl9pPr>
          </a:lstStyle>
          <a:p>
            <a:pPr eaLnBrk="1" hangingPunct="1">
              <a:buFont typeface="Arial" pitchFamily="34" charset="0"/>
              <a:buNone/>
            </a:pPr>
            <a:endParaRPr lang="en-US" sz="1200" dirty="0">
              <a:solidFill>
                <a:srgbClr val="000000"/>
              </a:solidFill>
              <a:latin typeface="Courier New" panose="02070309020205020404" pitchFamily="49" charset="0"/>
              <a:cs typeface="Courier New" panose="02070309020205020404" pitchFamily="49" charset="0"/>
            </a:endParaRPr>
          </a:p>
          <a:p>
            <a:pPr eaLnBrk="1" hangingPunct="1">
              <a:buFont typeface="Arial" pitchFamily="34" charset="0"/>
              <a:buNone/>
            </a:pPr>
            <a:r>
              <a:rPr lang="en-US" sz="1200" dirty="0" err="1">
                <a:solidFill>
                  <a:srgbClr val="000000"/>
                </a:solidFill>
                <a:latin typeface="Courier New" panose="02070309020205020404" pitchFamily="49" charset="0"/>
                <a:cs typeface="Courier New" panose="02070309020205020404" pitchFamily="49" charset="0"/>
              </a:rPr>
              <a:t>clEnqueueWriteBuffer</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clcmdq</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d_a</a:t>
            </a:r>
            <a:r>
              <a:rPr lang="en-US" sz="1200" dirty="0">
                <a:solidFill>
                  <a:srgbClr val="000000"/>
                </a:solidFill>
                <a:latin typeface="Courier New" panose="02070309020205020404" pitchFamily="49" charset="0"/>
                <a:cs typeface="Courier New" panose="02070309020205020404" pitchFamily="49" charset="0"/>
              </a:rPr>
              <a:t>, CL_FALSE, 0, </a:t>
            </a:r>
          </a:p>
          <a:p>
            <a:pPr eaLnBrk="1" hangingPunct="1">
              <a:buFont typeface="Arial" pitchFamily="34" charset="0"/>
              <a:buNone/>
            </a:pP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mem_size</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const</a:t>
            </a:r>
            <a:r>
              <a:rPr lang="en-US" sz="1200" dirty="0">
                <a:solidFill>
                  <a:srgbClr val="000000"/>
                </a:solidFill>
                <a:latin typeface="Courier New" panose="02070309020205020404" pitchFamily="49" charset="0"/>
                <a:cs typeface="Courier New" panose="02070309020205020404" pitchFamily="49" charset="0"/>
              </a:rPr>
              <a:t> void * )a, 0, 0, NULL);</a:t>
            </a:r>
          </a:p>
          <a:p>
            <a:pPr eaLnBrk="1" hangingPunct="1">
              <a:buFont typeface="Arial" pitchFamily="34" charset="0"/>
              <a:buNone/>
            </a:pPr>
            <a:endParaRPr lang="en-US" sz="1200" dirty="0">
              <a:solidFill>
                <a:srgbClr val="000000"/>
              </a:solidFill>
              <a:latin typeface="Courier New" panose="02070309020205020404" pitchFamily="49" charset="0"/>
              <a:cs typeface="Courier New" panose="02070309020205020404" pitchFamily="49" charset="0"/>
            </a:endParaRPr>
          </a:p>
          <a:p>
            <a:pPr eaLnBrk="1" hangingPunct="1">
              <a:buFont typeface="Arial" pitchFamily="34" charset="0"/>
              <a:buNone/>
            </a:pPr>
            <a:r>
              <a:rPr lang="en-US" sz="1200" dirty="0" err="1">
                <a:solidFill>
                  <a:srgbClr val="000000"/>
                </a:solidFill>
                <a:latin typeface="Courier New" panose="02070309020205020404" pitchFamily="49" charset="0"/>
                <a:cs typeface="Courier New" panose="02070309020205020404" pitchFamily="49" charset="0"/>
              </a:rPr>
              <a:t>clEnqueueReadBuffer</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clcmdq</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d_result</a:t>
            </a:r>
            <a:r>
              <a:rPr lang="en-US" sz="1200" dirty="0">
                <a:solidFill>
                  <a:srgbClr val="000000"/>
                </a:solidFill>
                <a:latin typeface="Courier New" panose="02070309020205020404" pitchFamily="49" charset="0"/>
                <a:cs typeface="Courier New" panose="02070309020205020404" pitchFamily="49" charset="0"/>
              </a:rPr>
              <a:t>, CL_FALSE, 0, </a:t>
            </a:r>
          </a:p>
          <a:p>
            <a:pPr eaLnBrk="1" hangingPunct="1">
              <a:buFont typeface="Arial" pitchFamily="34" charset="0"/>
              <a:buNone/>
            </a:pP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mem_size</a:t>
            </a:r>
            <a:r>
              <a:rPr lang="en-US" sz="1200" dirty="0">
                <a:solidFill>
                  <a:srgbClr val="000000"/>
                </a:solidFill>
                <a:latin typeface="Courier New" panose="02070309020205020404" pitchFamily="49" charset="0"/>
                <a:cs typeface="Courier New" panose="02070309020205020404" pitchFamily="49" charset="0"/>
              </a:rPr>
              <a:t>, (void * ) </a:t>
            </a:r>
            <a:r>
              <a:rPr lang="en-US" sz="1200" dirty="0" err="1">
                <a:solidFill>
                  <a:srgbClr val="000000"/>
                </a:solidFill>
                <a:latin typeface="Courier New" panose="02070309020205020404" pitchFamily="49" charset="0"/>
                <a:cs typeface="Courier New" panose="02070309020205020404" pitchFamily="49" charset="0"/>
              </a:rPr>
              <a:t>host_result</a:t>
            </a:r>
            <a:r>
              <a:rPr lang="en-US" sz="1200" dirty="0">
                <a:solidFill>
                  <a:srgbClr val="000000"/>
                </a:solidFill>
                <a:latin typeface="Courier New" panose="02070309020205020404" pitchFamily="49" charset="0"/>
                <a:cs typeface="Courier New" panose="02070309020205020404" pitchFamily="49" charset="0"/>
              </a:rPr>
              <a:t>, 0, 0, NULL);</a:t>
            </a:r>
          </a:p>
        </p:txBody>
      </p:sp>
    </p:spTree>
    <p:extLst>
      <p:ext uri="{BB962C8B-B14F-4D97-AF65-F5344CB8AC3E}">
        <p14:creationId xmlns:p14="http://schemas.microsoft.com/office/powerpoint/2010/main" val="19262134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OpenCL Host-Device Data Transfer (cont.)</a:t>
            </a:r>
            <a:r>
              <a:rPr lang="ar-SA"/>
              <a:t>‏</a:t>
            </a:r>
            <a:endParaRPr lang="en-US" dirty="0"/>
          </a:p>
        </p:txBody>
      </p:sp>
      <p:sp>
        <p:nvSpPr>
          <p:cNvPr id="3" name="Content Placeholder 2"/>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clCreateBuffer</a:t>
            </a:r>
            <a:r>
              <a:rPr lang="en-US" dirty="0"/>
              <a:t> and </a:t>
            </a:r>
            <a:r>
              <a:rPr lang="en-US" dirty="0" err="1">
                <a:latin typeface="Courier New" panose="02070309020205020404" pitchFamily="49" charset="0"/>
                <a:cs typeface="Courier New" panose="02070309020205020404" pitchFamily="49" charset="0"/>
              </a:rPr>
              <a:t>clEnqueueWriteBuffer</a:t>
            </a:r>
            <a:r>
              <a:rPr lang="en-US" dirty="0"/>
              <a:t> can be combined into a single command using special flags.</a:t>
            </a:r>
          </a:p>
          <a:p>
            <a:r>
              <a:rPr lang="en-US" dirty="0" err="1"/>
              <a:t>Eg</a:t>
            </a:r>
            <a:r>
              <a:rPr lang="en-US" dirty="0"/>
              <a:t>:   </a:t>
            </a:r>
          </a:p>
          <a:p>
            <a:endParaRPr lang="en-US" dirty="0"/>
          </a:p>
          <a:p>
            <a:r>
              <a:rPr lang="en-US" dirty="0"/>
              <a:t> </a:t>
            </a:r>
            <a:r>
              <a:rPr lang="en-US" dirty="0" err="1">
                <a:latin typeface="Courier New" panose="02070309020205020404" pitchFamily="49" charset="0"/>
                <a:cs typeface="Courier New" panose="02070309020205020404" pitchFamily="49" charset="0"/>
              </a:rPr>
              <a:t>d_A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clCreateBuffer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clctxt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CL_MEM_READ_ONLY | CL_MEM_COPY_HOST_PTR, 	</a:t>
            </a:r>
            <a:r>
              <a:rPr lang="en-US" dirty="0" err="1">
                <a:latin typeface="Courier New" panose="02070309020205020404" pitchFamily="49" charset="0"/>
                <a:cs typeface="Courier New" panose="02070309020205020404" pitchFamily="49" charset="0"/>
              </a:rPr>
              <a:t>mem_size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h_A</a:t>
            </a:r>
            <a:r>
              <a:rPr lang="en-US" dirty="0">
                <a:latin typeface="Courier New" panose="02070309020205020404" pitchFamily="49" charset="0"/>
                <a:cs typeface="Courier New" panose="02070309020205020404" pitchFamily="49" charset="0"/>
              </a:rPr>
              <a:t>, NULL);</a:t>
            </a:r>
          </a:p>
          <a:p>
            <a:pPr lvl="1"/>
            <a:endParaRPr lang="en-US" dirty="0"/>
          </a:p>
          <a:p>
            <a:pPr lvl="1"/>
            <a:r>
              <a:rPr lang="en-US" dirty="0"/>
              <a:t>Combination of  2 flags here.  </a:t>
            </a:r>
            <a:r>
              <a:rPr lang="en-US" dirty="0">
                <a:latin typeface="Courier New" panose="02070309020205020404" pitchFamily="49" charset="0"/>
                <a:cs typeface="Courier New" panose="02070309020205020404" pitchFamily="49" charset="0"/>
              </a:rPr>
              <a:t>CL_MEM_COPY_HOST_PTR</a:t>
            </a:r>
            <a:r>
              <a:rPr lang="en-US" dirty="0"/>
              <a:t> to be used only if a valid host pointer is specified.</a:t>
            </a:r>
          </a:p>
          <a:p>
            <a:pPr lvl="1"/>
            <a:r>
              <a:rPr lang="en-US" dirty="0"/>
              <a:t>This creates a memory buffer on the device, and copies data from </a:t>
            </a:r>
            <a:r>
              <a:rPr lang="en-US" dirty="0" err="1"/>
              <a:t>h_A</a:t>
            </a:r>
            <a:r>
              <a:rPr lang="en-US" dirty="0"/>
              <a:t> into </a:t>
            </a:r>
            <a:r>
              <a:rPr lang="en-US" dirty="0" err="1"/>
              <a:t>d_A</a:t>
            </a:r>
            <a:r>
              <a:rPr lang="en-US" dirty="0"/>
              <a:t>. </a:t>
            </a:r>
          </a:p>
          <a:p>
            <a:pPr lvl="1"/>
            <a:r>
              <a:rPr lang="en-US" dirty="0"/>
              <a:t>Includes an implicit </a:t>
            </a:r>
            <a:r>
              <a:rPr lang="en-US" dirty="0" err="1">
                <a:latin typeface="Courier New" panose="02070309020205020404" pitchFamily="49" charset="0"/>
                <a:cs typeface="Courier New" panose="02070309020205020404" pitchFamily="49" charset="0"/>
              </a:rPr>
              <a:t>clEnqueueWriteBuffer</a:t>
            </a:r>
            <a:r>
              <a:rPr lang="en-US" dirty="0"/>
              <a:t> operation, for all devices/command queues tied to the context </a:t>
            </a:r>
            <a:r>
              <a:rPr lang="en-US" dirty="0" err="1"/>
              <a:t>clctxt</a:t>
            </a:r>
            <a:r>
              <a:rPr lang="en-US" dirty="0"/>
              <a:t>.</a:t>
            </a:r>
          </a:p>
          <a:p>
            <a:pPr lvl="1"/>
            <a:endParaRPr lang="en-US" dirty="0"/>
          </a:p>
          <a:p>
            <a:pPr lvl="1"/>
            <a:endParaRPr lang="en-US" dirty="0"/>
          </a:p>
        </p:txBody>
      </p:sp>
    </p:spTree>
    <p:extLst>
      <p:ext uri="{BB962C8B-B14F-4D97-AF65-F5344CB8AC3E}">
        <p14:creationId xmlns:p14="http://schemas.microsoft.com/office/powerpoint/2010/main" val="165551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2733" y="156774"/>
            <a:ext cx="6235065" cy="369332"/>
          </a:xfrm>
        </p:spPr>
        <p:txBody>
          <a:bodyPr/>
          <a:lstStyle/>
          <a:p>
            <a:r>
              <a:rPr lang="en-US" sz="2000" dirty="0"/>
              <a:t>Device Memory Allocation and Data Transfer for </a:t>
            </a:r>
            <a:r>
              <a:rPr lang="en-US" sz="2000" dirty="0" err="1"/>
              <a:t>vadd</a:t>
            </a:r>
            <a:endParaRPr lang="en-US" sz="2000" dirty="0"/>
          </a:p>
        </p:txBody>
      </p:sp>
      <p:sp>
        <p:nvSpPr>
          <p:cNvPr id="342019" name="Rectangle 3"/>
          <p:cNvSpPr>
            <a:spLocks noGrp="1" noChangeArrowheads="1"/>
          </p:cNvSpPr>
          <p:nvPr>
            <p:ph idx="1"/>
          </p:nvPr>
        </p:nvSpPr>
        <p:spPr/>
        <p:txBody>
          <a:bodyPr/>
          <a:lstStyle/>
          <a:p>
            <a:pPr marL="0" indent="0">
              <a:buNone/>
            </a:pPr>
            <a:r>
              <a:rPr lang="en-US" sz="1200" dirty="0">
                <a:latin typeface="Courier New" panose="02070309020205020404" pitchFamily="49" charset="0"/>
                <a:cs typeface="Courier New" panose="02070309020205020404" pitchFamily="49" charset="0"/>
              </a:rPr>
              <a:t>float *</a:t>
            </a:r>
            <a:r>
              <a:rPr lang="en-US" sz="1200" dirty="0" err="1">
                <a:latin typeface="Courier New" panose="02070309020205020404" pitchFamily="49" charset="0"/>
                <a:cs typeface="Courier New" panose="02070309020205020404" pitchFamily="49" charset="0"/>
              </a:rPr>
              <a:t>h_A</a:t>
            </a:r>
            <a:r>
              <a:rPr lang="en-US" sz="1200" dirty="0">
                <a:latin typeface="Courier New" panose="02070309020205020404" pitchFamily="49" charset="0"/>
                <a:cs typeface="Courier New" panose="02070309020205020404" pitchFamily="49" charset="0"/>
              </a:rPr>
              <a:t> = …,   *</a:t>
            </a:r>
            <a:r>
              <a:rPr lang="en-US" sz="1200" dirty="0" err="1">
                <a:latin typeface="Courier New" panose="02070309020205020404" pitchFamily="49" charset="0"/>
                <a:cs typeface="Courier New" panose="02070309020205020404" pitchFamily="49" charset="0"/>
              </a:rPr>
              <a:t>h_B</a:t>
            </a: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    // allocate device (GPU) memory</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cl_mem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d_A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d_B</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d_C</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d_A</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clCreateBuffer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clctx</a:t>
            </a:r>
            <a:r>
              <a:rPr lang="en-US" sz="1200" dirty="0">
                <a:latin typeface="Courier New" panose="02070309020205020404" pitchFamily="49" charset="0"/>
                <a:cs typeface="Courier New" panose="02070309020205020404" pitchFamily="49" charset="0"/>
              </a:rPr>
              <a:t>, CL_MEM_READ_ONLY | </a:t>
            </a:r>
          </a:p>
          <a:p>
            <a:pPr marL="0" indent="0">
              <a:buNone/>
            </a:pPr>
            <a:r>
              <a:rPr lang="en-US" sz="1200" dirty="0">
                <a:latin typeface="Courier New" panose="02070309020205020404" pitchFamily="49" charset="0"/>
                <a:cs typeface="Courier New" panose="02070309020205020404" pitchFamily="49" charset="0"/>
              </a:rPr>
              <a:t>          CL_MEM_COPY_HOST_PTR, N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(float), </a:t>
            </a:r>
            <a:r>
              <a:rPr lang="en-US" sz="1200" dirty="0" err="1">
                <a:latin typeface="Courier New" panose="02070309020205020404" pitchFamily="49" charset="0"/>
                <a:cs typeface="Courier New" panose="02070309020205020404" pitchFamily="49" charset="0"/>
              </a:rPr>
              <a:t>h_A</a:t>
            </a:r>
            <a:r>
              <a:rPr lang="en-US" sz="1200" dirty="0">
                <a:latin typeface="Courier New" panose="02070309020205020404" pitchFamily="49" charset="0"/>
                <a:cs typeface="Courier New" panose="02070309020205020404" pitchFamily="49" charset="0"/>
              </a:rPr>
              <a:t>, NULL);</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d_B</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clCreateBuffer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clctx</a:t>
            </a:r>
            <a:r>
              <a:rPr lang="en-US" sz="1200" dirty="0">
                <a:latin typeface="Courier New" panose="02070309020205020404" pitchFamily="49" charset="0"/>
                <a:cs typeface="Courier New" panose="02070309020205020404" pitchFamily="49" charset="0"/>
              </a:rPr>
              <a:t>, CL_MEM_READ_ONLY | </a:t>
            </a:r>
          </a:p>
          <a:p>
            <a:pPr marL="0" indent="0">
              <a:buNone/>
            </a:pPr>
            <a:r>
              <a:rPr lang="en-US" sz="1200" dirty="0">
                <a:latin typeface="Courier New" panose="02070309020205020404" pitchFamily="49" charset="0"/>
                <a:cs typeface="Courier New" panose="02070309020205020404" pitchFamily="49" charset="0"/>
              </a:rPr>
              <a:t>          CL_MEM_COPY_HOST_PTR, N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(float), </a:t>
            </a:r>
            <a:r>
              <a:rPr lang="en-US" sz="1200" dirty="0" err="1">
                <a:latin typeface="Courier New" panose="02070309020205020404" pitchFamily="49" charset="0"/>
                <a:cs typeface="Courier New" panose="02070309020205020404" pitchFamily="49" charset="0"/>
              </a:rPr>
              <a:t>h_B</a:t>
            </a:r>
            <a:r>
              <a:rPr lang="en-US" sz="1200" dirty="0">
                <a:latin typeface="Courier New" panose="02070309020205020404" pitchFamily="49" charset="0"/>
                <a:cs typeface="Courier New" panose="02070309020205020404" pitchFamily="49" charset="0"/>
              </a:rPr>
              <a:t>, NULL);</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d_C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clCreateBuffer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clctx</a:t>
            </a:r>
            <a:r>
              <a:rPr lang="en-US" sz="1200" dirty="0">
                <a:latin typeface="Courier New" panose="02070309020205020404" pitchFamily="49" charset="0"/>
                <a:cs typeface="Courier New" panose="02070309020205020404" pitchFamily="49" charset="0"/>
              </a:rPr>
              <a:t>, CL_MEM_WRITE_ONLY, </a:t>
            </a:r>
          </a:p>
          <a:p>
            <a:pPr marL="0" indent="0">
              <a:buNone/>
            </a:pPr>
            <a:r>
              <a:rPr lang="en-US" sz="1200" dirty="0">
                <a:latin typeface="Courier New" panose="02070309020205020404" pitchFamily="49" charset="0"/>
                <a:cs typeface="Courier New" panose="02070309020205020404" pitchFamily="49" charset="0"/>
              </a:rPr>
              <a:t>	N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(float), NULL, NULL);        </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38845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p:txBody>
          <a:bodyPr/>
          <a:lstStyle/>
          <a:p>
            <a:r>
              <a:rPr lang="en-US" sz="1600" dirty="0"/>
              <a:t>OpenCL was initiated by Apple and maintained by the </a:t>
            </a:r>
            <a:r>
              <a:rPr lang="en-US" sz="1600" dirty="0" err="1"/>
              <a:t>Khronos</a:t>
            </a:r>
            <a:r>
              <a:rPr lang="en-US" sz="1600" dirty="0"/>
              <a:t> Group (also home of OpenGL) as an industry standard API</a:t>
            </a:r>
          </a:p>
          <a:p>
            <a:pPr lvl="1"/>
            <a:r>
              <a:rPr lang="en-US" sz="1200" dirty="0"/>
              <a:t>For cross-platform parallel programming in CPUs, GPUs, DSPs, FPGAs,…</a:t>
            </a:r>
          </a:p>
          <a:p>
            <a:r>
              <a:rPr lang="en-US" sz="1600" dirty="0"/>
              <a:t>OpenCL draws heavily on CUDA</a:t>
            </a:r>
          </a:p>
          <a:p>
            <a:pPr lvl="1"/>
            <a:r>
              <a:rPr lang="en-US" sz="1200" dirty="0"/>
              <a:t>Easy to learn for CUDA programmers</a:t>
            </a:r>
          </a:p>
          <a:p>
            <a:r>
              <a:rPr lang="en-US" sz="1600" dirty="0"/>
              <a:t>OpenCL host code is much more complex and tedious due to desire to maximize portability and to minimize burden on vendors</a:t>
            </a:r>
          </a:p>
        </p:txBody>
      </p:sp>
    </p:spTree>
    <p:extLst>
      <p:ext uri="{BB962C8B-B14F-4D97-AF65-F5344CB8AC3E}">
        <p14:creationId xmlns:p14="http://schemas.microsoft.com/office/powerpoint/2010/main" val="340668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11468" y="289561"/>
            <a:ext cx="6235065" cy="369332"/>
          </a:xfrm>
        </p:spPr>
        <p:txBody>
          <a:bodyPr/>
          <a:lstStyle/>
          <a:p>
            <a:r>
              <a:rPr lang="en-US" sz="2000" dirty="0"/>
              <a:t>Device Kernel Configuration Setting for </a:t>
            </a:r>
            <a:r>
              <a:rPr lang="en-US" sz="2000" dirty="0" err="1"/>
              <a:t>vadd</a:t>
            </a:r>
            <a:endParaRPr lang="en-US" sz="2000" dirty="0"/>
          </a:p>
        </p:txBody>
      </p:sp>
      <p:sp>
        <p:nvSpPr>
          <p:cNvPr id="342019" name="Rectangle 3"/>
          <p:cNvSpPr>
            <a:spLocks noGrp="1" noChangeArrowheads="1"/>
          </p:cNvSpPr>
          <p:nvPr>
            <p:ph idx="1"/>
          </p:nvPr>
        </p:nvSpPr>
        <p:spPr/>
        <p:txBody>
          <a:bodyPr/>
          <a:lstStyle/>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clkern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clCreateKernel</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clpgm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vadd</a:t>
            </a:r>
            <a:r>
              <a:rPr lang="en-US" sz="1200" dirty="0">
                <a:latin typeface="Courier New" panose="02070309020205020404" pitchFamily="49" charset="0"/>
                <a:cs typeface="Courier New" panose="02070309020205020404" pitchFamily="49" charset="0"/>
              </a:rPr>
              <a:t>", NULL); </a:t>
            </a:r>
          </a:p>
          <a:p>
            <a:pPr marL="0" indent="0">
              <a:buNone/>
            </a:pP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clerr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clSetKernelArg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clkern</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cl_mem</a:t>
            </a:r>
            <a:r>
              <a:rPr lang="en-US" sz="1200" dirty="0">
                <a:latin typeface="Courier New" panose="02070309020205020404" pitchFamily="49" charset="0"/>
                <a:cs typeface="Courier New" panose="02070309020205020404" pitchFamily="49" charset="0"/>
              </a:rPr>
              <a:t>),(void *)&amp;</a:t>
            </a:r>
            <a:r>
              <a:rPr lang="en-US" sz="1200" dirty="0" err="1">
                <a:latin typeface="Courier New" panose="02070309020205020404" pitchFamily="49" charset="0"/>
                <a:cs typeface="Courier New" panose="02070309020205020404" pitchFamily="49" charset="0"/>
              </a:rPr>
              <a:t>d_A</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clerr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clSetKernelArg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clkern</a:t>
            </a:r>
            <a:r>
              <a:rPr lang="en-US" sz="1200" dirty="0">
                <a:latin typeface="Courier New" panose="02070309020205020404" pitchFamily="49" charset="0"/>
                <a:cs typeface="Courier New" panose="02070309020205020404" pitchFamily="49" charset="0"/>
              </a:rPr>
              <a:t>, 1,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cl_mem</a:t>
            </a:r>
            <a:r>
              <a:rPr lang="en-US" sz="1200" dirty="0">
                <a:latin typeface="Courier New" panose="02070309020205020404" pitchFamily="49" charset="0"/>
                <a:cs typeface="Courier New" panose="02070309020205020404" pitchFamily="49" charset="0"/>
              </a:rPr>
              <a:t>),(void *)&amp;</a:t>
            </a:r>
            <a:r>
              <a:rPr lang="en-US" sz="1200" dirty="0" err="1">
                <a:latin typeface="Courier New" panose="02070309020205020404" pitchFamily="49" charset="0"/>
                <a:cs typeface="Courier New" panose="02070309020205020404" pitchFamily="49" charset="0"/>
              </a:rPr>
              <a:t>d_B</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clerr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clSetKernelArg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clkern</a:t>
            </a:r>
            <a:r>
              <a:rPr lang="en-US" sz="1200" dirty="0">
                <a:latin typeface="Courier New" panose="02070309020205020404" pitchFamily="49" charset="0"/>
                <a:cs typeface="Courier New" panose="02070309020205020404" pitchFamily="49" charset="0"/>
              </a:rPr>
              <a:t>, 2,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cl_mem</a:t>
            </a:r>
            <a:r>
              <a:rPr lang="en-US" sz="1200" dirty="0">
                <a:latin typeface="Courier New" panose="02070309020205020404" pitchFamily="49" charset="0"/>
                <a:cs typeface="Courier New" panose="02070309020205020404" pitchFamily="49" charset="0"/>
              </a:rPr>
              <a:t>),(void *)&amp;</a:t>
            </a:r>
            <a:r>
              <a:rPr lang="en-US" sz="1200" dirty="0" err="1">
                <a:latin typeface="Courier New" panose="02070309020205020404" pitchFamily="49" charset="0"/>
                <a:cs typeface="Courier New" panose="02070309020205020404" pitchFamily="49" charset="0"/>
              </a:rPr>
              <a:t>d_C</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clerr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clSetKernelArg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clkern</a:t>
            </a:r>
            <a:r>
              <a:rPr lang="en-US" sz="1200" dirty="0">
                <a:latin typeface="Courier New" panose="02070309020205020404" pitchFamily="49" charset="0"/>
                <a:cs typeface="Courier New" panose="02070309020205020404" pitchFamily="49" charset="0"/>
              </a:rPr>
              <a:t>, 3, </a:t>
            </a:r>
            <a:r>
              <a:rPr lang="en-US" sz="1200" dirty="0" err="1">
                <a:latin typeface="Courier New" panose="02070309020205020404" pitchFamily="49" charset="0"/>
                <a:cs typeface="Courier New" panose="02070309020205020404" pitchFamily="49" charset="0"/>
              </a:rPr>
              <a:t>sizeof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&amp;N);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58406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369332"/>
          </a:xfrm>
        </p:spPr>
        <p:txBody>
          <a:bodyPr/>
          <a:lstStyle/>
          <a:p>
            <a:r>
              <a:rPr lang="en-US" sz="2000" dirty="0"/>
              <a:t>Device Kernel Launch and Remaining Code for </a:t>
            </a:r>
            <a:r>
              <a:rPr lang="en-US" sz="2000" dirty="0" err="1"/>
              <a:t>vadd</a:t>
            </a:r>
            <a:endParaRPr lang="en-US" sz="2000" dirty="0"/>
          </a:p>
        </p:txBody>
      </p:sp>
      <p:sp>
        <p:nvSpPr>
          <p:cNvPr id="3" name="Content Placeholder 2"/>
          <p:cNvSpPr>
            <a:spLocks noGrp="1"/>
          </p:cNvSpPr>
          <p:nvPr>
            <p:ph idx="1"/>
          </p:nvPr>
        </p:nvSpPr>
        <p:spPr/>
        <p:txBody>
          <a:bodyPr/>
          <a:lstStyle/>
          <a:p>
            <a:pPr marL="0" indent="0">
              <a:buNone/>
            </a:pPr>
            <a:r>
              <a:rPr lang="en-US" sz="1400" dirty="0" err="1">
                <a:latin typeface="Courier New" panose="02070309020205020404" pitchFamily="49" charset="0"/>
                <a:cs typeface="Courier New" panose="02070309020205020404" pitchFamily="49" charset="0"/>
              </a:rPr>
              <a:t>cl_event</a:t>
            </a:r>
            <a:r>
              <a:rPr lang="en-US" sz="1400" dirty="0">
                <a:latin typeface="Courier New" panose="02070309020205020404" pitchFamily="49" charset="0"/>
                <a:cs typeface="Courier New" panose="02070309020205020404" pitchFamily="49" charset="0"/>
              </a:rPr>
              <a:t> event=NULL; </a:t>
            </a:r>
          </a:p>
          <a:p>
            <a:pPr marL="0" indent="0">
              <a:buNone/>
            </a:pPr>
            <a:r>
              <a:rPr lang="en-US" sz="1400" dirty="0" err="1">
                <a:latin typeface="Courier New" panose="02070309020205020404" pitchFamily="49" charset="0"/>
                <a:cs typeface="Courier New" panose="02070309020205020404" pitchFamily="49" charset="0"/>
              </a:rPr>
              <a:t>clerr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clEnqueueNDRangeKernel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clcmdq</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clkern</a:t>
            </a:r>
            <a:r>
              <a:rPr lang="en-US" sz="1400" dirty="0">
                <a:latin typeface="Courier New" panose="02070309020205020404" pitchFamily="49" charset="0"/>
                <a:cs typeface="Courier New" panose="02070309020205020404" pitchFamily="49" charset="0"/>
              </a:rPr>
              <a:t>, 1, NULL,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Gsz</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Bsz</a:t>
            </a:r>
            <a:r>
              <a:rPr lang="en-US" sz="1400" dirty="0">
                <a:latin typeface="Courier New" panose="02070309020205020404" pitchFamily="49" charset="0"/>
                <a:cs typeface="Courier New" panose="02070309020205020404" pitchFamily="49" charset="0"/>
              </a:rPr>
              <a:t>, 0, NULL, 	&amp;event);</a:t>
            </a:r>
          </a:p>
          <a:p>
            <a:pPr marL="0" indent="0">
              <a:buNone/>
            </a:pPr>
            <a:r>
              <a:rPr lang="en-US" sz="1400" dirty="0" err="1">
                <a:latin typeface="Courier New" panose="02070309020205020404" pitchFamily="49" charset="0"/>
                <a:cs typeface="Courier New" panose="02070309020205020404" pitchFamily="49" charset="0"/>
              </a:rPr>
              <a:t>clerr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clWaitForEvents</a:t>
            </a:r>
            <a:r>
              <a:rPr lang="en-US" sz="1400" dirty="0">
                <a:latin typeface="Courier New" panose="02070309020205020404" pitchFamily="49" charset="0"/>
                <a:cs typeface="Courier New" panose="02070309020205020404" pitchFamily="49" charset="0"/>
              </a:rPr>
              <a:t>(1, &amp;event);</a:t>
            </a:r>
          </a:p>
          <a:p>
            <a:pPr marL="0" indent="0">
              <a:buNone/>
            </a:pPr>
            <a:r>
              <a:rPr lang="en-US" sz="1400" dirty="0" err="1">
                <a:latin typeface="Courier New" panose="02070309020205020404" pitchFamily="49" charset="0"/>
                <a:cs typeface="Courier New" panose="02070309020205020404" pitchFamily="49" charset="0"/>
              </a:rPr>
              <a:t>clEnqueueReadBuffer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clcmdq</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d_C</a:t>
            </a:r>
            <a:r>
              <a:rPr lang="en-US" sz="1400" dirty="0">
                <a:latin typeface="Courier New" panose="02070309020205020404" pitchFamily="49" charset="0"/>
                <a:cs typeface="Courier New" panose="02070309020205020404" pitchFamily="49" charset="0"/>
              </a:rPr>
              <a:t>, CL_TRUE, 0, </a:t>
            </a:r>
          </a:p>
          <a:p>
            <a:pPr marL="0" indent="0">
              <a:buNone/>
            </a:pPr>
            <a:r>
              <a:rPr lang="en-US" sz="1400" dirty="0">
                <a:latin typeface="Courier New" panose="02070309020205020404" pitchFamily="49" charset="0"/>
                <a:cs typeface="Courier New" panose="02070309020205020404" pitchFamily="49" charset="0"/>
              </a:rPr>
              <a:t>		N*</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(float), </a:t>
            </a:r>
            <a:r>
              <a:rPr lang="en-US" sz="1400" dirty="0" err="1">
                <a:latin typeface="Courier New" panose="02070309020205020404" pitchFamily="49" charset="0"/>
                <a:cs typeface="Courier New" panose="02070309020205020404" pitchFamily="49" charset="0"/>
              </a:rPr>
              <a:t>h_C</a:t>
            </a:r>
            <a:r>
              <a:rPr lang="en-US" sz="1400" dirty="0">
                <a:latin typeface="Courier New" panose="02070309020205020404" pitchFamily="49" charset="0"/>
                <a:cs typeface="Courier New" panose="02070309020205020404" pitchFamily="49" charset="0"/>
              </a:rPr>
              <a:t>, 0, NULL, NULL);</a:t>
            </a:r>
          </a:p>
          <a:p>
            <a:pPr marL="0" indent="0">
              <a:buNone/>
            </a:pPr>
            <a:r>
              <a:rPr lang="en-US" sz="1400" dirty="0" err="1">
                <a:latin typeface="Courier New" panose="02070309020205020404" pitchFamily="49" charset="0"/>
                <a:cs typeface="Courier New" panose="02070309020205020404" pitchFamily="49" charset="0"/>
              </a:rPr>
              <a:t>clReleaseMemObject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d_A</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clReleaseMemObject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d_B</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clReleaseMemObject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d_C</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279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OpenCL Programs</a:t>
            </a:r>
          </a:p>
        </p:txBody>
      </p:sp>
      <p:sp>
        <p:nvSpPr>
          <p:cNvPr id="33795" name="Rectangle 3"/>
          <p:cNvSpPr>
            <a:spLocks noGrp="1" noChangeArrowheads="1"/>
          </p:cNvSpPr>
          <p:nvPr>
            <p:ph idx="1"/>
          </p:nvPr>
        </p:nvSpPr>
        <p:spPr/>
        <p:txBody>
          <a:bodyPr/>
          <a:lstStyle/>
          <a:p>
            <a:r>
              <a:rPr lang="en-US" sz="1600" dirty="0"/>
              <a:t>An OpenCL “program” is a C program that contains one or more “kernels” and any supporting routines that run on a target device</a:t>
            </a:r>
          </a:p>
          <a:p>
            <a:r>
              <a:rPr lang="en-US" sz="1600" dirty="0"/>
              <a:t>An OpenCL kernel is the basic unit of parallel code that can be executed on a target device</a:t>
            </a:r>
          </a:p>
        </p:txBody>
      </p:sp>
      <p:grpSp>
        <p:nvGrpSpPr>
          <p:cNvPr id="33796" name="Group 18"/>
          <p:cNvGrpSpPr>
            <a:grpSpLocks/>
          </p:cNvGrpSpPr>
          <p:nvPr/>
        </p:nvGrpSpPr>
        <p:grpSpPr bwMode="auto">
          <a:xfrm>
            <a:off x="3400425" y="2400300"/>
            <a:ext cx="2228850" cy="1971675"/>
            <a:chOff x="3504" y="1104"/>
            <a:chExt cx="2016" cy="2640"/>
          </a:xfrm>
        </p:grpSpPr>
        <p:sp>
          <p:nvSpPr>
            <p:cNvPr id="33798" name="Rectangle 7"/>
            <p:cNvSpPr>
              <a:spLocks noChangeArrowheads="1"/>
            </p:cNvSpPr>
            <p:nvPr/>
          </p:nvSpPr>
          <p:spPr bwMode="auto">
            <a:xfrm>
              <a:off x="3504" y="1104"/>
              <a:ext cx="2016" cy="2640"/>
            </a:xfrm>
            <a:prstGeom prst="rect">
              <a:avLst/>
            </a:prstGeom>
            <a:solidFill>
              <a:srgbClr val="CCFFCC"/>
            </a:solidFill>
            <a:ln w="9525">
              <a:solidFill>
                <a:schemeClr val="tx1"/>
              </a:solidFill>
              <a:miter lim="800000"/>
              <a:headEnd/>
              <a:tailEnd/>
            </a:ln>
          </p:spPr>
          <p:txBody>
            <a:bodyPr anchor="ctr"/>
            <a:lstStyle/>
            <a:p>
              <a:endParaRPr lang="en-US" sz="1350"/>
            </a:p>
          </p:txBody>
        </p:sp>
        <p:sp>
          <p:nvSpPr>
            <p:cNvPr id="33799" name="Rectangle 12"/>
            <p:cNvSpPr>
              <a:spLocks noChangeArrowheads="1"/>
            </p:cNvSpPr>
            <p:nvPr/>
          </p:nvSpPr>
          <p:spPr bwMode="auto">
            <a:xfrm>
              <a:off x="3888" y="2248"/>
              <a:ext cx="1270" cy="371"/>
            </a:xfrm>
            <a:prstGeom prst="rect">
              <a:avLst/>
            </a:prstGeom>
            <a:solidFill>
              <a:srgbClr val="FFFF99"/>
            </a:solidFill>
            <a:ln w="9525">
              <a:solidFill>
                <a:schemeClr val="tx1"/>
              </a:solidFill>
              <a:miter lim="800000"/>
              <a:headEnd/>
              <a:tailEnd/>
            </a:ln>
          </p:spPr>
          <p:txBody>
            <a:bodyPr anchor="ctr">
              <a:spAutoFit/>
            </a:bodyPr>
            <a:lstStyle/>
            <a:p>
              <a:r>
                <a:rPr lang="en-US" sz="1200" dirty="0"/>
                <a:t>Kernel A</a:t>
              </a:r>
            </a:p>
          </p:txBody>
        </p:sp>
        <p:sp>
          <p:nvSpPr>
            <p:cNvPr id="33800" name="Rectangle 13"/>
            <p:cNvSpPr>
              <a:spLocks noChangeArrowheads="1"/>
            </p:cNvSpPr>
            <p:nvPr/>
          </p:nvSpPr>
          <p:spPr bwMode="auto">
            <a:xfrm>
              <a:off x="3888" y="2728"/>
              <a:ext cx="1270" cy="371"/>
            </a:xfrm>
            <a:prstGeom prst="rect">
              <a:avLst/>
            </a:prstGeom>
            <a:solidFill>
              <a:srgbClr val="FFFF99"/>
            </a:solidFill>
            <a:ln w="9525">
              <a:solidFill>
                <a:schemeClr val="tx1"/>
              </a:solidFill>
              <a:miter lim="800000"/>
              <a:headEnd/>
              <a:tailEnd/>
            </a:ln>
          </p:spPr>
          <p:txBody>
            <a:bodyPr anchor="ctr">
              <a:spAutoFit/>
            </a:bodyPr>
            <a:lstStyle/>
            <a:p>
              <a:r>
                <a:rPr lang="en-US" sz="1200" dirty="0"/>
                <a:t>Kernel B</a:t>
              </a:r>
            </a:p>
          </p:txBody>
        </p:sp>
        <p:sp>
          <p:nvSpPr>
            <p:cNvPr id="33801" name="Rectangle 14"/>
            <p:cNvSpPr>
              <a:spLocks noChangeArrowheads="1"/>
            </p:cNvSpPr>
            <p:nvPr/>
          </p:nvSpPr>
          <p:spPr bwMode="auto">
            <a:xfrm>
              <a:off x="3888" y="3208"/>
              <a:ext cx="1270" cy="371"/>
            </a:xfrm>
            <a:prstGeom prst="rect">
              <a:avLst/>
            </a:prstGeom>
            <a:solidFill>
              <a:srgbClr val="FFFF99"/>
            </a:solidFill>
            <a:ln w="9525">
              <a:solidFill>
                <a:schemeClr val="tx1"/>
              </a:solidFill>
              <a:miter lim="800000"/>
              <a:headEnd/>
              <a:tailEnd/>
            </a:ln>
          </p:spPr>
          <p:txBody>
            <a:bodyPr anchor="ctr">
              <a:spAutoFit/>
            </a:bodyPr>
            <a:lstStyle/>
            <a:p>
              <a:r>
                <a:rPr lang="en-US" sz="1200" dirty="0"/>
                <a:t>Kernel C</a:t>
              </a:r>
            </a:p>
          </p:txBody>
        </p:sp>
        <p:sp>
          <p:nvSpPr>
            <p:cNvPr id="33802" name="Rectangle 15"/>
            <p:cNvSpPr>
              <a:spLocks noChangeArrowheads="1"/>
            </p:cNvSpPr>
            <p:nvPr/>
          </p:nvSpPr>
          <p:spPr bwMode="auto">
            <a:xfrm>
              <a:off x="3877" y="1549"/>
              <a:ext cx="1270" cy="601"/>
            </a:xfrm>
            <a:prstGeom prst="rect">
              <a:avLst/>
            </a:prstGeom>
            <a:solidFill>
              <a:srgbClr val="99CCFF"/>
            </a:solidFill>
            <a:ln w="9525">
              <a:solidFill>
                <a:schemeClr val="tx1"/>
              </a:solidFill>
              <a:miter lim="800000"/>
              <a:headEnd/>
              <a:tailEnd/>
            </a:ln>
          </p:spPr>
          <p:txBody>
            <a:bodyPr wrap="none"/>
            <a:lstStyle/>
            <a:p>
              <a:r>
                <a:rPr lang="en-US" sz="1200" dirty="0" err="1"/>
                <a:t>Misc</a:t>
              </a:r>
              <a:r>
                <a:rPr lang="en-US" sz="1200" dirty="0"/>
                <a:t> support</a:t>
              </a:r>
            </a:p>
            <a:p>
              <a:r>
                <a:rPr lang="en-US" sz="1200" dirty="0"/>
                <a:t>   functions</a:t>
              </a:r>
            </a:p>
          </p:txBody>
        </p:sp>
        <p:sp>
          <p:nvSpPr>
            <p:cNvPr id="33803" name="Text Box 17"/>
            <p:cNvSpPr txBox="1">
              <a:spLocks noChangeArrowheads="1"/>
            </p:cNvSpPr>
            <p:nvPr/>
          </p:nvSpPr>
          <p:spPr bwMode="auto">
            <a:xfrm>
              <a:off x="3552" y="1110"/>
              <a:ext cx="140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spcBef>
                  <a:spcPct val="50000"/>
                </a:spcBef>
              </a:pPr>
              <a:r>
                <a:rPr lang="en-US" sz="1500" dirty="0" err="1"/>
                <a:t>OpenCL</a:t>
              </a:r>
              <a:r>
                <a:rPr lang="en-US" sz="1500" dirty="0"/>
                <a:t> Program</a:t>
              </a:r>
            </a:p>
          </p:txBody>
        </p:sp>
      </p:grpSp>
    </p:spTree>
    <p:extLst>
      <p:ext uri="{BB962C8B-B14F-4D97-AF65-F5344CB8AC3E}">
        <p14:creationId xmlns:p14="http://schemas.microsoft.com/office/powerpoint/2010/main" val="296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OpenCL Execution Model</a:t>
            </a:r>
          </a:p>
        </p:txBody>
      </p:sp>
      <p:sp>
        <p:nvSpPr>
          <p:cNvPr id="34819" name="Rectangle 3"/>
          <p:cNvSpPr>
            <a:spLocks noGrp="1" noChangeArrowheads="1"/>
          </p:cNvSpPr>
          <p:nvPr>
            <p:ph idx="1"/>
          </p:nvPr>
        </p:nvSpPr>
        <p:spPr/>
        <p:txBody>
          <a:bodyPr/>
          <a:lstStyle/>
          <a:p>
            <a:r>
              <a:rPr lang="en-US" sz="1800" dirty="0"/>
              <a:t>Integrated </a:t>
            </a:r>
            <a:r>
              <a:rPr lang="en-US" sz="1800" dirty="0" err="1"/>
              <a:t>host+device</a:t>
            </a:r>
            <a:r>
              <a:rPr lang="en-US" sz="1800" dirty="0"/>
              <a:t> C program</a:t>
            </a:r>
          </a:p>
          <a:p>
            <a:pPr lvl="1"/>
            <a:r>
              <a:rPr lang="en-US" sz="1400" dirty="0"/>
              <a:t>Serial or modestly parallel parts in host C code</a:t>
            </a:r>
          </a:p>
          <a:p>
            <a:pPr lvl="1"/>
            <a:r>
              <a:rPr lang="en-US" sz="1400" dirty="0"/>
              <a:t>Highly parallel parts in device SPMD kernel C code</a:t>
            </a:r>
          </a:p>
        </p:txBody>
      </p:sp>
      <p:grpSp>
        <p:nvGrpSpPr>
          <p:cNvPr id="34821" name="Group 5"/>
          <p:cNvGrpSpPr>
            <a:grpSpLocks/>
          </p:cNvGrpSpPr>
          <p:nvPr/>
        </p:nvGrpSpPr>
        <p:grpSpPr bwMode="auto">
          <a:xfrm>
            <a:off x="3143250" y="2716398"/>
            <a:ext cx="2945606" cy="469703"/>
            <a:chOff x="2817" y="2296"/>
            <a:chExt cx="2474" cy="526"/>
          </a:xfrm>
        </p:grpSpPr>
        <p:sp>
          <p:nvSpPr>
            <p:cNvPr id="34887" name="Rectangle 6"/>
            <p:cNvSpPr>
              <a:spLocks noChangeArrowheads="1"/>
            </p:cNvSpPr>
            <p:nvPr/>
          </p:nvSpPr>
          <p:spPr bwMode="auto">
            <a:xfrm>
              <a:off x="2817" y="2296"/>
              <a:ext cx="2474" cy="526"/>
            </a:xfrm>
            <a:prstGeom prst="rect">
              <a:avLst/>
            </a:prstGeom>
            <a:noFill/>
            <a:ln w="2844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888" name="Text Box 7"/>
            <p:cNvSpPr txBox="1">
              <a:spLocks noChangeArrowheads="1"/>
            </p:cNvSpPr>
            <p:nvPr/>
          </p:nvSpPr>
          <p:spPr bwMode="auto">
            <a:xfrm>
              <a:off x="4431" y="2498"/>
              <a:ext cx="31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algn="ctr" eaLnBrk="1" hangingPunct="1">
                <a:buClr>
                  <a:srgbClr val="000000"/>
                </a:buClr>
                <a:buSzPct val="100000"/>
                <a:buFont typeface="Arial" pitchFamily="34" charset="0"/>
                <a:buNone/>
              </a:pPr>
              <a:r>
                <a:rPr lang="en-US" sz="1350" b="1">
                  <a:solidFill>
                    <a:srgbClr val="000000"/>
                  </a:solidFill>
                  <a:latin typeface="Arial" pitchFamily="34" charset="0"/>
                  <a:ea typeface="MS PGothic" pitchFamily="34" charset="-128"/>
                </a:rPr>
                <a:t>. . .</a:t>
              </a:r>
            </a:p>
          </p:txBody>
        </p:sp>
        <p:grpSp>
          <p:nvGrpSpPr>
            <p:cNvPr id="34889" name="Group 8"/>
            <p:cNvGrpSpPr>
              <a:grpSpLocks/>
            </p:cNvGrpSpPr>
            <p:nvPr/>
          </p:nvGrpSpPr>
          <p:grpSpPr bwMode="auto">
            <a:xfrm>
              <a:off x="2872" y="2339"/>
              <a:ext cx="489" cy="440"/>
              <a:chOff x="2872" y="2339"/>
              <a:chExt cx="489" cy="440"/>
            </a:xfrm>
          </p:grpSpPr>
          <p:sp>
            <p:nvSpPr>
              <p:cNvPr id="34932" name="Text Box 9"/>
              <p:cNvSpPr txBox="1">
                <a:spLocks noChangeArrowheads="1"/>
              </p:cNvSpPr>
              <p:nvPr/>
            </p:nvSpPr>
            <p:spPr bwMode="auto">
              <a:xfrm>
                <a:off x="2872"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933" name="Group 10"/>
              <p:cNvGrpSpPr>
                <a:grpSpLocks/>
              </p:cNvGrpSpPr>
              <p:nvPr/>
            </p:nvGrpSpPr>
            <p:grpSpPr bwMode="auto">
              <a:xfrm>
                <a:off x="2920" y="2393"/>
                <a:ext cx="392" cy="332"/>
                <a:chOff x="2920" y="2393"/>
                <a:chExt cx="392" cy="332"/>
              </a:xfrm>
            </p:grpSpPr>
            <p:sp>
              <p:nvSpPr>
                <p:cNvPr id="34934" name="Freeform 11"/>
                <p:cNvSpPr>
                  <a:spLocks/>
                </p:cNvSpPr>
                <p:nvPr/>
              </p:nvSpPr>
              <p:spPr bwMode="auto">
                <a:xfrm>
                  <a:off x="2920"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35" name="Freeform 12"/>
                <p:cNvSpPr>
                  <a:spLocks/>
                </p:cNvSpPr>
                <p:nvPr/>
              </p:nvSpPr>
              <p:spPr bwMode="auto">
                <a:xfrm>
                  <a:off x="2955"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36" name="Freeform 13"/>
                <p:cNvSpPr>
                  <a:spLocks/>
                </p:cNvSpPr>
                <p:nvPr/>
              </p:nvSpPr>
              <p:spPr bwMode="auto">
                <a:xfrm>
                  <a:off x="2986"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37" name="Freeform 14"/>
                <p:cNvSpPr>
                  <a:spLocks/>
                </p:cNvSpPr>
                <p:nvPr/>
              </p:nvSpPr>
              <p:spPr bwMode="auto">
                <a:xfrm>
                  <a:off x="3019"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38" name="Freeform 15"/>
                <p:cNvSpPr>
                  <a:spLocks/>
                </p:cNvSpPr>
                <p:nvPr/>
              </p:nvSpPr>
              <p:spPr bwMode="auto">
                <a:xfrm>
                  <a:off x="3050"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39" name="Freeform 16"/>
                <p:cNvSpPr>
                  <a:spLocks/>
                </p:cNvSpPr>
                <p:nvPr/>
              </p:nvSpPr>
              <p:spPr bwMode="auto">
                <a:xfrm>
                  <a:off x="3083"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40" name="Freeform 17"/>
                <p:cNvSpPr>
                  <a:spLocks/>
                </p:cNvSpPr>
                <p:nvPr/>
              </p:nvSpPr>
              <p:spPr bwMode="auto">
                <a:xfrm>
                  <a:off x="3114"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41" name="Freeform 18"/>
                <p:cNvSpPr>
                  <a:spLocks/>
                </p:cNvSpPr>
                <p:nvPr/>
              </p:nvSpPr>
              <p:spPr bwMode="auto">
                <a:xfrm>
                  <a:off x="3146"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42" name="Freeform 19"/>
                <p:cNvSpPr>
                  <a:spLocks/>
                </p:cNvSpPr>
                <p:nvPr/>
              </p:nvSpPr>
              <p:spPr bwMode="auto">
                <a:xfrm>
                  <a:off x="3178"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43" name="Freeform 20"/>
                <p:cNvSpPr>
                  <a:spLocks/>
                </p:cNvSpPr>
                <p:nvPr/>
              </p:nvSpPr>
              <p:spPr bwMode="auto">
                <a:xfrm>
                  <a:off x="3210"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44" name="Freeform 21"/>
                <p:cNvSpPr>
                  <a:spLocks/>
                </p:cNvSpPr>
                <p:nvPr/>
              </p:nvSpPr>
              <p:spPr bwMode="auto">
                <a:xfrm>
                  <a:off x="3242"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grpSp>
        <p:grpSp>
          <p:nvGrpSpPr>
            <p:cNvPr id="34890" name="Group 22"/>
            <p:cNvGrpSpPr>
              <a:grpSpLocks/>
            </p:cNvGrpSpPr>
            <p:nvPr/>
          </p:nvGrpSpPr>
          <p:grpSpPr bwMode="auto">
            <a:xfrm>
              <a:off x="3406" y="2339"/>
              <a:ext cx="489" cy="440"/>
              <a:chOff x="3406" y="2339"/>
              <a:chExt cx="489" cy="440"/>
            </a:xfrm>
          </p:grpSpPr>
          <p:sp>
            <p:nvSpPr>
              <p:cNvPr id="34919" name="Text Box 23"/>
              <p:cNvSpPr txBox="1">
                <a:spLocks noChangeArrowheads="1"/>
              </p:cNvSpPr>
              <p:nvPr/>
            </p:nvSpPr>
            <p:spPr bwMode="auto">
              <a:xfrm>
                <a:off x="3406"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920" name="Group 24"/>
              <p:cNvGrpSpPr>
                <a:grpSpLocks/>
              </p:cNvGrpSpPr>
              <p:nvPr/>
            </p:nvGrpSpPr>
            <p:grpSpPr bwMode="auto">
              <a:xfrm>
                <a:off x="3454" y="2393"/>
                <a:ext cx="392" cy="332"/>
                <a:chOff x="3454" y="2393"/>
                <a:chExt cx="392" cy="332"/>
              </a:xfrm>
            </p:grpSpPr>
            <p:sp>
              <p:nvSpPr>
                <p:cNvPr id="34921" name="Freeform 25"/>
                <p:cNvSpPr>
                  <a:spLocks/>
                </p:cNvSpPr>
                <p:nvPr/>
              </p:nvSpPr>
              <p:spPr bwMode="auto">
                <a:xfrm>
                  <a:off x="3454"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2" name="Freeform 26"/>
                <p:cNvSpPr>
                  <a:spLocks/>
                </p:cNvSpPr>
                <p:nvPr/>
              </p:nvSpPr>
              <p:spPr bwMode="auto">
                <a:xfrm>
                  <a:off x="3489"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3" name="Freeform 27"/>
                <p:cNvSpPr>
                  <a:spLocks/>
                </p:cNvSpPr>
                <p:nvPr/>
              </p:nvSpPr>
              <p:spPr bwMode="auto">
                <a:xfrm>
                  <a:off x="3520"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4" name="Freeform 28"/>
                <p:cNvSpPr>
                  <a:spLocks/>
                </p:cNvSpPr>
                <p:nvPr/>
              </p:nvSpPr>
              <p:spPr bwMode="auto">
                <a:xfrm>
                  <a:off x="3553"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5" name="Freeform 29"/>
                <p:cNvSpPr>
                  <a:spLocks/>
                </p:cNvSpPr>
                <p:nvPr/>
              </p:nvSpPr>
              <p:spPr bwMode="auto">
                <a:xfrm>
                  <a:off x="3584"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6" name="Freeform 30"/>
                <p:cNvSpPr>
                  <a:spLocks/>
                </p:cNvSpPr>
                <p:nvPr/>
              </p:nvSpPr>
              <p:spPr bwMode="auto">
                <a:xfrm>
                  <a:off x="3617"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7" name="Freeform 31"/>
                <p:cNvSpPr>
                  <a:spLocks/>
                </p:cNvSpPr>
                <p:nvPr/>
              </p:nvSpPr>
              <p:spPr bwMode="auto">
                <a:xfrm>
                  <a:off x="3648"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8" name="Freeform 32"/>
                <p:cNvSpPr>
                  <a:spLocks/>
                </p:cNvSpPr>
                <p:nvPr/>
              </p:nvSpPr>
              <p:spPr bwMode="auto">
                <a:xfrm>
                  <a:off x="3680"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29" name="Freeform 33"/>
                <p:cNvSpPr>
                  <a:spLocks/>
                </p:cNvSpPr>
                <p:nvPr/>
              </p:nvSpPr>
              <p:spPr bwMode="auto">
                <a:xfrm>
                  <a:off x="3712"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30" name="Freeform 34"/>
                <p:cNvSpPr>
                  <a:spLocks/>
                </p:cNvSpPr>
                <p:nvPr/>
              </p:nvSpPr>
              <p:spPr bwMode="auto">
                <a:xfrm>
                  <a:off x="3744"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31" name="Freeform 35"/>
                <p:cNvSpPr>
                  <a:spLocks/>
                </p:cNvSpPr>
                <p:nvPr/>
              </p:nvSpPr>
              <p:spPr bwMode="auto">
                <a:xfrm>
                  <a:off x="3776"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grpSp>
        <p:grpSp>
          <p:nvGrpSpPr>
            <p:cNvPr id="34891" name="Group 36"/>
            <p:cNvGrpSpPr>
              <a:grpSpLocks/>
            </p:cNvGrpSpPr>
            <p:nvPr/>
          </p:nvGrpSpPr>
          <p:grpSpPr bwMode="auto">
            <a:xfrm>
              <a:off x="4746" y="2339"/>
              <a:ext cx="489" cy="440"/>
              <a:chOff x="4746" y="2339"/>
              <a:chExt cx="489" cy="440"/>
            </a:xfrm>
          </p:grpSpPr>
          <p:sp>
            <p:nvSpPr>
              <p:cNvPr id="34906" name="Text Box 37"/>
              <p:cNvSpPr txBox="1">
                <a:spLocks noChangeArrowheads="1"/>
              </p:cNvSpPr>
              <p:nvPr/>
            </p:nvSpPr>
            <p:spPr bwMode="auto">
              <a:xfrm>
                <a:off x="4746"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907" name="Group 38"/>
              <p:cNvGrpSpPr>
                <a:grpSpLocks/>
              </p:cNvGrpSpPr>
              <p:nvPr/>
            </p:nvGrpSpPr>
            <p:grpSpPr bwMode="auto">
              <a:xfrm>
                <a:off x="4794" y="2393"/>
                <a:ext cx="392" cy="332"/>
                <a:chOff x="4794" y="2393"/>
                <a:chExt cx="392" cy="332"/>
              </a:xfrm>
            </p:grpSpPr>
            <p:sp>
              <p:nvSpPr>
                <p:cNvPr id="34908" name="Freeform 39"/>
                <p:cNvSpPr>
                  <a:spLocks/>
                </p:cNvSpPr>
                <p:nvPr/>
              </p:nvSpPr>
              <p:spPr bwMode="auto">
                <a:xfrm>
                  <a:off x="4794"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09" name="Freeform 40"/>
                <p:cNvSpPr>
                  <a:spLocks/>
                </p:cNvSpPr>
                <p:nvPr/>
              </p:nvSpPr>
              <p:spPr bwMode="auto">
                <a:xfrm>
                  <a:off x="4829"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0" name="Freeform 41"/>
                <p:cNvSpPr>
                  <a:spLocks/>
                </p:cNvSpPr>
                <p:nvPr/>
              </p:nvSpPr>
              <p:spPr bwMode="auto">
                <a:xfrm>
                  <a:off x="4860"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1" name="Freeform 42"/>
                <p:cNvSpPr>
                  <a:spLocks/>
                </p:cNvSpPr>
                <p:nvPr/>
              </p:nvSpPr>
              <p:spPr bwMode="auto">
                <a:xfrm>
                  <a:off x="4893" y="2393"/>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2" name="Freeform 43"/>
                <p:cNvSpPr>
                  <a:spLocks/>
                </p:cNvSpPr>
                <p:nvPr/>
              </p:nvSpPr>
              <p:spPr bwMode="auto">
                <a:xfrm>
                  <a:off x="4924"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3" name="Freeform 44"/>
                <p:cNvSpPr>
                  <a:spLocks/>
                </p:cNvSpPr>
                <p:nvPr/>
              </p:nvSpPr>
              <p:spPr bwMode="auto">
                <a:xfrm>
                  <a:off x="4957"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4" name="Freeform 45"/>
                <p:cNvSpPr>
                  <a:spLocks/>
                </p:cNvSpPr>
                <p:nvPr/>
              </p:nvSpPr>
              <p:spPr bwMode="auto">
                <a:xfrm>
                  <a:off x="4988"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5" name="Freeform 46"/>
                <p:cNvSpPr>
                  <a:spLocks/>
                </p:cNvSpPr>
                <p:nvPr/>
              </p:nvSpPr>
              <p:spPr bwMode="auto">
                <a:xfrm>
                  <a:off x="5020"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6" name="Freeform 47"/>
                <p:cNvSpPr>
                  <a:spLocks/>
                </p:cNvSpPr>
                <p:nvPr/>
              </p:nvSpPr>
              <p:spPr bwMode="auto">
                <a:xfrm>
                  <a:off x="5052"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7" name="Freeform 48"/>
                <p:cNvSpPr>
                  <a:spLocks/>
                </p:cNvSpPr>
                <p:nvPr/>
              </p:nvSpPr>
              <p:spPr bwMode="auto">
                <a:xfrm>
                  <a:off x="5084"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18" name="Freeform 49"/>
                <p:cNvSpPr>
                  <a:spLocks/>
                </p:cNvSpPr>
                <p:nvPr/>
              </p:nvSpPr>
              <p:spPr bwMode="auto">
                <a:xfrm>
                  <a:off x="5116"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grpSp>
        <p:grpSp>
          <p:nvGrpSpPr>
            <p:cNvPr id="34892" name="Group 50"/>
            <p:cNvGrpSpPr>
              <a:grpSpLocks/>
            </p:cNvGrpSpPr>
            <p:nvPr/>
          </p:nvGrpSpPr>
          <p:grpSpPr bwMode="auto">
            <a:xfrm>
              <a:off x="3942" y="2339"/>
              <a:ext cx="488" cy="440"/>
              <a:chOff x="3942" y="2339"/>
              <a:chExt cx="488" cy="440"/>
            </a:xfrm>
          </p:grpSpPr>
          <p:sp>
            <p:nvSpPr>
              <p:cNvPr id="34893" name="Text Box 51"/>
              <p:cNvSpPr txBox="1">
                <a:spLocks noChangeArrowheads="1"/>
              </p:cNvSpPr>
              <p:nvPr/>
            </p:nvSpPr>
            <p:spPr bwMode="auto">
              <a:xfrm>
                <a:off x="3942" y="2339"/>
                <a:ext cx="489" cy="441"/>
              </a:xfrm>
              <a:prstGeom prst="rect">
                <a:avLst/>
              </a:prstGeom>
              <a:noFill/>
              <a:ln w="19080">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894" name="Group 52"/>
              <p:cNvGrpSpPr>
                <a:grpSpLocks/>
              </p:cNvGrpSpPr>
              <p:nvPr/>
            </p:nvGrpSpPr>
            <p:grpSpPr bwMode="auto">
              <a:xfrm>
                <a:off x="3990" y="2393"/>
                <a:ext cx="391" cy="332"/>
                <a:chOff x="3990" y="2393"/>
                <a:chExt cx="391" cy="332"/>
              </a:xfrm>
            </p:grpSpPr>
            <p:sp>
              <p:nvSpPr>
                <p:cNvPr id="34895" name="Freeform 53"/>
                <p:cNvSpPr>
                  <a:spLocks/>
                </p:cNvSpPr>
                <p:nvPr/>
              </p:nvSpPr>
              <p:spPr bwMode="auto">
                <a:xfrm>
                  <a:off x="3990"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896" name="Freeform 54"/>
                <p:cNvSpPr>
                  <a:spLocks/>
                </p:cNvSpPr>
                <p:nvPr/>
              </p:nvSpPr>
              <p:spPr bwMode="auto">
                <a:xfrm>
                  <a:off x="4025"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897" name="Freeform 55"/>
                <p:cNvSpPr>
                  <a:spLocks/>
                </p:cNvSpPr>
                <p:nvPr/>
              </p:nvSpPr>
              <p:spPr bwMode="auto">
                <a:xfrm>
                  <a:off x="4056"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898" name="Freeform 56"/>
                <p:cNvSpPr>
                  <a:spLocks/>
                </p:cNvSpPr>
                <p:nvPr/>
              </p:nvSpPr>
              <p:spPr bwMode="auto">
                <a:xfrm>
                  <a:off x="4088"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899" name="Freeform 57"/>
                <p:cNvSpPr>
                  <a:spLocks/>
                </p:cNvSpPr>
                <p:nvPr/>
              </p:nvSpPr>
              <p:spPr bwMode="auto">
                <a:xfrm>
                  <a:off x="4120"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00" name="Freeform 58"/>
                <p:cNvSpPr>
                  <a:spLocks/>
                </p:cNvSpPr>
                <p:nvPr/>
              </p:nvSpPr>
              <p:spPr bwMode="auto">
                <a:xfrm>
                  <a:off x="4152"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01" name="Freeform 59"/>
                <p:cNvSpPr>
                  <a:spLocks/>
                </p:cNvSpPr>
                <p:nvPr/>
              </p:nvSpPr>
              <p:spPr bwMode="auto">
                <a:xfrm>
                  <a:off x="4184"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02" name="Freeform 60"/>
                <p:cNvSpPr>
                  <a:spLocks/>
                </p:cNvSpPr>
                <p:nvPr/>
              </p:nvSpPr>
              <p:spPr bwMode="auto">
                <a:xfrm>
                  <a:off x="4216"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03" name="Freeform 61"/>
                <p:cNvSpPr>
                  <a:spLocks/>
                </p:cNvSpPr>
                <p:nvPr/>
              </p:nvSpPr>
              <p:spPr bwMode="auto">
                <a:xfrm>
                  <a:off x="4248"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04" name="Freeform 62"/>
                <p:cNvSpPr>
                  <a:spLocks/>
                </p:cNvSpPr>
                <p:nvPr/>
              </p:nvSpPr>
              <p:spPr bwMode="auto">
                <a:xfrm>
                  <a:off x="4280" y="2393"/>
                  <a:ext cx="70"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905" name="Freeform 63"/>
                <p:cNvSpPr>
                  <a:spLocks/>
                </p:cNvSpPr>
                <p:nvPr/>
              </p:nvSpPr>
              <p:spPr bwMode="auto">
                <a:xfrm>
                  <a:off x="4311" y="2393"/>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grpSp>
      </p:grpSp>
      <p:grpSp>
        <p:nvGrpSpPr>
          <p:cNvPr id="34822" name="Group 64"/>
          <p:cNvGrpSpPr>
            <a:grpSpLocks/>
          </p:cNvGrpSpPr>
          <p:nvPr/>
        </p:nvGrpSpPr>
        <p:grpSpPr bwMode="auto">
          <a:xfrm>
            <a:off x="3143250" y="3796891"/>
            <a:ext cx="2945606" cy="468809"/>
            <a:chOff x="2817" y="3506"/>
            <a:chExt cx="2474" cy="525"/>
          </a:xfrm>
          <a:noFill/>
        </p:grpSpPr>
        <p:sp>
          <p:nvSpPr>
            <p:cNvPr id="34829" name="Rectangle 65"/>
            <p:cNvSpPr>
              <a:spLocks noChangeArrowheads="1"/>
            </p:cNvSpPr>
            <p:nvPr/>
          </p:nvSpPr>
          <p:spPr bwMode="auto">
            <a:xfrm>
              <a:off x="2817" y="3506"/>
              <a:ext cx="2474" cy="525"/>
            </a:xfrm>
            <a:prstGeom prst="rect">
              <a:avLst/>
            </a:prstGeom>
            <a:grpFill/>
            <a:ln w="28440">
              <a:solidFill>
                <a:srgbClr val="00CC00"/>
              </a:solidFill>
              <a:miter lim="800000"/>
              <a:headEnd/>
              <a:tailEnd/>
            </a:ln>
          </p:spPr>
          <p:txBody>
            <a:bodyPr wrap="none" anchor="ctr"/>
            <a:lstStyle/>
            <a:p>
              <a:endParaRPr lang="en-US" sz="1350"/>
            </a:p>
          </p:txBody>
        </p:sp>
        <p:sp>
          <p:nvSpPr>
            <p:cNvPr id="34830" name="Text Box 66"/>
            <p:cNvSpPr txBox="1">
              <a:spLocks noChangeArrowheads="1"/>
            </p:cNvSpPr>
            <p:nvPr/>
          </p:nvSpPr>
          <p:spPr bwMode="auto">
            <a:xfrm>
              <a:off x="4430" y="3708"/>
              <a:ext cx="316" cy="312"/>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lIns="67500" tIns="35100" rIns="67500" bIns="351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algn="ctr" eaLnBrk="1" hangingPunct="1">
                <a:buClr>
                  <a:srgbClr val="000000"/>
                </a:buClr>
                <a:buSzPct val="100000"/>
                <a:buFont typeface="Arial" pitchFamily="34" charset="0"/>
                <a:buNone/>
              </a:pPr>
              <a:r>
                <a:rPr lang="en-US" sz="1350" b="1">
                  <a:solidFill>
                    <a:srgbClr val="000000"/>
                  </a:solidFill>
                  <a:latin typeface="Arial" pitchFamily="34" charset="0"/>
                  <a:ea typeface="MS PGothic" pitchFamily="34" charset="-128"/>
                </a:rPr>
                <a:t>. . .</a:t>
              </a:r>
            </a:p>
          </p:txBody>
        </p:sp>
        <p:grpSp>
          <p:nvGrpSpPr>
            <p:cNvPr id="34831" name="Group 67"/>
            <p:cNvGrpSpPr>
              <a:grpSpLocks/>
            </p:cNvGrpSpPr>
            <p:nvPr/>
          </p:nvGrpSpPr>
          <p:grpSpPr bwMode="auto">
            <a:xfrm>
              <a:off x="2872" y="3549"/>
              <a:ext cx="489" cy="440"/>
              <a:chOff x="2872" y="3549"/>
              <a:chExt cx="489" cy="440"/>
            </a:xfrm>
            <a:grpFill/>
          </p:grpSpPr>
          <p:sp>
            <p:nvSpPr>
              <p:cNvPr id="34874" name="Text Box 68"/>
              <p:cNvSpPr txBox="1">
                <a:spLocks noChangeArrowheads="1"/>
              </p:cNvSpPr>
              <p:nvPr/>
            </p:nvSpPr>
            <p:spPr bwMode="auto">
              <a:xfrm>
                <a:off x="2872" y="3549"/>
                <a:ext cx="490" cy="441"/>
              </a:xfrm>
              <a:prstGeom prst="rect">
                <a:avLst/>
              </a:prstGeom>
              <a:grpFill/>
              <a:ln w="19080">
                <a:solidFill>
                  <a:srgbClr val="00CC00"/>
                </a:solidFill>
                <a:miter lim="800000"/>
                <a:headEnd/>
                <a:tailEnd/>
              </a:ln>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875" name="Group 69"/>
              <p:cNvGrpSpPr>
                <a:grpSpLocks/>
              </p:cNvGrpSpPr>
              <p:nvPr/>
            </p:nvGrpSpPr>
            <p:grpSpPr bwMode="auto">
              <a:xfrm>
                <a:off x="2920" y="3602"/>
                <a:ext cx="392" cy="332"/>
                <a:chOff x="2920" y="3602"/>
                <a:chExt cx="392" cy="332"/>
              </a:xfrm>
              <a:grpFill/>
            </p:grpSpPr>
            <p:sp>
              <p:nvSpPr>
                <p:cNvPr id="34876" name="Freeform 70"/>
                <p:cNvSpPr>
                  <a:spLocks/>
                </p:cNvSpPr>
                <p:nvPr/>
              </p:nvSpPr>
              <p:spPr bwMode="auto">
                <a:xfrm>
                  <a:off x="2920"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77" name="Freeform 71"/>
                <p:cNvSpPr>
                  <a:spLocks/>
                </p:cNvSpPr>
                <p:nvPr/>
              </p:nvSpPr>
              <p:spPr bwMode="auto">
                <a:xfrm>
                  <a:off x="2955"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78" name="Freeform 72"/>
                <p:cNvSpPr>
                  <a:spLocks/>
                </p:cNvSpPr>
                <p:nvPr/>
              </p:nvSpPr>
              <p:spPr bwMode="auto">
                <a:xfrm>
                  <a:off x="2986"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79" name="Freeform 73"/>
                <p:cNvSpPr>
                  <a:spLocks/>
                </p:cNvSpPr>
                <p:nvPr/>
              </p:nvSpPr>
              <p:spPr bwMode="auto">
                <a:xfrm>
                  <a:off x="3019"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80" name="Freeform 74"/>
                <p:cNvSpPr>
                  <a:spLocks/>
                </p:cNvSpPr>
                <p:nvPr/>
              </p:nvSpPr>
              <p:spPr bwMode="auto">
                <a:xfrm>
                  <a:off x="3050"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81" name="Freeform 75"/>
                <p:cNvSpPr>
                  <a:spLocks/>
                </p:cNvSpPr>
                <p:nvPr/>
              </p:nvSpPr>
              <p:spPr bwMode="auto">
                <a:xfrm>
                  <a:off x="3083"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82" name="Freeform 76"/>
                <p:cNvSpPr>
                  <a:spLocks/>
                </p:cNvSpPr>
                <p:nvPr/>
              </p:nvSpPr>
              <p:spPr bwMode="auto">
                <a:xfrm>
                  <a:off x="3114"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83" name="Freeform 77"/>
                <p:cNvSpPr>
                  <a:spLocks/>
                </p:cNvSpPr>
                <p:nvPr/>
              </p:nvSpPr>
              <p:spPr bwMode="auto">
                <a:xfrm>
                  <a:off x="3146"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84" name="Freeform 78"/>
                <p:cNvSpPr>
                  <a:spLocks/>
                </p:cNvSpPr>
                <p:nvPr/>
              </p:nvSpPr>
              <p:spPr bwMode="auto">
                <a:xfrm>
                  <a:off x="3178"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85" name="Freeform 79"/>
                <p:cNvSpPr>
                  <a:spLocks/>
                </p:cNvSpPr>
                <p:nvPr/>
              </p:nvSpPr>
              <p:spPr bwMode="auto">
                <a:xfrm>
                  <a:off x="3210"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86" name="Freeform 80"/>
                <p:cNvSpPr>
                  <a:spLocks/>
                </p:cNvSpPr>
                <p:nvPr/>
              </p:nvSpPr>
              <p:spPr bwMode="auto">
                <a:xfrm>
                  <a:off x="3242"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grpSp>
        </p:grpSp>
        <p:grpSp>
          <p:nvGrpSpPr>
            <p:cNvPr id="34832" name="Group 81"/>
            <p:cNvGrpSpPr>
              <a:grpSpLocks/>
            </p:cNvGrpSpPr>
            <p:nvPr/>
          </p:nvGrpSpPr>
          <p:grpSpPr bwMode="auto">
            <a:xfrm>
              <a:off x="3406" y="3549"/>
              <a:ext cx="489" cy="440"/>
              <a:chOff x="3406" y="3549"/>
              <a:chExt cx="489" cy="440"/>
            </a:xfrm>
            <a:grpFill/>
          </p:grpSpPr>
          <p:sp>
            <p:nvSpPr>
              <p:cNvPr id="34861" name="Text Box 82"/>
              <p:cNvSpPr txBox="1">
                <a:spLocks noChangeArrowheads="1"/>
              </p:cNvSpPr>
              <p:nvPr/>
            </p:nvSpPr>
            <p:spPr bwMode="auto">
              <a:xfrm>
                <a:off x="3406" y="3549"/>
                <a:ext cx="490" cy="441"/>
              </a:xfrm>
              <a:prstGeom prst="rect">
                <a:avLst/>
              </a:prstGeom>
              <a:grpFill/>
              <a:ln w="19080">
                <a:solidFill>
                  <a:srgbClr val="00CC00"/>
                </a:solidFill>
                <a:miter lim="800000"/>
                <a:headEnd/>
                <a:tailEnd/>
              </a:ln>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862" name="Group 83"/>
              <p:cNvGrpSpPr>
                <a:grpSpLocks/>
              </p:cNvGrpSpPr>
              <p:nvPr/>
            </p:nvGrpSpPr>
            <p:grpSpPr bwMode="auto">
              <a:xfrm>
                <a:off x="3454" y="3602"/>
                <a:ext cx="392" cy="332"/>
                <a:chOff x="3454" y="3602"/>
                <a:chExt cx="392" cy="332"/>
              </a:xfrm>
              <a:grpFill/>
            </p:grpSpPr>
            <p:sp>
              <p:nvSpPr>
                <p:cNvPr id="34863" name="Freeform 84"/>
                <p:cNvSpPr>
                  <a:spLocks/>
                </p:cNvSpPr>
                <p:nvPr/>
              </p:nvSpPr>
              <p:spPr bwMode="auto">
                <a:xfrm>
                  <a:off x="3454"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64" name="Freeform 85"/>
                <p:cNvSpPr>
                  <a:spLocks/>
                </p:cNvSpPr>
                <p:nvPr/>
              </p:nvSpPr>
              <p:spPr bwMode="auto">
                <a:xfrm>
                  <a:off x="3489"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65" name="Freeform 86"/>
                <p:cNvSpPr>
                  <a:spLocks/>
                </p:cNvSpPr>
                <p:nvPr/>
              </p:nvSpPr>
              <p:spPr bwMode="auto">
                <a:xfrm>
                  <a:off x="3520"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66" name="Freeform 87"/>
                <p:cNvSpPr>
                  <a:spLocks/>
                </p:cNvSpPr>
                <p:nvPr/>
              </p:nvSpPr>
              <p:spPr bwMode="auto">
                <a:xfrm>
                  <a:off x="3553"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67" name="Freeform 88"/>
                <p:cNvSpPr>
                  <a:spLocks/>
                </p:cNvSpPr>
                <p:nvPr/>
              </p:nvSpPr>
              <p:spPr bwMode="auto">
                <a:xfrm>
                  <a:off x="3584"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68" name="Freeform 89"/>
                <p:cNvSpPr>
                  <a:spLocks/>
                </p:cNvSpPr>
                <p:nvPr/>
              </p:nvSpPr>
              <p:spPr bwMode="auto">
                <a:xfrm>
                  <a:off x="3617"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69" name="Freeform 90"/>
                <p:cNvSpPr>
                  <a:spLocks/>
                </p:cNvSpPr>
                <p:nvPr/>
              </p:nvSpPr>
              <p:spPr bwMode="auto">
                <a:xfrm>
                  <a:off x="3648"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70" name="Freeform 91"/>
                <p:cNvSpPr>
                  <a:spLocks/>
                </p:cNvSpPr>
                <p:nvPr/>
              </p:nvSpPr>
              <p:spPr bwMode="auto">
                <a:xfrm>
                  <a:off x="3680"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71" name="Freeform 92"/>
                <p:cNvSpPr>
                  <a:spLocks/>
                </p:cNvSpPr>
                <p:nvPr/>
              </p:nvSpPr>
              <p:spPr bwMode="auto">
                <a:xfrm>
                  <a:off x="3712"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72" name="Freeform 93"/>
                <p:cNvSpPr>
                  <a:spLocks/>
                </p:cNvSpPr>
                <p:nvPr/>
              </p:nvSpPr>
              <p:spPr bwMode="auto">
                <a:xfrm>
                  <a:off x="3744"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73" name="Freeform 94"/>
                <p:cNvSpPr>
                  <a:spLocks/>
                </p:cNvSpPr>
                <p:nvPr/>
              </p:nvSpPr>
              <p:spPr bwMode="auto">
                <a:xfrm>
                  <a:off x="3776"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grpSp>
        </p:grpSp>
        <p:grpSp>
          <p:nvGrpSpPr>
            <p:cNvPr id="34833" name="Group 95"/>
            <p:cNvGrpSpPr>
              <a:grpSpLocks/>
            </p:cNvGrpSpPr>
            <p:nvPr/>
          </p:nvGrpSpPr>
          <p:grpSpPr bwMode="auto">
            <a:xfrm>
              <a:off x="4746" y="3549"/>
              <a:ext cx="489" cy="440"/>
              <a:chOff x="4746" y="3549"/>
              <a:chExt cx="489" cy="440"/>
            </a:xfrm>
            <a:grpFill/>
          </p:grpSpPr>
          <p:sp>
            <p:nvSpPr>
              <p:cNvPr id="34848" name="Text Box 96"/>
              <p:cNvSpPr txBox="1">
                <a:spLocks noChangeArrowheads="1"/>
              </p:cNvSpPr>
              <p:nvPr/>
            </p:nvSpPr>
            <p:spPr bwMode="auto">
              <a:xfrm>
                <a:off x="4746" y="3549"/>
                <a:ext cx="490" cy="441"/>
              </a:xfrm>
              <a:prstGeom prst="rect">
                <a:avLst/>
              </a:prstGeom>
              <a:grpFill/>
              <a:ln w="19080">
                <a:solidFill>
                  <a:srgbClr val="00CC00"/>
                </a:solidFill>
                <a:miter lim="800000"/>
                <a:headEnd/>
                <a:tailEnd/>
              </a:ln>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849" name="Group 97"/>
              <p:cNvGrpSpPr>
                <a:grpSpLocks/>
              </p:cNvGrpSpPr>
              <p:nvPr/>
            </p:nvGrpSpPr>
            <p:grpSpPr bwMode="auto">
              <a:xfrm>
                <a:off x="4794" y="3602"/>
                <a:ext cx="392" cy="332"/>
                <a:chOff x="4794" y="3602"/>
                <a:chExt cx="392" cy="332"/>
              </a:xfrm>
              <a:grpFill/>
            </p:grpSpPr>
            <p:sp>
              <p:nvSpPr>
                <p:cNvPr id="34850" name="Freeform 98"/>
                <p:cNvSpPr>
                  <a:spLocks/>
                </p:cNvSpPr>
                <p:nvPr/>
              </p:nvSpPr>
              <p:spPr bwMode="auto">
                <a:xfrm>
                  <a:off x="4794"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1" name="Freeform 99"/>
                <p:cNvSpPr>
                  <a:spLocks/>
                </p:cNvSpPr>
                <p:nvPr/>
              </p:nvSpPr>
              <p:spPr bwMode="auto">
                <a:xfrm>
                  <a:off x="4829"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2" name="Freeform 100"/>
                <p:cNvSpPr>
                  <a:spLocks/>
                </p:cNvSpPr>
                <p:nvPr/>
              </p:nvSpPr>
              <p:spPr bwMode="auto">
                <a:xfrm>
                  <a:off x="4860"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3" name="Freeform 101"/>
                <p:cNvSpPr>
                  <a:spLocks/>
                </p:cNvSpPr>
                <p:nvPr/>
              </p:nvSpPr>
              <p:spPr bwMode="auto">
                <a:xfrm>
                  <a:off x="4893" y="3602"/>
                  <a:ext cx="72"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4" name="Freeform 102"/>
                <p:cNvSpPr>
                  <a:spLocks/>
                </p:cNvSpPr>
                <p:nvPr/>
              </p:nvSpPr>
              <p:spPr bwMode="auto">
                <a:xfrm>
                  <a:off x="4924"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5" name="Freeform 103"/>
                <p:cNvSpPr>
                  <a:spLocks/>
                </p:cNvSpPr>
                <p:nvPr/>
              </p:nvSpPr>
              <p:spPr bwMode="auto">
                <a:xfrm>
                  <a:off x="4957"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6" name="Freeform 104"/>
                <p:cNvSpPr>
                  <a:spLocks/>
                </p:cNvSpPr>
                <p:nvPr/>
              </p:nvSpPr>
              <p:spPr bwMode="auto">
                <a:xfrm>
                  <a:off x="4988"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7" name="Freeform 105"/>
                <p:cNvSpPr>
                  <a:spLocks/>
                </p:cNvSpPr>
                <p:nvPr/>
              </p:nvSpPr>
              <p:spPr bwMode="auto">
                <a:xfrm>
                  <a:off x="5020"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8" name="Freeform 106"/>
                <p:cNvSpPr>
                  <a:spLocks/>
                </p:cNvSpPr>
                <p:nvPr/>
              </p:nvSpPr>
              <p:spPr bwMode="auto">
                <a:xfrm>
                  <a:off x="5052"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59" name="Freeform 107"/>
                <p:cNvSpPr>
                  <a:spLocks/>
                </p:cNvSpPr>
                <p:nvPr/>
              </p:nvSpPr>
              <p:spPr bwMode="auto">
                <a:xfrm>
                  <a:off x="5084"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60" name="Freeform 108"/>
                <p:cNvSpPr>
                  <a:spLocks/>
                </p:cNvSpPr>
                <p:nvPr/>
              </p:nvSpPr>
              <p:spPr bwMode="auto">
                <a:xfrm>
                  <a:off x="5116"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grpSp>
        </p:grpSp>
        <p:grpSp>
          <p:nvGrpSpPr>
            <p:cNvPr id="34834" name="Group 109"/>
            <p:cNvGrpSpPr>
              <a:grpSpLocks/>
            </p:cNvGrpSpPr>
            <p:nvPr/>
          </p:nvGrpSpPr>
          <p:grpSpPr bwMode="auto">
            <a:xfrm>
              <a:off x="3942" y="3549"/>
              <a:ext cx="488" cy="440"/>
              <a:chOff x="3942" y="3549"/>
              <a:chExt cx="488" cy="440"/>
            </a:xfrm>
            <a:grpFill/>
          </p:grpSpPr>
          <p:sp>
            <p:nvSpPr>
              <p:cNvPr id="34835" name="Text Box 110"/>
              <p:cNvSpPr txBox="1">
                <a:spLocks noChangeArrowheads="1"/>
              </p:cNvSpPr>
              <p:nvPr/>
            </p:nvSpPr>
            <p:spPr bwMode="auto">
              <a:xfrm>
                <a:off x="3942" y="3549"/>
                <a:ext cx="489" cy="441"/>
              </a:xfrm>
              <a:prstGeom prst="rect">
                <a:avLst/>
              </a:prstGeom>
              <a:grpFill/>
              <a:ln w="19080">
                <a:solidFill>
                  <a:srgbClr val="00CC00"/>
                </a:solidFill>
                <a:miter lim="800000"/>
                <a:headEnd/>
                <a:tailEnd/>
              </a:ln>
            </p:spPr>
            <p:txBody>
              <a:bodyPr wrap="none" anchor="ct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en-US" sz="1800"/>
              </a:p>
            </p:txBody>
          </p:sp>
          <p:grpSp>
            <p:nvGrpSpPr>
              <p:cNvPr id="34836" name="Group 111"/>
              <p:cNvGrpSpPr>
                <a:grpSpLocks/>
              </p:cNvGrpSpPr>
              <p:nvPr/>
            </p:nvGrpSpPr>
            <p:grpSpPr bwMode="auto">
              <a:xfrm>
                <a:off x="3990" y="3602"/>
                <a:ext cx="391" cy="332"/>
                <a:chOff x="3990" y="3602"/>
                <a:chExt cx="391" cy="332"/>
              </a:xfrm>
              <a:grpFill/>
            </p:grpSpPr>
            <p:sp>
              <p:nvSpPr>
                <p:cNvPr id="34837" name="Freeform 112"/>
                <p:cNvSpPr>
                  <a:spLocks/>
                </p:cNvSpPr>
                <p:nvPr/>
              </p:nvSpPr>
              <p:spPr bwMode="auto">
                <a:xfrm>
                  <a:off x="3990"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38" name="Freeform 113"/>
                <p:cNvSpPr>
                  <a:spLocks/>
                </p:cNvSpPr>
                <p:nvPr/>
              </p:nvSpPr>
              <p:spPr bwMode="auto">
                <a:xfrm>
                  <a:off x="4025"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39" name="Freeform 114"/>
                <p:cNvSpPr>
                  <a:spLocks/>
                </p:cNvSpPr>
                <p:nvPr/>
              </p:nvSpPr>
              <p:spPr bwMode="auto">
                <a:xfrm>
                  <a:off x="4056"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0" name="Freeform 115"/>
                <p:cNvSpPr>
                  <a:spLocks/>
                </p:cNvSpPr>
                <p:nvPr/>
              </p:nvSpPr>
              <p:spPr bwMode="auto">
                <a:xfrm>
                  <a:off x="4088"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1" name="Freeform 116"/>
                <p:cNvSpPr>
                  <a:spLocks/>
                </p:cNvSpPr>
                <p:nvPr/>
              </p:nvSpPr>
              <p:spPr bwMode="auto">
                <a:xfrm>
                  <a:off x="4120"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2" name="Freeform 117"/>
                <p:cNvSpPr>
                  <a:spLocks/>
                </p:cNvSpPr>
                <p:nvPr/>
              </p:nvSpPr>
              <p:spPr bwMode="auto">
                <a:xfrm>
                  <a:off x="4152"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3" name="Freeform 118"/>
                <p:cNvSpPr>
                  <a:spLocks/>
                </p:cNvSpPr>
                <p:nvPr/>
              </p:nvSpPr>
              <p:spPr bwMode="auto">
                <a:xfrm>
                  <a:off x="4184"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4" name="Freeform 119"/>
                <p:cNvSpPr>
                  <a:spLocks/>
                </p:cNvSpPr>
                <p:nvPr/>
              </p:nvSpPr>
              <p:spPr bwMode="auto">
                <a:xfrm>
                  <a:off x="4216"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5" name="Freeform 120"/>
                <p:cNvSpPr>
                  <a:spLocks/>
                </p:cNvSpPr>
                <p:nvPr/>
              </p:nvSpPr>
              <p:spPr bwMode="auto">
                <a:xfrm>
                  <a:off x="4248"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6" name="Freeform 121"/>
                <p:cNvSpPr>
                  <a:spLocks/>
                </p:cNvSpPr>
                <p:nvPr/>
              </p:nvSpPr>
              <p:spPr bwMode="auto">
                <a:xfrm>
                  <a:off x="4280" y="3602"/>
                  <a:ext cx="70"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sp>
              <p:nvSpPr>
                <p:cNvPr id="34847" name="Freeform 122"/>
                <p:cNvSpPr>
                  <a:spLocks/>
                </p:cNvSpPr>
                <p:nvPr/>
              </p:nvSpPr>
              <p:spPr bwMode="auto">
                <a:xfrm>
                  <a:off x="4311" y="3602"/>
                  <a:ext cx="71" cy="333"/>
                </a:xfrm>
                <a:custGeom>
                  <a:avLst/>
                  <a:gdLst>
                    <a:gd name="T0" fmla="*/ 0 w 208"/>
                    <a:gd name="T1" fmla="*/ 0 h 1536"/>
                    <a:gd name="T2" fmla="*/ 0 w 208"/>
                    <a:gd name="T3" fmla="*/ 0 h 1536"/>
                    <a:gd name="T4" fmla="*/ 0 w 208"/>
                    <a:gd name="T5" fmla="*/ 0 h 1536"/>
                    <a:gd name="T6" fmla="*/ 0 w 208"/>
                    <a:gd name="T7" fmla="*/ 0 h 1536"/>
                    <a:gd name="T8" fmla="*/ 0 w 208"/>
                    <a:gd name="T9" fmla="*/ 0 h 1536"/>
                    <a:gd name="T10" fmla="*/ 0 w 208"/>
                    <a:gd name="T11" fmla="*/ 0 h 1536"/>
                    <a:gd name="T12" fmla="*/ 0 w 208"/>
                    <a:gd name="T13" fmla="*/ 0 h 1536"/>
                    <a:gd name="T14" fmla="*/ 0 w 208"/>
                    <a:gd name="T15" fmla="*/ 0 h 1536"/>
                    <a:gd name="T16" fmla="*/ 0 w 208"/>
                    <a:gd name="T17" fmla="*/ 0 h 1536"/>
                    <a:gd name="T18" fmla="*/ 0 w 208"/>
                    <a:gd name="T19" fmla="*/ 0 h 1536"/>
                    <a:gd name="T20" fmla="*/ 0 w 208"/>
                    <a:gd name="T21" fmla="*/ 0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19080">
                  <a:solidFill>
                    <a:srgbClr val="000000"/>
                  </a:solidFill>
                  <a:round/>
                  <a:headEnd/>
                  <a:tailEnd type="triangle" w="med" len="med"/>
                </a:ln>
              </p:spPr>
              <p:txBody>
                <a:bodyPr wrap="none" anchor="ctr"/>
                <a:lstStyle/>
                <a:p>
                  <a:endParaRPr lang="en-US" sz="1350"/>
                </a:p>
              </p:txBody>
            </p:sp>
          </p:grpSp>
        </p:grpSp>
      </p:grpSp>
      <p:sp>
        <p:nvSpPr>
          <p:cNvPr id="34824" name="Freeform 124"/>
          <p:cNvSpPr>
            <a:spLocks/>
          </p:cNvSpPr>
          <p:nvPr/>
        </p:nvSpPr>
        <p:spPr bwMode="auto">
          <a:xfrm>
            <a:off x="4588670" y="2212762"/>
            <a:ext cx="54769" cy="454522"/>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34826" name="Freeform 126"/>
          <p:cNvSpPr>
            <a:spLocks/>
          </p:cNvSpPr>
          <p:nvPr/>
        </p:nvSpPr>
        <p:spPr bwMode="auto">
          <a:xfrm>
            <a:off x="4588670" y="3285218"/>
            <a:ext cx="54769" cy="454521"/>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Tree>
    <p:extLst>
      <p:ext uri="{BB962C8B-B14F-4D97-AF65-F5344CB8AC3E}">
        <p14:creationId xmlns:p14="http://schemas.microsoft.com/office/powerpoint/2010/main" val="309831946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58" name="Group 82"/>
          <p:cNvGraphicFramePr>
            <a:graphicFrameLocks noGrp="1"/>
          </p:cNvGraphicFramePr>
          <p:nvPr>
            <p:extLst>
              <p:ext uri="{D42A27DB-BD31-4B8C-83A1-F6EECF244321}">
                <p14:modId xmlns:p14="http://schemas.microsoft.com/office/powerpoint/2010/main" val="960794890"/>
              </p:ext>
            </p:extLst>
          </p:nvPr>
        </p:nvGraphicFramePr>
        <p:xfrm>
          <a:off x="1543049" y="1581150"/>
          <a:ext cx="3771901" cy="2057136"/>
        </p:xfrm>
        <a:graphic>
          <a:graphicData uri="http://schemas.openxmlformats.org/drawingml/2006/table">
            <a:tbl>
              <a:tblPr/>
              <a:tblGrid>
                <a:gridCol w="1936850">
                  <a:extLst>
                    <a:ext uri="{9D8B030D-6E8A-4147-A177-3AD203B41FA5}">
                      <a16:colId xmlns:a16="http://schemas.microsoft.com/office/drawing/2014/main" val="20000"/>
                    </a:ext>
                  </a:extLst>
                </a:gridCol>
                <a:gridCol w="1835051">
                  <a:extLst>
                    <a:ext uri="{9D8B030D-6E8A-4147-A177-3AD203B41FA5}">
                      <a16:colId xmlns:a16="http://schemas.microsoft.com/office/drawing/2014/main" val="20001"/>
                    </a:ext>
                  </a:extLst>
                </a:gridCol>
              </a:tblGrid>
              <a:tr h="4171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OpenCL</a:t>
                      </a: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Parallelism Concept</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Arial" panose="020B0604020202020204" pitchFamily="34" charset="0"/>
                          <a:cs typeface="Arial" panose="020B0604020202020204" pitchFamily="34" charset="0"/>
                        </a:rPr>
                        <a:t>CUDA Equivalent</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428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host</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host</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28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device</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device</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28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kernel</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Arial" panose="020B0604020202020204" pitchFamily="34" charset="0"/>
                          <a:cs typeface="Arial" panose="020B0604020202020204" pitchFamily="34" charset="0"/>
                        </a:rPr>
                        <a:t>kernel</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28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host program</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Arial" panose="020B0604020202020204" pitchFamily="34" charset="0"/>
                          <a:cs typeface="Arial" panose="020B0604020202020204" pitchFamily="34" charset="0"/>
                        </a:rPr>
                        <a:t>host program</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28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NDRange</a:t>
                      </a: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(index space)</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grid</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428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work item</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thread</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28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work group</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block</a:t>
                      </a:r>
                    </a:p>
                  </a:txBody>
                  <a:tcPr marL="68580" marR="68580" marT="25701" marB="2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a:t>Mapping between OpenCL and CUDA data parallelism model concepts.</a:t>
            </a:r>
            <a:endParaRPr lang="en-US" dirty="0"/>
          </a:p>
        </p:txBody>
      </p:sp>
    </p:spTree>
    <p:extLst>
      <p:ext uri="{BB962C8B-B14F-4D97-AF65-F5344CB8AC3E}">
        <p14:creationId xmlns:p14="http://schemas.microsoft.com/office/powerpoint/2010/main" val="260114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title"/>
          </p:nvPr>
        </p:nvSpPr>
        <p:spPr/>
        <p:txBody>
          <a:bodyPr/>
          <a:lstStyle/>
          <a:p>
            <a:r>
              <a:rPr lang="en-US"/>
              <a:t>OpenCL Kernels</a:t>
            </a:r>
            <a:endParaRPr lang="en-US" dirty="0"/>
          </a:p>
        </p:txBody>
      </p:sp>
      <p:sp>
        <p:nvSpPr>
          <p:cNvPr id="35843" name="Rectangle 8"/>
          <p:cNvSpPr>
            <a:spLocks noGrp="1" noChangeArrowheads="1"/>
          </p:cNvSpPr>
          <p:nvPr>
            <p:ph idx="1"/>
          </p:nvPr>
        </p:nvSpPr>
        <p:spPr/>
        <p:txBody>
          <a:bodyPr/>
          <a:lstStyle/>
          <a:p>
            <a:r>
              <a:rPr lang="en-US" sz="1600" dirty="0"/>
              <a:t>Code that executes on target devices</a:t>
            </a:r>
          </a:p>
          <a:p>
            <a:r>
              <a:rPr lang="en-US" sz="1600" dirty="0"/>
              <a:t>Kernel body is instantiated once for each work item</a:t>
            </a:r>
          </a:p>
          <a:p>
            <a:pPr lvl="1"/>
            <a:r>
              <a:rPr lang="en-US" sz="1200" dirty="0"/>
              <a:t>An OpenCL work item is equivalent to a CUDA thread</a:t>
            </a:r>
          </a:p>
          <a:p>
            <a:r>
              <a:rPr lang="en-US" sz="1600" dirty="0"/>
              <a:t>Each OpenCL work item gets a unique index</a:t>
            </a:r>
          </a:p>
        </p:txBody>
      </p:sp>
      <p:sp>
        <p:nvSpPr>
          <p:cNvPr id="35844" name="Rectangle 9"/>
          <p:cNvSpPr>
            <a:spLocks noGrp="1" noChangeArrowheads="1"/>
          </p:cNvSpPr>
          <p:nvPr>
            <p:ph type="body" sz="half" idx="4294967295"/>
          </p:nvPr>
        </p:nvSpPr>
        <p:spPr>
          <a:xfrm>
            <a:off x="609600" y="2343150"/>
            <a:ext cx="4953000" cy="1828800"/>
          </a:xfrm>
        </p:spPr>
        <p:txBody>
          <a:bodyPr wrap="none">
            <a:noAutofit/>
          </a:bodyPr>
          <a:lstStyle/>
          <a:p>
            <a:pPr eaLnBrk="1" hangingPunct="1">
              <a:buFont typeface="Times New Roman" pitchFamily="18" charset="0"/>
              <a:buNone/>
            </a:pPr>
            <a:r>
              <a:rPr lang="en-US" sz="1200" dirty="0">
                <a:solidFill>
                  <a:srgbClr val="008000"/>
                </a:solidFill>
                <a:latin typeface="Courier New" panose="02070309020205020404" pitchFamily="49" charset="0"/>
                <a:cs typeface="Courier New" panose="02070309020205020404" pitchFamily="49" charset="0"/>
              </a:rPr>
              <a:t>__kernel</a:t>
            </a:r>
            <a:r>
              <a:rPr lang="en-US" sz="1200" dirty="0">
                <a:latin typeface="Courier New" panose="02070309020205020404" pitchFamily="49" charset="0"/>
                <a:cs typeface="Courier New" panose="02070309020205020404" pitchFamily="49" charset="0"/>
              </a:rPr>
              <a:t> void  </a:t>
            </a:r>
            <a:r>
              <a:rPr lang="en-US" sz="1200" dirty="0" err="1">
                <a:latin typeface="Courier New" panose="02070309020205020404" pitchFamily="49" charset="0"/>
                <a:cs typeface="Courier New" panose="02070309020205020404" pitchFamily="49" charset="0"/>
              </a:rPr>
              <a:t>vadd</a:t>
            </a:r>
            <a:r>
              <a:rPr lang="en-US" sz="1200" dirty="0">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__global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float *a,</a:t>
            </a:r>
          </a:p>
          <a:p>
            <a:pPr eaLnBrk="1" hangingPunct="1">
              <a:buFont typeface="Times New Roman" pitchFamily="18" charset="0"/>
              <a:buNone/>
            </a:pPr>
            <a:r>
              <a:rPr lang="en-US" sz="1200" dirty="0">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__global</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const</a:t>
            </a:r>
            <a:r>
              <a:rPr lang="en-US" sz="1200" dirty="0">
                <a:latin typeface="Courier New" panose="02070309020205020404" pitchFamily="49" charset="0"/>
                <a:cs typeface="Courier New" panose="02070309020205020404" pitchFamily="49" charset="0"/>
              </a:rPr>
              <a:t> float *b,</a:t>
            </a:r>
          </a:p>
          <a:p>
            <a:pPr eaLnBrk="1" hangingPunct="1">
              <a:buFont typeface="Times New Roman" pitchFamily="18" charset="0"/>
              <a:buNone/>
            </a:pPr>
            <a:r>
              <a:rPr lang="en-US" sz="1200" dirty="0">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__global</a:t>
            </a:r>
            <a:r>
              <a:rPr lang="en-US" sz="1200" dirty="0">
                <a:latin typeface="Courier New" panose="02070309020205020404" pitchFamily="49" charset="0"/>
                <a:cs typeface="Courier New" panose="02070309020205020404" pitchFamily="49" charset="0"/>
              </a:rPr>
              <a:t> float *result) </a:t>
            </a:r>
          </a:p>
          <a:p>
            <a:pPr eaLnBrk="1" hangingPunct="1">
              <a:buFont typeface="Times New Roman" pitchFamily="18" charset="0"/>
              <a:buNone/>
            </a:pPr>
            <a:r>
              <a:rPr lang="en-US" sz="1200" dirty="0">
                <a:latin typeface="Courier New" panose="02070309020205020404" pitchFamily="49" charset="0"/>
                <a:cs typeface="Courier New" panose="02070309020205020404" pitchFamily="49" charset="0"/>
              </a:rPr>
              <a:t>{</a:t>
            </a:r>
          </a:p>
          <a:p>
            <a:pPr eaLnBrk="1" hangingPunct="1">
              <a:buFont typeface="Times New Roman" pitchFamily="18" charse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id = </a:t>
            </a:r>
            <a:r>
              <a:rPr lang="en-US" sz="1200" dirty="0" err="1">
                <a:solidFill>
                  <a:srgbClr val="008000"/>
                </a:solidFill>
                <a:latin typeface="Courier New" panose="02070309020205020404" pitchFamily="49" charset="0"/>
                <a:cs typeface="Courier New" panose="02070309020205020404" pitchFamily="49" charset="0"/>
              </a:rPr>
              <a:t>get_global_id</a:t>
            </a:r>
            <a:r>
              <a:rPr lang="en-US" sz="1200" dirty="0">
                <a:latin typeface="Courier New" panose="02070309020205020404" pitchFamily="49" charset="0"/>
                <a:cs typeface="Courier New" panose="02070309020205020404" pitchFamily="49" charset="0"/>
              </a:rPr>
              <a:t>(0);</a:t>
            </a:r>
          </a:p>
          <a:p>
            <a:pPr eaLnBrk="1" hangingPunct="1">
              <a:buFont typeface="Times New Roman" pitchFamily="18" charset="0"/>
              <a:buNone/>
            </a:pPr>
            <a:r>
              <a:rPr lang="en-US" sz="1200" dirty="0">
                <a:latin typeface="Courier New" panose="02070309020205020404" pitchFamily="49" charset="0"/>
                <a:cs typeface="Courier New" panose="02070309020205020404" pitchFamily="49" charset="0"/>
              </a:rPr>
              <a:t>    result[id] = a[id] + b[id];</a:t>
            </a:r>
          </a:p>
          <a:p>
            <a:pPr eaLnBrk="1" hangingPunct="1">
              <a:buFont typeface="Times New Roman" pitchFamily="18" charse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080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 of Work Items</a:t>
            </a:r>
            <a:endParaRPr lang="en-US" dirty="0"/>
          </a:p>
        </p:txBody>
      </p:sp>
      <p:sp>
        <p:nvSpPr>
          <p:cNvPr id="3" name="Content Placeholder 2"/>
          <p:cNvSpPr>
            <a:spLocks noGrp="1"/>
          </p:cNvSpPr>
          <p:nvPr>
            <p:ph idx="1"/>
          </p:nvPr>
        </p:nvSpPr>
        <p:spPr/>
        <p:txBody>
          <a:bodyPr/>
          <a:lstStyle/>
          <a:p>
            <a:r>
              <a:rPr lang="en-US" dirty="0"/>
              <a:t>An </a:t>
            </a:r>
            <a:r>
              <a:rPr lang="en-US" dirty="0" err="1"/>
              <a:t>OpenCL</a:t>
            </a:r>
            <a:r>
              <a:rPr lang="en-US" dirty="0"/>
              <a:t> kernel is executed by an array of work items</a:t>
            </a:r>
          </a:p>
          <a:p>
            <a:pPr lvl="1"/>
            <a:r>
              <a:rPr lang="en-US" dirty="0"/>
              <a:t>All work items run the same code (SPMD)</a:t>
            </a:r>
            <a:r>
              <a:rPr lang="ar-SA" dirty="0"/>
              <a:t>‏</a:t>
            </a:r>
            <a:endParaRPr lang="en-US" dirty="0"/>
          </a:p>
          <a:p>
            <a:pPr lvl="1"/>
            <a:r>
              <a:rPr lang="en-US" dirty="0"/>
              <a:t>Each work item can call </a:t>
            </a:r>
            <a:r>
              <a:rPr lang="en-US" dirty="0" err="1"/>
              <a:t>get_global_id</a:t>
            </a:r>
            <a:r>
              <a:rPr lang="en-US" dirty="0"/>
              <a:t>() to get its index for computing memory addresses and make control decisions</a:t>
            </a:r>
          </a:p>
          <a:p>
            <a:endParaRPr lang="en-US" dirty="0"/>
          </a:p>
          <a:p>
            <a:endParaRPr lang="en-US" dirty="0"/>
          </a:p>
        </p:txBody>
      </p:sp>
      <p:grpSp>
        <p:nvGrpSpPr>
          <p:cNvPr id="38" name="Group 2"/>
          <p:cNvGrpSpPr>
            <a:grpSpLocks/>
          </p:cNvGrpSpPr>
          <p:nvPr/>
        </p:nvGrpSpPr>
        <p:grpSpPr bwMode="auto">
          <a:xfrm>
            <a:off x="1219200" y="2545259"/>
            <a:ext cx="1390650" cy="1001018"/>
            <a:chOff x="1147" y="2718"/>
            <a:chExt cx="868" cy="1121"/>
          </a:xfrm>
        </p:grpSpPr>
        <p:sp>
          <p:nvSpPr>
            <p:cNvPr id="39" name="Freeform 3"/>
            <p:cNvSpPr>
              <a:spLocks/>
            </p:cNvSpPr>
            <p:nvPr/>
          </p:nvSpPr>
          <p:spPr bwMode="auto">
            <a:xfrm>
              <a:off x="1147" y="2719"/>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0" name="Freeform 4"/>
            <p:cNvSpPr>
              <a:spLocks/>
            </p:cNvSpPr>
            <p:nvPr/>
          </p:nvSpPr>
          <p:spPr bwMode="auto">
            <a:xfrm>
              <a:off x="1269" y="2718"/>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1" name="Freeform 5"/>
            <p:cNvSpPr>
              <a:spLocks/>
            </p:cNvSpPr>
            <p:nvPr/>
          </p:nvSpPr>
          <p:spPr bwMode="auto">
            <a:xfrm>
              <a:off x="1371" y="2719"/>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2" name="Freeform 6"/>
            <p:cNvSpPr>
              <a:spLocks/>
            </p:cNvSpPr>
            <p:nvPr/>
          </p:nvSpPr>
          <p:spPr bwMode="auto">
            <a:xfrm>
              <a:off x="1485" y="2722"/>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3" name="Freeform 7"/>
            <p:cNvSpPr>
              <a:spLocks/>
            </p:cNvSpPr>
            <p:nvPr/>
          </p:nvSpPr>
          <p:spPr bwMode="auto">
            <a:xfrm>
              <a:off x="1902" y="2718"/>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4" name="Freeform 8"/>
            <p:cNvSpPr>
              <a:spLocks/>
            </p:cNvSpPr>
            <p:nvPr/>
          </p:nvSpPr>
          <p:spPr bwMode="auto">
            <a:xfrm>
              <a:off x="1574" y="2726"/>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5" name="Freeform 9"/>
            <p:cNvSpPr>
              <a:spLocks/>
            </p:cNvSpPr>
            <p:nvPr/>
          </p:nvSpPr>
          <p:spPr bwMode="auto">
            <a:xfrm>
              <a:off x="1685" y="2727"/>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6" name="Freeform 10"/>
            <p:cNvSpPr>
              <a:spLocks/>
            </p:cNvSpPr>
            <p:nvPr/>
          </p:nvSpPr>
          <p:spPr bwMode="auto">
            <a:xfrm>
              <a:off x="1799" y="2718"/>
              <a:ext cx="113" cy="1113"/>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sp>
        <p:nvSpPr>
          <p:cNvPr id="47" name="Text Box 11"/>
          <p:cNvSpPr txBox="1">
            <a:spLocks noChangeArrowheads="1"/>
          </p:cNvSpPr>
          <p:nvPr/>
        </p:nvSpPr>
        <p:spPr bwMode="auto">
          <a:xfrm>
            <a:off x="925116" y="2800648"/>
            <a:ext cx="1741884" cy="486384"/>
          </a:xfrm>
          <a:prstGeom prst="rect">
            <a:avLst/>
          </a:prstGeom>
          <a:solidFill>
            <a:srgbClr val="000000"/>
          </a:solidFill>
          <a:ln w="25560">
            <a:solidFill>
              <a:srgbClr val="000000"/>
            </a:solidFill>
            <a:miter lim="800000"/>
            <a:headEnd/>
            <a:tailEnd/>
          </a:ln>
        </p:spPr>
        <p:txBody>
          <a:bodyPr lIns="67500" tIns="35100" rIns="67500" bIns="351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eaLnBrk="1" hangingPunct="1">
              <a:buClr>
                <a:srgbClr val="FFFFFF"/>
              </a:buClr>
              <a:buFont typeface="Courier New" pitchFamily="49" charset="0"/>
              <a:buNone/>
            </a:pPr>
            <a:r>
              <a:rPr lang="en-US" sz="675" b="1" dirty="0">
                <a:solidFill>
                  <a:srgbClr val="FFFFFF"/>
                </a:solidFill>
                <a:latin typeface="Courier New" pitchFamily="49" charset="0"/>
              </a:rPr>
              <a:t>…</a:t>
            </a:r>
          </a:p>
          <a:p>
            <a:pPr eaLnBrk="1" hangingPunct="1">
              <a:buClr>
                <a:srgbClr val="FFFFFF"/>
              </a:buClr>
              <a:buFont typeface="Courier New" pitchFamily="49" charset="0"/>
              <a:buNone/>
            </a:pPr>
            <a:r>
              <a:rPr lang="en-US" sz="675" b="1" dirty="0" err="1">
                <a:solidFill>
                  <a:srgbClr val="FFFFFF"/>
                </a:solidFill>
                <a:latin typeface="Courier New" pitchFamily="49" charset="0"/>
              </a:rPr>
              <a:t>int</a:t>
            </a:r>
            <a:r>
              <a:rPr lang="en-US" sz="675" b="1" dirty="0">
                <a:solidFill>
                  <a:srgbClr val="FFFFFF"/>
                </a:solidFill>
                <a:latin typeface="Courier New" pitchFamily="49" charset="0"/>
              </a:rPr>
              <a:t> id = </a:t>
            </a:r>
            <a:r>
              <a:rPr lang="en-US" sz="675" b="1" dirty="0" err="1">
                <a:solidFill>
                  <a:srgbClr val="FFFFFF"/>
                </a:solidFill>
                <a:latin typeface="Courier New" pitchFamily="49" charset="0"/>
              </a:rPr>
              <a:t>get_global_id</a:t>
            </a:r>
            <a:r>
              <a:rPr lang="en-US" sz="675" b="1" dirty="0">
                <a:solidFill>
                  <a:srgbClr val="FFFFFF"/>
                </a:solidFill>
                <a:latin typeface="Courier New" pitchFamily="49" charset="0"/>
              </a:rPr>
              <a:t>(0);</a:t>
            </a:r>
          </a:p>
          <a:p>
            <a:pPr eaLnBrk="1" hangingPunct="1">
              <a:buClr>
                <a:srgbClr val="FFFFFF"/>
              </a:buClr>
              <a:buFont typeface="Courier New" pitchFamily="49" charset="0"/>
              <a:buNone/>
            </a:pPr>
            <a:r>
              <a:rPr lang="en-US" sz="675" b="1" dirty="0">
                <a:solidFill>
                  <a:srgbClr val="FFFFFF"/>
                </a:solidFill>
                <a:latin typeface="Courier New" pitchFamily="49" charset="0"/>
              </a:rPr>
              <a:t>result[id] = a[id] + b [id];</a:t>
            </a:r>
          </a:p>
          <a:p>
            <a:pPr eaLnBrk="1" hangingPunct="1">
              <a:buClr>
                <a:srgbClr val="FFFFFF"/>
              </a:buClr>
              <a:buFont typeface="Courier New" pitchFamily="49" charset="0"/>
              <a:buNone/>
            </a:pPr>
            <a:r>
              <a:rPr lang="en-US" sz="675" b="1" dirty="0">
                <a:solidFill>
                  <a:srgbClr val="FFFFFF"/>
                </a:solidFill>
                <a:latin typeface="Courier New" pitchFamily="49" charset="0"/>
              </a:rPr>
              <a:t>…</a:t>
            </a:r>
          </a:p>
        </p:txBody>
      </p:sp>
      <p:sp>
        <p:nvSpPr>
          <p:cNvPr id="48" name="Rectangle 12"/>
          <p:cNvSpPr>
            <a:spLocks noChangeArrowheads="1"/>
          </p:cNvSpPr>
          <p:nvPr/>
        </p:nvSpPr>
        <p:spPr bwMode="auto">
          <a:xfrm>
            <a:off x="152400" y="2389882"/>
            <a:ext cx="914400" cy="20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spAutoFit/>
          </a:bodyPr>
          <a:lstStyle/>
          <a:p>
            <a:pPr>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900" b="1">
                <a:solidFill>
                  <a:srgbClr val="000000"/>
                </a:solidFill>
                <a:latin typeface="Courier New" pitchFamily="49" charset="0"/>
              </a:rPr>
              <a:t>work items</a:t>
            </a:r>
          </a:p>
        </p:txBody>
      </p:sp>
      <p:sp>
        <p:nvSpPr>
          <p:cNvPr id="49" name="Text Box 13"/>
          <p:cNvSpPr txBox="1">
            <a:spLocks noChangeArrowheads="1"/>
          </p:cNvSpPr>
          <p:nvPr/>
        </p:nvSpPr>
        <p:spPr bwMode="auto">
          <a:xfrm>
            <a:off x="1238251" y="2175570"/>
            <a:ext cx="916981" cy="2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500" tIns="35100" rIns="67500" bIns="351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eaLnBrk="1" hangingPunct="1">
              <a:buFont typeface="Arial" pitchFamily="34" charset="0"/>
              <a:buNone/>
            </a:pPr>
            <a:r>
              <a:rPr lang="en-US" sz="1050">
                <a:solidFill>
                  <a:srgbClr val="000000"/>
                </a:solidFill>
                <a:latin typeface="Arial" pitchFamily="34" charset="0"/>
              </a:rPr>
              <a:t>work group 0</a:t>
            </a:r>
          </a:p>
        </p:txBody>
      </p:sp>
      <p:sp>
        <p:nvSpPr>
          <p:cNvPr id="50" name="Text Box 14"/>
          <p:cNvSpPr txBox="1">
            <a:spLocks noChangeArrowheads="1"/>
          </p:cNvSpPr>
          <p:nvPr/>
        </p:nvSpPr>
        <p:spPr bwMode="auto">
          <a:xfrm>
            <a:off x="4495800" y="2904232"/>
            <a:ext cx="405623" cy="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500" tIns="35100" rIns="67500" bIns="351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eaLnBrk="1" hangingPunct="1">
              <a:buFont typeface="Arial" pitchFamily="34" charset="0"/>
              <a:buNone/>
            </a:pPr>
            <a:r>
              <a:rPr lang="en-US" sz="2100" b="1">
                <a:solidFill>
                  <a:srgbClr val="000000"/>
                </a:solidFill>
                <a:latin typeface="Arial" pitchFamily="34" charset="0"/>
              </a:rPr>
              <a:t>…</a:t>
            </a:r>
          </a:p>
        </p:txBody>
      </p:sp>
      <p:sp>
        <p:nvSpPr>
          <p:cNvPr id="52" name="Freeform 17"/>
          <p:cNvSpPr>
            <a:spLocks/>
          </p:cNvSpPr>
          <p:nvPr/>
        </p:nvSpPr>
        <p:spPr bwMode="auto">
          <a:xfrm>
            <a:off x="2950370" y="2538115"/>
            <a:ext cx="208631" cy="994767"/>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3" name="Freeform 18"/>
          <p:cNvSpPr>
            <a:spLocks/>
          </p:cNvSpPr>
          <p:nvPr/>
        </p:nvSpPr>
        <p:spPr bwMode="auto">
          <a:xfrm>
            <a:off x="3175618" y="2537222"/>
            <a:ext cx="208631" cy="993874"/>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4" name="Freeform 19"/>
          <p:cNvSpPr>
            <a:spLocks/>
          </p:cNvSpPr>
          <p:nvPr/>
        </p:nvSpPr>
        <p:spPr bwMode="auto">
          <a:xfrm>
            <a:off x="3363939" y="2538115"/>
            <a:ext cx="208631" cy="993874"/>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5" name="Freeform 20"/>
          <p:cNvSpPr>
            <a:spLocks/>
          </p:cNvSpPr>
          <p:nvPr/>
        </p:nvSpPr>
        <p:spPr bwMode="auto">
          <a:xfrm>
            <a:off x="3574417" y="2540794"/>
            <a:ext cx="208631" cy="994767"/>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6" name="Freeform 21"/>
          <p:cNvSpPr>
            <a:spLocks/>
          </p:cNvSpPr>
          <p:nvPr/>
        </p:nvSpPr>
        <p:spPr bwMode="auto">
          <a:xfrm>
            <a:off x="4346166" y="2537222"/>
            <a:ext cx="208631" cy="994767"/>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7" name="Freeform 22"/>
          <p:cNvSpPr>
            <a:spLocks/>
          </p:cNvSpPr>
          <p:nvPr/>
        </p:nvSpPr>
        <p:spPr bwMode="auto">
          <a:xfrm>
            <a:off x="3740583" y="2544366"/>
            <a:ext cx="208631" cy="993874"/>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8" name="Freeform 23"/>
          <p:cNvSpPr>
            <a:spLocks/>
          </p:cNvSpPr>
          <p:nvPr/>
        </p:nvSpPr>
        <p:spPr bwMode="auto">
          <a:xfrm>
            <a:off x="3943675" y="2545259"/>
            <a:ext cx="208631" cy="993874"/>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59" name="Freeform 24"/>
          <p:cNvSpPr>
            <a:spLocks/>
          </p:cNvSpPr>
          <p:nvPr/>
        </p:nvSpPr>
        <p:spPr bwMode="auto">
          <a:xfrm>
            <a:off x="4154152" y="2537222"/>
            <a:ext cx="208631" cy="994767"/>
          </a:xfrm>
          <a:custGeom>
            <a:avLst/>
            <a:gdLst>
              <a:gd name="T0" fmla="*/ 0 w 152"/>
              <a:gd name="T1" fmla="*/ 0 h 1893"/>
              <a:gd name="T2" fmla="*/ 2 w 152"/>
              <a:gd name="T3" fmla="*/ 1 h 1893"/>
              <a:gd name="T4" fmla="*/ 1 w 152"/>
              <a:gd name="T5" fmla="*/ 1 h 1893"/>
              <a:gd name="T6" fmla="*/ 1 w 152"/>
              <a:gd name="T7" fmla="*/ 1 h 1893"/>
              <a:gd name="T8" fmla="*/ 1 w 152"/>
              <a:gd name="T9" fmla="*/ 1 h 1893"/>
              <a:gd name="T10" fmla="*/ 2 w 152"/>
              <a:gd name="T11" fmla="*/ 1 h 1893"/>
              <a:gd name="T12" fmla="*/ 1 w 152"/>
              <a:gd name="T13" fmla="*/ 1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0" name="Text Box 25"/>
          <p:cNvSpPr txBox="1">
            <a:spLocks noChangeArrowheads="1"/>
          </p:cNvSpPr>
          <p:nvPr/>
        </p:nvSpPr>
        <p:spPr bwMode="auto">
          <a:xfrm>
            <a:off x="2895601" y="2818507"/>
            <a:ext cx="1626394" cy="486384"/>
          </a:xfrm>
          <a:prstGeom prst="rect">
            <a:avLst/>
          </a:prstGeom>
          <a:solidFill>
            <a:srgbClr val="000000"/>
          </a:solidFill>
          <a:ln w="25560">
            <a:solidFill>
              <a:srgbClr val="000000"/>
            </a:solidFill>
            <a:miter lim="800000"/>
            <a:headEnd/>
            <a:tailEnd/>
          </a:ln>
        </p:spPr>
        <p:txBody>
          <a:bodyPr lIns="67500" tIns="35100" rIns="67500" bIns="351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eaLnBrk="1" hangingPunct="1">
              <a:buClr>
                <a:srgbClr val="FFFFFF"/>
              </a:buClr>
              <a:buFont typeface="Courier New" pitchFamily="49" charset="0"/>
              <a:buNone/>
            </a:pPr>
            <a:r>
              <a:rPr lang="en-US" sz="675" b="1">
                <a:solidFill>
                  <a:srgbClr val="FFFFFF"/>
                </a:solidFill>
                <a:latin typeface="Courier New" pitchFamily="49" charset="0"/>
              </a:rPr>
              <a:t>…</a:t>
            </a:r>
          </a:p>
          <a:p>
            <a:pPr eaLnBrk="1" hangingPunct="1">
              <a:buClr>
                <a:srgbClr val="FFFFFF"/>
              </a:buClr>
              <a:buFont typeface="Courier New" pitchFamily="49" charset="0"/>
              <a:buNone/>
            </a:pPr>
            <a:r>
              <a:rPr lang="en-US" sz="675" b="1">
                <a:solidFill>
                  <a:srgbClr val="FFFFFF"/>
                </a:solidFill>
                <a:latin typeface="Courier New" pitchFamily="49" charset="0"/>
              </a:rPr>
              <a:t>int id = get_global_id(0);</a:t>
            </a:r>
          </a:p>
          <a:p>
            <a:pPr eaLnBrk="1" hangingPunct="1">
              <a:buClr>
                <a:srgbClr val="FFFFFF"/>
              </a:buClr>
              <a:buFont typeface="Courier New" pitchFamily="49" charset="0"/>
              <a:buNone/>
            </a:pPr>
            <a:r>
              <a:rPr lang="en-US" sz="675" b="1">
                <a:solidFill>
                  <a:srgbClr val="FFFFFF"/>
                </a:solidFill>
                <a:latin typeface="Courier New" pitchFamily="49" charset="0"/>
              </a:rPr>
              <a:t>result[id] = a[id] + b [id];</a:t>
            </a:r>
          </a:p>
          <a:p>
            <a:pPr eaLnBrk="1" hangingPunct="1">
              <a:buClr>
                <a:srgbClr val="FFFFFF"/>
              </a:buClr>
              <a:buFont typeface="Courier New" pitchFamily="49" charset="0"/>
              <a:buNone/>
            </a:pPr>
            <a:r>
              <a:rPr lang="en-US" sz="675" b="1">
                <a:solidFill>
                  <a:srgbClr val="FFFFFF"/>
                </a:solidFill>
                <a:latin typeface="Courier New" pitchFamily="49" charset="0"/>
              </a:rPr>
              <a:t>…</a:t>
            </a:r>
          </a:p>
        </p:txBody>
      </p:sp>
      <p:sp>
        <p:nvSpPr>
          <p:cNvPr id="61" name="Text Box 26"/>
          <p:cNvSpPr txBox="1">
            <a:spLocks noChangeArrowheads="1"/>
          </p:cNvSpPr>
          <p:nvPr/>
        </p:nvSpPr>
        <p:spPr bwMode="auto">
          <a:xfrm>
            <a:off x="3067051" y="2175570"/>
            <a:ext cx="916981" cy="2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500" tIns="35100" rIns="67500" bIns="351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eaLnBrk="1" hangingPunct="1">
              <a:buFont typeface="Arial" pitchFamily="34" charset="0"/>
              <a:buNone/>
            </a:pPr>
            <a:r>
              <a:rPr lang="en-US" sz="1050">
                <a:solidFill>
                  <a:srgbClr val="000000"/>
                </a:solidFill>
                <a:latin typeface="Arial" pitchFamily="34" charset="0"/>
              </a:rPr>
              <a:t>work group 1</a:t>
            </a:r>
          </a:p>
        </p:txBody>
      </p:sp>
      <p:grpSp>
        <p:nvGrpSpPr>
          <p:cNvPr id="62" name="Group 28"/>
          <p:cNvGrpSpPr>
            <a:grpSpLocks/>
          </p:cNvGrpSpPr>
          <p:nvPr/>
        </p:nvGrpSpPr>
        <p:grpSpPr bwMode="auto">
          <a:xfrm>
            <a:off x="5010150" y="2561332"/>
            <a:ext cx="1600200" cy="1001018"/>
            <a:chOff x="4265" y="2710"/>
            <a:chExt cx="868" cy="1121"/>
          </a:xfrm>
          <a:solidFill>
            <a:schemeClr val="bg1"/>
          </a:solidFill>
        </p:grpSpPr>
        <p:sp>
          <p:nvSpPr>
            <p:cNvPr id="63" name="Freeform 29"/>
            <p:cNvSpPr>
              <a:spLocks/>
            </p:cNvSpPr>
            <p:nvPr/>
          </p:nvSpPr>
          <p:spPr bwMode="auto">
            <a:xfrm>
              <a:off x="4265" y="2711"/>
              <a:ext cx="113" cy="1114"/>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4" name="Freeform 30"/>
            <p:cNvSpPr>
              <a:spLocks/>
            </p:cNvSpPr>
            <p:nvPr/>
          </p:nvSpPr>
          <p:spPr bwMode="auto">
            <a:xfrm>
              <a:off x="4387" y="2710"/>
              <a:ext cx="113" cy="1113"/>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5" name="Freeform 31"/>
            <p:cNvSpPr>
              <a:spLocks/>
            </p:cNvSpPr>
            <p:nvPr/>
          </p:nvSpPr>
          <p:spPr bwMode="auto">
            <a:xfrm>
              <a:off x="4489" y="2711"/>
              <a:ext cx="113" cy="1113"/>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6" name="Freeform 32"/>
            <p:cNvSpPr>
              <a:spLocks/>
            </p:cNvSpPr>
            <p:nvPr/>
          </p:nvSpPr>
          <p:spPr bwMode="auto">
            <a:xfrm>
              <a:off x="4603" y="2714"/>
              <a:ext cx="113" cy="1114"/>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7" name="Freeform 33"/>
            <p:cNvSpPr>
              <a:spLocks/>
            </p:cNvSpPr>
            <p:nvPr/>
          </p:nvSpPr>
          <p:spPr bwMode="auto">
            <a:xfrm>
              <a:off x="5021" y="2710"/>
              <a:ext cx="113" cy="1114"/>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8" name="Freeform 34"/>
            <p:cNvSpPr>
              <a:spLocks/>
            </p:cNvSpPr>
            <p:nvPr/>
          </p:nvSpPr>
          <p:spPr bwMode="auto">
            <a:xfrm>
              <a:off x="4693" y="2718"/>
              <a:ext cx="113" cy="1113"/>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9" name="Freeform 35"/>
            <p:cNvSpPr>
              <a:spLocks/>
            </p:cNvSpPr>
            <p:nvPr/>
          </p:nvSpPr>
          <p:spPr bwMode="auto">
            <a:xfrm>
              <a:off x="4803" y="2719"/>
              <a:ext cx="113" cy="1113"/>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70" name="Freeform 36"/>
            <p:cNvSpPr>
              <a:spLocks/>
            </p:cNvSpPr>
            <p:nvPr/>
          </p:nvSpPr>
          <p:spPr bwMode="auto">
            <a:xfrm>
              <a:off x="4917" y="2710"/>
              <a:ext cx="113" cy="1114"/>
            </a:xfrm>
            <a:custGeom>
              <a:avLst/>
              <a:gdLst>
                <a:gd name="T0" fmla="*/ 0 w 152"/>
                <a:gd name="T1" fmla="*/ 0 h 1893"/>
                <a:gd name="T2" fmla="*/ 7 w 152"/>
                <a:gd name="T3" fmla="*/ 2 h 1893"/>
                <a:gd name="T4" fmla="*/ 1 w 152"/>
                <a:gd name="T5" fmla="*/ 4 h 1893"/>
                <a:gd name="T6" fmla="*/ 6 w 152"/>
                <a:gd name="T7" fmla="*/ 5 h 1893"/>
                <a:gd name="T8" fmla="*/ 1 w 152"/>
                <a:gd name="T9" fmla="*/ 7 h 1893"/>
                <a:gd name="T10" fmla="*/ 7 w 152"/>
                <a:gd name="T11" fmla="*/ 9 h 1893"/>
                <a:gd name="T12" fmla="*/ 4 w 152"/>
                <a:gd name="T13" fmla="*/ 9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sp>
        <p:nvSpPr>
          <p:cNvPr id="71" name="Text Box 37"/>
          <p:cNvSpPr txBox="1">
            <a:spLocks noChangeArrowheads="1"/>
          </p:cNvSpPr>
          <p:nvPr/>
        </p:nvSpPr>
        <p:spPr bwMode="auto">
          <a:xfrm>
            <a:off x="4895850" y="2816721"/>
            <a:ext cx="1657350" cy="486384"/>
          </a:xfrm>
          <a:prstGeom prst="rect">
            <a:avLst/>
          </a:prstGeom>
          <a:solidFill>
            <a:srgbClr val="000000"/>
          </a:solidFill>
          <a:ln w="25560">
            <a:solidFill>
              <a:srgbClr val="000000"/>
            </a:solidFill>
            <a:miter lim="800000"/>
            <a:headEnd/>
            <a:tailEnd/>
          </a:ln>
        </p:spPr>
        <p:txBody>
          <a:bodyPr lIns="67500" tIns="35100" rIns="67500" bIns="351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eaLnBrk="1" hangingPunct="1">
              <a:buClr>
                <a:srgbClr val="FFFFFF"/>
              </a:buClr>
              <a:buFont typeface="Courier New" pitchFamily="49" charset="0"/>
              <a:buNone/>
            </a:pPr>
            <a:r>
              <a:rPr lang="en-US" sz="675" b="1" dirty="0">
                <a:solidFill>
                  <a:srgbClr val="FFFFFF"/>
                </a:solidFill>
                <a:latin typeface="Courier New" pitchFamily="49" charset="0"/>
              </a:rPr>
              <a:t>…</a:t>
            </a:r>
          </a:p>
          <a:p>
            <a:pPr eaLnBrk="1" hangingPunct="1">
              <a:buClr>
                <a:srgbClr val="FFFFFF"/>
              </a:buClr>
              <a:buFont typeface="Courier New" pitchFamily="49" charset="0"/>
              <a:buNone/>
            </a:pPr>
            <a:r>
              <a:rPr lang="en-US" sz="675" b="1" dirty="0" err="1">
                <a:solidFill>
                  <a:srgbClr val="FFFFFF"/>
                </a:solidFill>
                <a:latin typeface="Courier New" pitchFamily="49" charset="0"/>
              </a:rPr>
              <a:t>int</a:t>
            </a:r>
            <a:r>
              <a:rPr lang="en-US" sz="675" b="1" dirty="0">
                <a:solidFill>
                  <a:srgbClr val="FFFFFF"/>
                </a:solidFill>
                <a:latin typeface="Courier New" pitchFamily="49" charset="0"/>
              </a:rPr>
              <a:t> id = </a:t>
            </a:r>
            <a:r>
              <a:rPr lang="en-US" sz="675" b="1" dirty="0" err="1">
                <a:solidFill>
                  <a:srgbClr val="FFFFFF"/>
                </a:solidFill>
                <a:latin typeface="Courier New" pitchFamily="49" charset="0"/>
              </a:rPr>
              <a:t>get_global_id</a:t>
            </a:r>
            <a:r>
              <a:rPr lang="en-US" sz="675" b="1" dirty="0">
                <a:solidFill>
                  <a:srgbClr val="FFFFFF"/>
                </a:solidFill>
                <a:latin typeface="Courier New" pitchFamily="49" charset="0"/>
              </a:rPr>
              <a:t>(0);</a:t>
            </a:r>
          </a:p>
          <a:p>
            <a:pPr eaLnBrk="1" hangingPunct="1">
              <a:buClr>
                <a:srgbClr val="FFFFFF"/>
              </a:buClr>
              <a:buFont typeface="Courier New" pitchFamily="49" charset="0"/>
              <a:buNone/>
            </a:pPr>
            <a:r>
              <a:rPr lang="en-US" sz="675" b="1" dirty="0">
                <a:solidFill>
                  <a:srgbClr val="FFFFFF"/>
                </a:solidFill>
                <a:latin typeface="Courier New" pitchFamily="49" charset="0"/>
              </a:rPr>
              <a:t>result[id] = a[id] + b [id];</a:t>
            </a:r>
          </a:p>
          <a:p>
            <a:pPr eaLnBrk="1" hangingPunct="1">
              <a:buClr>
                <a:srgbClr val="FFFFFF"/>
              </a:buClr>
              <a:buFont typeface="Courier New" pitchFamily="49" charset="0"/>
              <a:buNone/>
            </a:pPr>
            <a:r>
              <a:rPr lang="en-US" sz="675" b="1" dirty="0">
                <a:solidFill>
                  <a:srgbClr val="FFFFFF"/>
                </a:solidFill>
                <a:latin typeface="Courier New" pitchFamily="49" charset="0"/>
              </a:rPr>
              <a:t>…</a:t>
            </a:r>
          </a:p>
        </p:txBody>
      </p:sp>
      <p:sp>
        <p:nvSpPr>
          <p:cNvPr id="72" name="Text Box 38"/>
          <p:cNvSpPr txBox="1">
            <a:spLocks noChangeArrowheads="1"/>
          </p:cNvSpPr>
          <p:nvPr/>
        </p:nvSpPr>
        <p:spPr bwMode="auto">
          <a:xfrm>
            <a:off x="5067301" y="2175570"/>
            <a:ext cx="916981" cy="2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7500" tIns="35100" rIns="67500" bIns="351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Palatino" pitchFamily="18" charset="0"/>
              </a:defRPr>
            </a:lvl9pPr>
          </a:lstStyle>
          <a:p>
            <a:pPr eaLnBrk="1" hangingPunct="1">
              <a:buFont typeface="Arial" pitchFamily="34" charset="0"/>
              <a:buNone/>
            </a:pPr>
            <a:r>
              <a:rPr lang="en-US" sz="1050">
                <a:solidFill>
                  <a:srgbClr val="000000"/>
                </a:solidFill>
                <a:latin typeface="Arial" pitchFamily="34" charset="0"/>
              </a:rPr>
              <a:t>work group 7</a:t>
            </a:r>
          </a:p>
        </p:txBody>
      </p:sp>
      <p:grpSp>
        <p:nvGrpSpPr>
          <p:cNvPr id="73" name="Group 42"/>
          <p:cNvGrpSpPr>
            <a:grpSpLocks/>
          </p:cNvGrpSpPr>
          <p:nvPr/>
        </p:nvGrpSpPr>
        <p:grpSpPr bwMode="auto">
          <a:xfrm>
            <a:off x="1009650" y="2389882"/>
            <a:ext cx="1600200" cy="128588"/>
            <a:chOff x="1033" y="2544"/>
            <a:chExt cx="982" cy="133"/>
          </a:xfrm>
        </p:grpSpPr>
        <p:sp>
          <p:nvSpPr>
            <p:cNvPr id="74" name="Rectangle 43"/>
            <p:cNvSpPr>
              <a:spLocks noChangeArrowheads="1"/>
            </p:cNvSpPr>
            <p:nvPr/>
          </p:nvSpPr>
          <p:spPr bwMode="auto">
            <a:xfrm>
              <a:off x="1893"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7</a:t>
              </a:r>
            </a:p>
          </p:txBody>
        </p:sp>
        <p:sp>
          <p:nvSpPr>
            <p:cNvPr id="75" name="Rectangle 44"/>
            <p:cNvSpPr>
              <a:spLocks noChangeArrowheads="1"/>
            </p:cNvSpPr>
            <p:nvPr/>
          </p:nvSpPr>
          <p:spPr bwMode="auto">
            <a:xfrm>
              <a:off x="1771" y="2544"/>
              <a:ext cx="1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6</a:t>
              </a:r>
            </a:p>
          </p:txBody>
        </p:sp>
        <p:sp>
          <p:nvSpPr>
            <p:cNvPr id="76" name="Rectangle 45"/>
            <p:cNvSpPr>
              <a:spLocks noChangeArrowheads="1"/>
            </p:cNvSpPr>
            <p:nvPr/>
          </p:nvSpPr>
          <p:spPr bwMode="auto">
            <a:xfrm>
              <a:off x="1648"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5</a:t>
              </a:r>
            </a:p>
          </p:txBody>
        </p:sp>
        <p:sp>
          <p:nvSpPr>
            <p:cNvPr id="77" name="Rectangle 46"/>
            <p:cNvSpPr>
              <a:spLocks noChangeArrowheads="1"/>
            </p:cNvSpPr>
            <p:nvPr/>
          </p:nvSpPr>
          <p:spPr bwMode="auto">
            <a:xfrm>
              <a:off x="1525"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4</a:t>
              </a:r>
            </a:p>
          </p:txBody>
        </p:sp>
        <p:sp>
          <p:nvSpPr>
            <p:cNvPr id="78" name="Rectangle 47"/>
            <p:cNvSpPr>
              <a:spLocks noChangeArrowheads="1"/>
            </p:cNvSpPr>
            <p:nvPr/>
          </p:nvSpPr>
          <p:spPr bwMode="auto">
            <a:xfrm>
              <a:off x="1401" y="2544"/>
              <a:ext cx="1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3</a:t>
              </a:r>
            </a:p>
          </p:txBody>
        </p:sp>
        <p:sp>
          <p:nvSpPr>
            <p:cNvPr id="79" name="Rectangle 48"/>
            <p:cNvSpPr>
              <a:spLocks noChangeArrowheads="1"/>
            </p:cNvSpPr>
            <p:nvPr/>
          </p:nvSpPr>
          <p:spPr bwMode="auto">
            <a:xfrm>
              <a:off x="1279" y="2544"/>
              <a:ext cx="1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2</a:t>
              </a:r>
            </a:p>
          </p:txBody>
        </p:sp>
        <p:sp>
          <p:nvSpPr>
            <p:cNvPr id="80" name="Rectangle 49"/>
            <p:cNvSpPr>
              <a:spLocks noChangeArrowheads="1"/>
            </p:cNvSpPr>
            <p:nvPr/>
          </p:nvSpPr>
          <p:spPr bwMode="auto">
            <a:xfrm>
              <a:off x="1156"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1</a:t>
              </a:r>
            </a:p>
          </p:txBody>
        </p:sp>
        <p:sp>
          <p:nvSpPr>
            <p:cNvPr id="81" name="Rectangle 50"/>
            <p:cNvSpPr>
              <a:spLocks noChangeArrowheads="1"/>
            </p:cNvSpPr>
            <p:nvPr/>
          </p:nvSpPr>
          <p:spPr bwMode="auto">
            <a:xfrm>
              <a:off x="1033"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0</a:t>
              </a:r>
            </a:p>
          </p:txBody>
        </p:sp>
        <p:sp>
          <p:nvSpPr>
            <p:cNvPr id="82" name="Line 51"/>
            <p:cNvSpPr>
              <a:spLocks noChangeShapeType="1"/>
            </p:cNvSpPr>
            <p:nvPr/>
          </p:nvSpPr>
          <p:spPr bwMode="auto">
            <a:xfrm>
              <a:off x="1033" y="2544"/>
              <a:ext cx="98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52"/>
            <p:cNvSpPr>
              <a:spLocks noChangeShapeType="1"/>
            </p:cNvSpPr>
            <p:nvPr/>
          </p:nvSpPr>
          <p:spPr bwMode="auto">
            <a:xfrm>
              <a:off x="1033" y="2678"/>
              <a:ext cx="98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53"/>
            <p:cNvSpPr>
              <a:spLocks noChangeShapeType="1"/>
            </p:cNvSpPr>
            <p:nvPr/>
          </p:nvSpPr>
          <p:spPr bwMode="auto">
            <a:xfrm>
              <a:off x="1033" y="2544"/>
              <a:ext cx="1" cy="134"/>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54"/>
            <p:cNvSpPr>
              <a:spLocks noChangeShapeType="1"/>
            </p:cNvSpPr>
            <p:nvPr/>
          </p:nvSpPr>
          <p:spPr bwMode="auto">
            <a:xfrm>
              <a:off x="1156"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55"/>
            <p:cNvSpPr>
              <a:spLocks noChangeShapeType="1"/>
            </p:cNvSpPr>
            <p:nvPr/>
          </p:nvSpPr>
          <p:spPr bwMode="auto">
            <a:xfrm>
              <a:off x="1279"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56"/>
            <p:cNvSpPr>
              <a:spLocks noChangeShapeType="1"/>
            </p:cNvSpPr>
            <p:nvPr/>
          </p:nvSpPr>
          <p:spPr bwMode="auto">
            <a:xfrm>
              <a:off x="1401"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57"/>
            <p:cNvSpPr>
              <a:spLocks noChangeShapeType="1"/>
            </p:cNvSpPr>
            <p:nvPr/>
          </p:nvSpPr>
          <p:spPr bwMode="auto">
            <a:xfrm>
              <a:off x="1525"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58"/>
            <p:cNvSpPr>
              <a:spLocks noChangeShapeType="1"/>
            </p:cNvSpPr>
            <p:nvPr/>
          </p:nvSpPr>
          <p:spPr bwMode="auto">
            <a:xfrm>
              <a:off x="1648"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59"/>
            <p:cNvSpPr>
              <a:spLocks noChangeShapeType="1"/>
            </p:cNvSpPr>
            <p:nvPr/>
          </p:nvSpPr>
          <p:spPr bwMode="auto">
            <a:xfrm>
              <a:off x="1771"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60"/>
            <p:cNvSpPr>
              <a:spLocks noChangeShapeType="1"/>
            </p:cNvSpPr>
            <p:nvPr/>
          </p:nvSpPr>
          <p:spPr bwMode="auto">
            <a:xfrm>
              <a:off x="1893"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61"/>
            <p:cNvSpPr>
              <a:spLocks noChangeShapeType="1"/>
            </p:cNvSpPr>
            <p:nvPr/>
          </p:nvSpPr>
          <p:spPr bwMode="auto">
            <a:xfrm>
              <a:off x="2016" y="2544"/>
              <a:ext cx="1" cy="134"/>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93" name="Group 62"/>
          <p:cNvGrpSpPr>
            <a:grpSpLocks/>
          </p:cNvGrpSpPr>
          <p:nvPr/>
        </p:nvGrpSpPr>
        <p:grpSpPr bwMode="auto">
          <a:xfrm>
            <a:off x="2772966" y="2389882"/>
            <a:ext cx="1779984" cy="128588"/>
            <a:chOff x="2393" y="2544"/>
            <a:chExt cx="982" cy="133"/>
          </a:xfrm>
        </p:grpSpPr>
        <p:sp>
          <p:nvSpPr>
            <p:cNvPr id="94" name="Rectangle 63"/>
            <p:cNvSpPr>
              <a:spLocks noChangeArrowheads="1"/>
            </p:cNvSpPr>
            <p:nvPr/>
          </p:nvSpPr>
          <p:spPr bwMode="auto">
            <a:xfrm>
              <a:off x="3253"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15</a:t>
              </a:r>
            </a:p>
          </p:txBody>
        </p:sp>
        <p:sp>
          <p:nvSpPr>
            <p:cNvPr id="95" name="Rectangle 64"/>
            <p:cNvSpPr>
              <a:spLocks noChangeArrowheads="1"/>
            </p:cNvSpPr>
            <p:nvPr/>
          </p:nvSpPr>
          <p:spPr bwMode="auto">
            <a:xfrm>
              <a:off x="3131" y="2544"/>
              <a:ext cx="1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14</a:t>
              </a:r>
            </a:p>
          </p:txBody>
        </p:sp>
        <p:sp>
          <p:nvSpPr>
            <p:cNvPr id="96" name="Rectangle 65"/>
            <p:cNvSpPr>
              <a:spLocks noChangeArrowheads="1"/>
            </p:cNvSpPr>
            <p:nvPr/>
          </p:nvSpPr>
          <p:spPr bwMode="auto">
            <a:xfrm>
              <a:off x="3008"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13</a:t>
              </a:r>
            </a:p>
          </p:txBody>
        </p:sp>
        <p:sp>
          <p:nvSpPr>
            <p:cNvPr id="97" name="Rectangle 66"/>
            <p:cNvSpPr>
              <a:spLocks noChangeArrowheads="1"/>
            </p:cNvSpPr>
            <p:nvPr/>
          </p:nvSpPr>
          <p:spPr bwMode="auto">
            <a:xfrm>
              <a:off x="2885"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12</a:t>
              </a:r>
            </a:p>
          </p:txBody>
        </p:sp>
        <p:sp>
          <p:nvSpPr>
            <p:cNvPr id="98" name="Rectangle 67"/>
            <p:cNvSpPr>
              <a:spLocks noChangeArrowheads="1"/>
            </p:cNvSpPr>
            <p:nvPr/>
          </p:nvSpPr>
          <p:spPr bwMode="auto">
            <a:xfrm>
              <a:off x="2761" y="2544"/>
              <a:ext cx="1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11</a:t>
              </a:r>
            </a:p>
          </p:txBody>
        </p:sp>
        <p:sp>
          <p:nvSpPr>
            <p:cNvPr id="99" name="Rectangle 68"/>
            <p:cNvSpPr>
              <a:spLocks noChangeArrowheads="1"/>
            </p:cNvSpPr>
            <p:nvPr/>
          </p:nvSpPr>
          <p:spPr bwMode="auto">
            <a:xfrm>
              <a:off x="2639" y="2544"/>
              <a:ext cx="1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10</a:t>
              </a:r>
            </a:p>
          </p:txBody>
        </p:sp>
        <p:sp>
          <p:nvSpPr>
            <p:cNvPr id="100" name="Rectangle 69"/>
            <p:cNvSpPr>
              <a:spLocks noChangeArrowheads="1"/>
            </p:cNvSpPr>
            <p:nvPr/>
          </p:nvSpPr>
          <p:spPr bwMode="auto">
            <a:xfrm>
              <a:off x="2516"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9</a:t>
              </a:r>
            </a:p>
          </p:txBody>
        </p:sp>
        <p:sp>
          <p:nvSpPr>
            <p:cNvPr id="101" name="Rectangle 70"/>
            <p:cNvSpPr>
              <a:spLocks noChangeArrowheads="1"/>
            </p:cNvSpPr>
            <p:nvPr/>
          </p:nvSpPr>
          <p:spPr bwMode="auto">
            <a:xfrm>
              <a:off x="2393" y="2544"/>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8</a:t>
              </a:r>
            </a:p>
          </p:txBody>
        </p:sp>
        <p:sp>
          <p:nvSpPr>
            <p:cNvPr id="102" name="Line 71"/>
            <p:cNvSpPr>
              <a:spLocks noChangeShapeType="1"/>
            </p:cNvSpPr>
            <p:nvPr/>
          </p:nvSpPr>
          <p:spPr bwMode="auto">
            <a:xfrm>
              <a:off x="2393" y="2544"/>
              <a:ext cx="98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72"/>
            <p:cNvSpPr>
              <a:spLocks noChangeShapeType="1"/>
            </p:cNvSpPr>
            <p:nvPr/>
          </p:nvSpPr>
          <p:spPr bwMode="auto">
            <a:xfrm>
              <a:off x="2393" y="2678"/>
              <a:ext cx="98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73"/>
            <p:cNvSpPr>
              <a:spLocks noChangeShapeType="1"/>
            </p:cNvSpPr>
            <p:nvPr/>
          </p:nvSpPr>
          <p:spPr bwMode="auto">
            <a:xfrm>
              <a:off x="2393" y="2544"/>
              <a:ext cx="1" cy="134"/>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4"/>
            <p:cNvSpPr>
              <a:spLocks noChangeShapeType="1"/>
            </p:cNvSpPr>
            <p:nvPr/>
          </p:nvSpPr>
          <p:spPr bwMode="auto">
            <a:xfrm>
              <a:off x="2516"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5"/>
            <p:cNvSpPr>
              <a:spLocks noChangeShapeType="1"/>
            </p:cNvSpPr>
            <p:nvPr/>
          </p:nvSpPr>
          <p:spPr bwMode="auto">
            <a:xfrm>
              <a:off x="2639"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07" name="Line 76"/>
            <p:cNvSpPr>
              <a:spLocks noChangeShapeType="1"/>
            </p:cNvSpPr>
            <p:nvPr/>
          </p:nvSpPr>
          <p:spPr bwMode="auto">
            <a:xfrm>
              <a:off x="2761"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77"/>
            <p:cNvSpPr>
              <a:spLocks noChangeShapeType="1"/>
            </p:cNvSpPr>
            <p:nvPr/>
          </p:nvSpPr>
          <p:spPr bwMode="auto">
            <a:xfrm>
              <a:off x="2885"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78"/>
            <p:cNvSpPr>
              <a:spLocks noChangeShapeType="1"/>
            </p:cNvSpPr>
            <p:nvPr/>
          </p:nvSpPr>
          <p:spPr bwMode="auto">
            <a:xfrm>
              <a:off x="3008"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79"/>
            <p:cNvSpPr>
              <a:spLocks noChangeShapeType="1"/>
            </p:cNvSpPr>
            <p:nvPr/>
          </p:nvSpPr>
          <p:spPr bwMode="auto">
            <a:xfrm>
              <a:off x="3131"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80"/>
            <p:cNvSpPr>
              <a:spLocks noChangeShapeType="1"/>
            </p:cNvSpPr>
            <p:nvPr/>
          </p:nvSpPr>
          <p:spPr bwMode="auto">
            <a:xfrm>
              <a:off x="3253" y="2544"/>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81"/>
            <p:cNvSpPr>
              <a:spLocks noChangeShapeType="1"/>
            </p:cNvSpPr>
            <p:nvPr/>
          </p:nvSpPr>
          <p:spPr bwMode="auto">
            <a:xfrm>
              <a:off x="3376" y="2544"/>
              <a:ext cx="1" cy="134"/>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113" name="Group 82"/>
          <p:cNvGrpSpPr>
            <a:grpSpLocks/>
          </p:cNvGrpSpPr>
          <p:nvPr/>
        </p:nvGrpSpPr>
        <p:grpSpPr bwMode="auto">
          <a:xfrm>
            <a:off x="4838701" y="2389883"/>
            <a:ext cx="1832372" cy="130373"/>
            <a:chOff x="4116" y="2514"/>
            <a:chExt cx="984" cy="166"/>
          </a:xfrm>
        </p:grpSpPr>
        <p:sp>
          <p:nvSpPr>
            <p:cNvPr id="114" name="Rectangle 83"/>
            <p:cNvSpPr>
              <a:spLocks noChangeArrowheads="1"/>
            </p:cNvSpPr>
            <p:nvPr/>
          </p:nvSpPr>
          <p:spPr bwMode="auto">
            <a:xfrm>
              <a:off x="4976" y="2545"/>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63</a:t>
              </a:r>
            </a:p>
          </p:txBody>
        </p:sp>
        <p:sp>
          <p:nvSpPr>
            <p:cNvPr id="115" name="Rectangle 84"/>
            <p:cNvSpPr>
              <a:spLocks noChangeArrowheads="1"/>
            </p:cNvSpPr>
            <p:nvPr/>
          </p:nvSpPr>
          <p:spPr bwMode="auto">
            <a:xfrm>
              <a:off x="4854" y="2545"/>
              <a:ext cx="1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62</a:t>
              </a:r>
            </a:p>
          </p:txBody>
        </p:sp>
        <p:sp>
          <p:nvSpPr>
            <p:cNvPr id="116" name="Rectangle 85"/>
            <p:cNvSpPr>
              <a:spLocks noChangeArrowheads="1"/>
            </p:cNvSpPr>
            <p:nvPr/>
          </p:nvSpPr>
          <p:spPr bwMode="auto">
            <a:xfrm>
              <a:off x="4731" y="2545"/>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61</a:t>
              </a:r>
            </a:p>
          </p:txBody>
        </p:sp>
        <p:sp>
          <p:nvSpPr>
            <p:cNvPr id="117" name="Rectangle 86"/>
            <p:cNvSpPr>
              <a:spLocks noChangeArrowheads="1"/>
            </p:cNvSpPr>
            <p:nvPr/>
          </p:nvSpPr>
          <p:spPr bwMode="auto">
            <a:xfrm>
              <a:off x="4608" y="2545"/>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60</a:t>
              </a:r>
            </a:p>
          </p:txBody>
        </p:sp>
        <p:sp>
          <p:nvSpPr>
            <p:cNvPr id="118" name="Rectangle 87"/>
            <p:cNvSpPr>
              <a:spLocks noChangeArrowheads="1"/>
            </p:cNvSpPr>
            <p:nvPr/>
          </p:nvSpPr>
          <p:spPr bwMode="auto">
            <a:xfrm>
              <a:off x="4484" y="2545"/>
              <a:ext cx="1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59</a:t>
              </a:r>
            </a:p>
          </p:txBody>
        </p:sp>
        <p:sp>
          <p:nvSpPr>
            <p:cNvPr id="119" name="Rectangle 88"/>
            <p:cNvSpPr>
              <a:spLocks noChangeArrowheads="1"/>
            </p:cNvSpPr>
            <p:nvPr/>
          </p:nvSpPr>
          <p:spPr bwMode="auto">
            <a:xfrm>
              <a:off x="4362" y="2545"/>
              <a:ext cx="1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58</a:t>
              </a:r>
            </a:p>
          </p:txBody>
        </p:sp>
        <p:sp>
          <p:nvSpPr>
            <p:cNvPr id="120" name="Rectangle 89"/>
            <p:cNvSpPr>
              <a:spLocks noChangeArrowheads="1"/>
            </p:cNvSpPr>
            <p:nvPr/>
          </p:nvSpPr>
          <p:spPr bwMode="auto">
            <a:xfrm>
              <a:off x="4239" y="2545"/>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57</a:t>
              </a:r>
            </a:p>
          </p:txBody>
        </p:sp>
        <p:sp>
          <p:nvSpPr>
            <p:cNvPr id="121" name="Rectangle 90"/>
            <p:cNvSpPr>
              <a:spLocks noChangeArrowheads="1"/>
            </p:cNvSpPr>
            <p:nvPr/>
          </p:nvSpPr>
          <p:spPr bwMode="auto">
            <a:xfrm>
              <a:off x="4116" y="2545"/>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p>
              <a:pPr>
                <a:spcBef>
                  <a:spcPts val="150"/>
                </a:spcBef>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US" sz="600">
                  <a:solidFill>
                    <a:srgbClr val="000000"/>
                  </a:solidFill>
                  <a:latin typeface="Arial" pitchFamily="34" charset="0"/>
                </a:rPr>
                <a:t>56</a:t>
              </a:r>
            </a:p>
          </p:txBody>
        </p:sp>
        <p:sp>
          <p:nvSpPr>
            <p:cNvPr id="122" name="Line 91"/>
            <p:cNvSpPr>
              <a:spLocks noChangeShapeType="1"/>
            </p:cNvSpPr>
            <p:nvPr/>
          </p:nvSpPr>
          <p:spPr bwMode="auto">
            <a:xfrm flipV="1">
              <a:off x="4116" y="2514"/>
              <a:ext cx="982" cy="0"/>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23" name="Line 92"/>
            <p:cNvSpPr>
              <a:spLocks noChangeShapeType="1"/>
            </p:cNvSpPr>
            <p:nvPr/>
          </p:nvSpPr>
          <p:spPr bwMode="auto">
            <a:xfrm>
              <a:off x="4116" y="2679"/>
              <a:ext cx="98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24" name="Line 93"/>
            <p:cNvSpPr>
              <a:spLocks noChangeShapeType="1"/>
            </p:cNvSpPr>
            <p:nvPr/>
          </p:nvSpPr>
          <p:spPr bwMode="auto">
            <a:xfrm>
              <a:off x="4116" y="2545"/>
              <a:ext cx="1" cy="134"/>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25" name="Line 94"/>
            <p:cNvSpPr>
              <a:spLocks noChangeShapeType="1"/>
            </p:cNvSpPr>
            <p:nvPr/>
          </p:nvSpPr>
          <p:spPr bwMode="auto">
            <a:xfrm>
              <a:off x="4239" y="2545"/>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26" name="Line 95"/>
            <p:cNvSpPr>
              <a:spLocks noChangeShapeType="1"/>
            </p:cNvSpPr>
            <p:nvPr/>
          </p:nvSpPr>
          <p:spPr bwMode="auto">
            <a:xfrm>
              <a:off x="4362" y="2545"/>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27" name="Line 96"/>
            <p:cNvSpPr>
              <a:spLocks noChangeShapeType="1"/>
            </p:cNvSpPr>
            <p:nvPr/>
          </p:nvSpPr>
          <p:spPr bwMode="auto">
            <a:xfrm>
              <a:off x="4484" y="2545"/>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28" name="Line 97"/>
            <p:cNvSpPr>
              <a:spLocks noChangeShapeType="1"/>
            </p:cNvSpPr>
            <p:nvPr/>
          </p:nvSpPr>
          <p:spPr bwMode="auto">
            <a:xfrm>
              <a:off x="4608" y="2545"/>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29" name="Line 98"/>
            <p:cNvSpPr>
              <a:spLocks noChangeShapeType="1"/>
            </p:cNvSpPr>
            <p:nvPr/>
          </p:nvSpPr>
          <p:spPr bwMode="auto">
            <a:xfrm>
              <a:off x="4731" y="2545"/>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30" name="Line 99"/>
            <p:cNvSpPr>
              <a:spLocks noChangeShapeType="1"/>
            </p:cNvSpPr>
            <p:nvPr/>
          </p:nvSpPr>
          <p:spPr bwMode="auto">
            <a:xfrm>
              <a:off x="4854" y="2545"/>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31" name="Line 100"/>
            <p:cNvSpPr>
              <a:spLocks noChangeShapeType="1"/>
            </p:cNvSpPr>
            <p:nvPr/>
          </p:nvSpPr>
          <p:spPr bwMode="auto">
            <a:xfrm>
              <a:off x="4976" y="2545"/>
              <a:ext cx="1" cy="1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sp>
          <p:nvSpPr>
            <p:cNvPr id="132" name="Line 101"/>
            <p:cNvSpPr>
              <a:spLocks noChangeShapeType="1"/>
            </p:cNvSpPr>
            <p:nvPr/>
          </p:nvSpPr>
          <p:spPr bwMode="auto">
            <a:xfrm>
              <a:off x="5099" y="2545"/>
              <a:ext cx="1" cy="134"/>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350"/>
            </a:p>
          </p:txBody>
        </p:sp>
      </p:grpSp>
    </p:spTree>
    <p:extLst>
      <p:ext uri="{BB962C8B-B14F-4D97-AF65-F5344CB8AC3E}">
        <p14:creationId xmlns:p14="http://schemas.microsoft.com/office/powerpoint/2010/main" val="25257645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3" name="Rectangle 40"/>
          <p:cNvSpPr>
            <a:spLocks noGrp="1" noChangeArrowheads="1"/>
          </p:cNvSpPr>
          <p:nvPr>
            <p:ph type="title"/>
          </p:nvPr>
        </p:nvSpPr>
        <p:spPr/>
        <p:txBody>
          <a:bodyPr/>
          <a:lstStyle/>
          <a:p>
            <a:r>
              <a:rPr lang="en-US"/>
              <a:t>Work Groups: Scalable Cooperation</a:t>
            </a:r>
            <a:endParaRPr lang="en-US" dirty="0"/>
          </a:p>
        </p:txBody>
      </p:sp>
      <p:sp>
        <p:nvSpPr>
          <p:cNvPr id="23564" name="Rectangle 41"/>
          <p:cNvSpPr>
            <a:spLocks noGrp="1" noChangeArrowheads="1"/>
          </p:cNvSpPr>
          <p:nvPr>
            <p:ph idx="1"/>
          </p:nvPr>
        </p:nvSpPr>
        <p:spPr/>
        <p:txBody>
          <a:bodyPr/>
          <a:lstStyle/>
          <a:p>
            <a:r>
              <a:rPr lang="en-US" sz="1600" dirty="0"/>
              <a:t>Divide work item array into work groups</a:t>
            </a:r>
          </a:p>
          <a:p>
            <a:pPr lvl="1"/>
            <a:r>
              <a:rPr lang="en-US" sz="1200" dirty="0"/>
              <a:t>Work items within a work group cooperate via </a:t>
            </a:r>
            <a:r>
              <a:rPr lang="en-US" sz="1200" dirty="0">
                <a:solidFill>
                  <a:srgbClr val="92D050"/>
                </a:solidFill>
              </a:rPr>
              <a:t>shared memory and barrier synchronization</a:t>
            </a:r>
          </a:p>
          <a:p>
            <a:pPr lvl="1"/>
            <a:r>
              <a:rPr lang="en-US" sz="1200" dirty="0"/>
              <a:t>Work items in different work groups cannot cooperate</a:t>
            </a:r>
          </a:p>
          <a:p>
            <a:r>
              <a:rPr lang="en-US" sz="1600" dirty="0"/>
              <a:t>OpenCL counterpart of CUDA Thread Blocks</a:t>
            </a:r>
          </a:p>
        </p:txBody>
      </p:sp>
    </p:spTree>
    <p:extLst>
      <p:ext uri="{BB962C8B-B14F-4D97-AF65-F5344CB8AC3E}">
        <p14:creationId xmlns:p14="http://schemas.microsoft.com/office/powerpoint/2010/main" val="269086768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Title &amp; Bullet ">
  <a:themeElements>
    <a:clrScheme name="NVIDIA + University of Illinois 2015 Template">
      <a:dk1>
        <a:srgbClr val="6F6F6F"/>
      </a:dk1>
      <a:lt1>
        <a:srgbClr val="FFFFFF"/>
      </a:lt1>
      <a:dk2>
        <a:srgbClr val="000000"/>
      </a:dk2>
      <a:lt2>
        <a:srgbClr val="333333"/>
      </a:lt2>
      <a:accent1>
        <a:srgbClr val="76B900"/>
      </a:accent1>
      <a:accent2>
        <a:srgbClr val="FA6300"/>
      </a:accent2>
      <a:accent3>
        <a:srgbClr val="007A43"/>
      </a:accent3>
      <a:accent4>
        <a:srgbClr val="2F426B"/>
      </a:accent4>
      <a:accent5>
        <a:srgbClr val="990366"/>
      </a:accent5>
      <a:accent6>
        <a:srgbClr val="006A9A"/>
      </a:accent6>
      <a:hlink>
        <a:srgbClr val="76B900"/>
      </a:hlink>
      <a:folHlink>
        <a:srgbClr val="00483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dirty="0" smtClean="0">
            <a:solidFill>
              <a:schemeClr val="bg2"/>
            </a:solidFill>
            <a:latin typeface="Arial" panose="020B0604020202020204" pitchFamily="34" charset="0"/>
            <a:cs typeface="Arial" panose="020B0604020202020204" pitchFamily="34" charset="0"/>
          </a:defRPr>
        </a:defPPr>
      </a:lst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8-1-convolution-2015" id="{607ADF4E-4A54-4E1B-9B26-78CDD6CE8D21}" vid="{CFEF926C-2786-4CBB-BC45-0BD2794A6D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B0370999F4D641B163DEC6FC797108" ma:contentTypeVersion="17" ma:contentTypeDescription="Create a new document." ma:contentTypeScope="" ma:versionID="7939aa0d029907ca2f60185f7fcbb4b3">
  <xsd:schema xmlns:xsd="http://www.w3.org/2001/XMLSchema" xmlns:xs="http://www.w3.org/2001/XMLSchema" xmlns:p="http://schemas.microsoft.com/office/2006/metadata/properties" xmlns:ns2="1956f548-e1c6-4bad-9b00-9434a603b471" targetNamespace="http://schemas.microsoft.com/office/2006/metadata/properties" ma:root="true" ma:fieldsID="f3011372e976e3b5ec1f02bb487973b2" ns2:_="">
    <xsd:import namespace="1956f548-e1c6-4bad-9b00-9434a603b471"/>
    <xsd:element name="properties">
      <xsd:complexType>
        <xsd:sequence>
          <xsd:element name="documentManagement">
            <xsd:complexType>
              <xsd:all>
                <xsd:element ref="ns2:Test_x0020_Field" minOccurs="0"/>
                <xsd:element ref="ns2:Order0" minOccurs="0"/>
                <xsd:element ref="ns2:Description0" minOccurs="0"/>
                <xsd:element ref="ns2:Chapter" minOccurs="0"/>
                <xsd:element ref="ns2:Lectures" minOccurs="0"/>
                <xsd:element ref="ns2:Labs" minOccurs="0"/>
                <xsd:element ref="ns2:Quizzes" minOccurs="0"/>
                <xsd:element ref="ns2:Kit_x0020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6f548-e1c6-4bad-9b00-9434a603b471" elementFormDefault="qualified">
    <xsd:import namespace="http://schemas.microsoft.com/office/2006/documentManagement/types"/>
    <xsd:import namespace="http://schemas.microsoft.com/office/infopath/2007/PartnerControls"/>
    <xsd:element name="Test_x0020_Field" ma:index="8" nillable="true" ma:displayName="Content Type" ma:default="Quiz Questions and Answers" ma:format="RadioButtons" ma:internalName="Test_x0020_Field">
      <xsd:simpleType>
        <xsd:restriction base="dms:Choice">
          <xsd:enumeration value="Quiz Questions and Answers"/>
          <xsd:enumeration value="Labs &amp; Solutions"/>
          <xsd:enumeration value="Slides"/>
          <xsd:enumeration value="Videos"/>
          <xsd:enumeration value="EBook Chapter"/>
          <xsd:enumeration value="Project"/>
          <xsd:enumeration value="Base Files"/>
          <xsd:enumeration value="Resource"/>
        </xsd:restriction>
      </xsd:simpleType>
    </xsd:element>
    <xsd:element name="Order0" ma:index="9" nillable="true" ma:displayName="Order" ma:decimals="3" ma:internalName="Order0" ma:percentage="FALSE">
      <xsd:simpleType>
        <xsd:restriction base="dms:Number"/>
      </xsd:simpleType>
    </xsd:element>
    <xsd:element name="Description0" ma:index="10" nillable="true" ma:displayName="Description" ma:internalName="Description0">
      <xsd:simpleType>
        <xsd:restriction base="dms:Text">
          <xsd:maxLength value="255"/>
        </xsd:restriction>
      </xsd:simpleType>
    </xsd:element>
    <xsd:element name="Chapter" ma:index="11" nillable="true" ma:displayName="Chapter" ma:internalName="Chapter">
      <xsd:simpleType>
        <xsd:restriction base="dms:Text">
          <xsd:maxLength value="255"/>
        </xsd:restriction>
      </xsd:simpleType>
    </xsd:element>
    <xsd:element name="Lectures" ma:index="12" nillable="true" ma:displayName="Lectures" ma:default="N/A" ma:format="Dropdown" ma:internalName="Lectur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Labs" ma:index="13" nillable="true" ma:displayName="Labs" ma:default="N/A" ma:format="Dropdown" ma:internalName="Lab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Quizzes" ma:index="14" nillable="true" ma:displayName="Quizzes" ma:default="N/A" ma:format="Dropdown" ma:internalName="Quizz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Kit_x0020_Version" ma:index="15" nillable="true" ma:displayName="Kit Version" ma:default="Eval Kit" ma:format="Dropdown" ma:internalName="Kit_x0020_Version">
      <xsd:simpleType>
        <xsd:restriction base="dms:Choice">
          <xsd:enumeration value="Eval Kit"/>
          <xsd:enumeration value="Release 1.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1956f548-e1c6-4bad-9b00-9434a603b471" xsi:nil="true"/>
    <Order0 xmlns="1956f548-e1c6-4bad-9b00-9434a603b471">21.21</Order0>
    <Test_x0020_Field xmlns="1956f548-e1c6-4bad-9b00-9434a603b471">Slides</Test_x0020_Field>
    <Chapter xmlns="1956f548-e1c6-4bad-9b00-9434a603b471" xsi:nil="true"/>
    <Kit_x0020_Version xmlns="1956f548-e1c6-4bad-9b00-9434a603b471">Eval Kit</Kit_x0020_Version>
    <Quizzes xmlns="1956f548-e1c6-4bad-9b00-9434a603b471">N/A</Quizzes>
    <Labs xmlns="1956f548-e1c6-4bad-9b00-9434a603b471">N/A</Labs>
    <Lectures xmlns="1956f548-e1c6-4bad-9b00-9434a603b471">N/A</Lectures>
  </documentManagement>
</p:properties>
</file>

<file path=customXml/itemProps1.xml><?xml version="1.0" encoding="utf-8"?>
<ds:datastoreItem xmlns:ds="http://schemas.openxmlformats.org/officeDocument/2006/customXml" ds:itemID="{B7D988F4-987E-4F03-9CD1-0F20642F1C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56f548-e1c6-4bad-9b00-9434a603b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1FC406-6FEB-4D75-96B5-5A01398ADB57}">
  <ds:schemaRefs>
    <ds:schemaRef ds:uri="http://schemas.microsoft.com/sharepoint/v3/contenttype/forms"/>
  </ds:schemaRefs>
</ds:datastoreItem>
</file>

<file path=customXml/itemProps3.xml><?xml version="1.0" encoding="utf-8"?>
<ds:datastoreItem xmlns:ds="http://schemas.openxmlformats.org/officeDocument/2006/customXml" ds:itemID="{09AB593A-7349-4860-BE07-43F74666C8E3}">
  <ds:schemaRefs>
    <ds:schemaRef ds:uri="http://purl.org/dc/elements/1.1/"/>
    <ds:schemaRef ds:uri="http://schemas.openxmlformats.org/package/2006/metadata/core-properties"/>
    <ds:schemaRef ds:uri="http://purl.org/dc/dcmitype/"/>
    <ds:schemaRef ds:uri="http://purl.org/dc/terms/"/>
    <ds:schemaRef ds:uri="1956f548-e1c6-4bad-9b00-9434a603b471"/>
    <ds:schemaRef ds:uri="http://schemas.microsoft.com/office/2006/documentManagement/types"/>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Teaching_Kit_Theme</Template>
  <TotalTime>612</TotalTime>
  <Words>2545</Words>
  <Application>Microsoft Office PowerPoint</Application>
  <PresentationFormat>Custom</PresentationFormat>
  <Paragraphs>351</Paragraphs>
  <Slides>31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AkzidenzGrotesk</vt:lpstr>
      <vt:lpstr>Akzidenz-Grotesk Extended BQ</vt:lpstr>
      <vt:lpstr>Palatino</vt:lpstr>
      <vt:lpstr>Sentinel Medium</vt:lpstr>
      <vt:lpstr>Arial</vt:lpstr>
      <vt:lpstr>Calibri</vt:lpstr>
      <vt:lpstr>Courier New</vt:lpstr>
      <vt:lpstr>Times New Roman</vt:lpstr>
      <vt:lpstr>Trebuchet MS</vt:lpstr>
      <vt:lpstr>2_Title &amp; Bullet </vt:lpstr>
      <vt:lpstr>Lecture 11 – Related Programming Models: OpenCL</vt:lpstr>
      <vt:lpstr>Objective</vt:lpstr>
      <vt:lpstr>Background</vt:lpstr>
      <vt:lpstr>OpenCL Programs</vt:lpstr>
      <vt:lpstr>OpenCL Execution Model</vt:lpstr>
      <vt:lpstr>Mapping between OpenCL and CUDA data parallelism model concepts.</vt:lpstr>
      <vt:lpstr>OpenCL Kernels</vt:lpstr>
      <vt:lpstr>Array of Work Items</vt:lpstr>
      <vt:lpstr>Work Groups: Scalable Cooperation</vt:lpstr>
      <vt:lpstr>OpenCL Dimensions and Indices</vt:lpstr>
      <vt:lpstr>Multidimensional Work Indexing</vt:lpstr>
      <vt:lpstr>OpenCL Data Parallel Model Summary</vt:lpstr>
      <vt:lpstr>Objective</vt:lpstr>
      <vt:lpstr>OpenCL Hardware Abstraction</vt:lpstr>
      <vt:lpstr>OpenCL Device Architecture</vt:lpstr>
      <vt:lpstr>OpenCL Device Memory Types</vt:lpstr>
      <vt:lpstr>OpenCL Context</vt:lpstr>
      <vt:lpstr>Objective</vt:lpstr>
      <vt:lpstr>OpenCL Context</vt:lpstr>
      <vt:lpstr>OpenCL Device Command Execution</vt:lpstr>
      <vt:lpstr>OpenCL Context Setup Code (simple)</vt:lpstr>
      <vt:lpstr>OpenCL Kernel Compilation: vadd</vt:lpstr>
      <vt:lpstr>OpenCL Device Memory Allocation</vt:lpstr>
      <vt:lpstr>OpenCL Device Memory Allocation (cont.)‏</vt:lpstr>
      <vt:lpstr>OpenCL Host-to-Device Data Transfer</vt:lpstr>
      <vt:lpstr>OpenCL Device-to-Host Data Transfer</vt:lpstr>
      <vt:lpstr>OpenCL Host-Device Data Transfer (cont.)‏</vt:lpstr>
      <vt:lpstr>OpenCL Host-Device Data Transfer (cont.)‏</vt:lpstr>
      <vt:lpstr>Device Memory Allocation and Data Transfer for vadd</vt:lpstr>
      <vt:lpstr>Device Kernel Configuration Setting for vadd</vt:lpstr>
      <vt:lpstr>Device Kernel Launch and Remaining Code for vadd</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21 - Related Programming Models: OpenCL</dc:title>
  <dc:creator>Cook, Colleen N</dc:creator>
  <cp:lastModifiedBy>Miaoqing Huang</cp:lastModifiedBy>
  <cp:revision>43</cp:revision>
  <dcterms:created xsi:type="dcterms:W3CDTF">2013-11-15T21:49:21Z</dcterms:created>
  <dcterms:modified xsi:type="dcterms:W3CDTF">2021-04-21T19:54:08Z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0x0101006BB0370999F4D641B163DEC6FC797108</vt:lpwstr>
  </property>
  <property fmtid="{D5CDD505-2E9C-101B-9397-08002B2CF9AE}" pid="3" name="Evaluation Kit Module">
    <vt:bool>false</vt:bool>
  </property>
</Properties>
</file>