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05" r:id="rId5"/>
    <p:sldId id="306" r:id="rId6"/>
    <p:sldId id="319" r:id="rId7"/>
    <p:sldId id="322" r:id="rId8"/>
    <p:sldId id="338" r:id="rId9"/>
    <p:sldId id="333" r:id="rId10"/>
    <p:sldId id="334" r:id="rId11"/>
    <p:sldId id="335" r:id="rId12"/>
    <p:sldId id="323" r:id="rId13"/>
    <p:sldId id="336" r:id="rId14"/>
    <p:sldId id="337" r:id="rId15"/>
    <p:sldId id="331" r:id="rId16"/>
    <p:sldId id="330" r:id="rId17"/>
    <p:sldId id="31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82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9/24/2025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9/24/2025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C5788EE-4EDA-20FA-8EB9-2F0639E8A2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053CA0-7A9F-FC49-AD3F-F3280344D7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767F6939-7B7E-F49F-8219-DC8CDAC85D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ACCA700-291A-CD50-0CF3-749300C8D7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EFADD4D-8EF2-3DF8-F5F4-9459752D54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5B36F67-81DA-36AC-5D17-0172FF5A70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1248" y="1527048"/>
            <a:ext cx="10479024" cy="4498848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46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2952" y="0"/>
            <a:ext cx="6099048" cy="687628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4" name="Title 123">
            <a:extLst>
              <a:ext uri="{FF2B5EF4-FFF2-40B4-BE49-F238E27FC236}">
                <a16:creationId xmlns:a16="http://schemas.microsoft.com/office/drawing/2014/main" id="{5EF8E4BF-2FB4-FFDD-E565-805C47624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4" y="832104"/>
            <a:ext cx="6099048" cy="5219236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 b="1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+mj-lt"/>
              <a:buAutoNum type="arabicPeriod"/>
              <a:defRPr sz="2000"/>
            </a:lvl1pPr>
            <a:lvl2pPr marL="914400" indent="-457200">
              <a:buSzPct val="100000"/>
              <a:buFont typeface="+mj-lt"/>
              <a:buAutoNum type="alphaLcPeriod"/>
              <a:defRPr sz="2000"/>
            </a:lvl2pPr>
            <a:lvl3pPr marL="1371600" indent="-457200">
              <a:buSzPct val="100000"/>
              <a:buFont typeface="+mj-lt"/>
              <a:buAutoNum type="romanLcPeriod"/>
              <a:defRPr sz="1800"/>
            </a:lvl3pPr>
            <a:lvl4pPr marL="1828800" indent="-457200">
              <a:buSzPct val="100000"/>
              <a:buFont typeface="+mj-lt"/>
              <a:buAutoNum type="arabicParenR"/>
              <a:defRPr sz="1800"/>
            </a:lvl4pPr>
            <a:lvl5pPr marL="2286000" indent="-457200">
              <a:buSzPct val="100000"/>
              <a:buFont typeface="+mj-lt"/>
              <a:buAutoNum type="alphaLcParenR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6079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3" name="Title 123">
            <a:extLst>
              <a:ext uri="{FF2B5EF4-FFF2-40B4-BE49-F238E27FC236}">
                <a16:creationId xmlns:a16="http://schemas.microsoft.com/office/drawing/2014/main" id="{0B9C7C4B-FC2C-5D51-5679-3D5ED851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3" y="832104"/>
            <a:ext cx="10479088" cy="2587625"/>
          </a:xfrm>
        </p:spPr>
        <p:txBody>
          <a:bodyPr anchor="t"/>
          <a:lstStyle>
            <a:lvl1pPr>
              <a:lnSpc>
                <a:spcPct val="75000"/>
              </a:lnSpc>
              <a:defRPr sz="8000" b="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C79F5B69-7199-E3E6-5554-6CC2207D48E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1375" y="3705309"/>
            <a:ext cx="10479088" cy="2587625"/>
          </a:xfrm>
        </p:spPr>
        <p:txBody>
          <a:bodyPr/>
          <a:lstStyle>
            <a:lvl1pPr marL="0" indent="0">
              <a:lnSpc>
                <a:spcPct val="130000"/>
              </a:lnSpc>
              <a:spcAft>
                <a:spcPts val="1000"/>
              </a:spcAft>
              <a:buNone/>
              <a:defRPr b="1" i="0" cap="all" spc="30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0931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19B7E7AC-A0E6-BE9A-4728-8FE036CF35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140000"/>
              </a:lnSpc>
              <a:spcAft>
                <a:spcPts val="0"/>
              </a:spcAft>
              <a:defRPr sz="2800"/>
            </a:lvl1pPr>
            <a:lvl2pPr>
              <a:defRPr sz="2800"/>
            </a:lvl2pPr>
            <a:lvl3pPr>
              <a:defRPr sz="2400"/>
            </a:lvl3pPr>
            <a:lvl4pPr>
              <a:defRPr sz="24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11240" y="2231136"/>
            <a:ext cx="6080760" cy="4626864"/>
          </a:xfrm>
          <a:solidFill>
            <a:schemeClr val="accent6">
              <a:lumMod val="50000"/>
            </a:schemeClr>
          </a:solidFill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6931152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6931152" cy="4480560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8401354" y="0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6556375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BAE121A-5259-1180-7385-CE2C03431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b="1" cap="all" spc="300" baseline="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10682D-F26A-B1BF-CD97-BB8BD31B2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024" cy="2679192"/>
          </a:xfrm>
        </p:spPr>
        <p:txBody>
          <a:bodyPr/>
          <a:lstStyle>
            <a:lvl1pPr marL="0" indent="0">
              <a:lnSpc>
                <a:spcPct val="75000"/>
              </a:lnSpc>
              <a:buNone/>
              <a:defRPr sz="8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E35C9AB-B94F-CACD-3F8A-C5FE3B6959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462272"/>
            <a:ext cx="12188952" cy="239572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7E02B10-F9DF-509C-64D5-91DEB698817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791455" y="1536826"/>
            <a:ext cx="5650992" cy="557784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defRPr sz="2000" b="1" baseline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2267712"/>
            <a:ext cx="5650992" cy="376732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DCE1CF12-4201-C23B-7B9A-02EB4F8A79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396"/>
          <a:stretch/>
        </p:blipFill>
        <p:spPr>
          <a:xfrm>
            <a:off x="0" y="5731980"/>
            <a:ext cx="12192000" cy="113872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13CE0C7-867A-80BB-9E96-3008375B7E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8854" b="83396"/>
          <a:stretch/>
        </p:blipFill>
        <p:spPr>
          <a:xfrm>
            <a:off x="0" y="12700"/>
            <a:ext cx="3797300" cy="113872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36CB758-B1DB-F2E0-00E7-BF5660C5F25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3598" b="49858"/>
          <a:stretch/>
        </p:blipFill>
        <p:spPr>
          <a:xfrm>
            <a:off x="0" y="9452"/>
            <a:ext cx="1517954" cy="11462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024" y="841248"/>
            <a:ext cx="6556248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15">
            <a:extLst>
              <a:ext uri="{FF2B5EF4-FFF2-40B4-BE49-F238E27FC236}">
                <a16:creationId xmlns:a16="http://schemas.microsoft.com/office/drawing/2014/main" id="{A780F1E2-F795-D408-7361-9B32EA12F8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836676"/>
            <a:ext cx="3785616" cy="5184648"/>
          </a:xfrm>
          <a:solidFill>
            <a:schemeClr val="accent6">
              <a:lumMod val="75000"/>
            </a:schemeClr>
          </a:solidFill>
        </p:spPr>
        <p:txBody>
          <a:bodyPr/>
          <a:lstStyle>
            <a:lvl1pPr marL="0" indent="0" algn="ctr">
              <a:buNone/>
              <a:defRPr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764023" y="1536827"/>
            <a:ext cx="6556247" cy="44799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Aft>
                <a:spcPts val="1800"/>
              </a:spcAft>
              <a:buSzPct val="100000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55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0059F316-9319-477C-3BD8-C3B19F248A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EF98D51-D262-470D-2214-A8A0EDB73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4584700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480B83D-EEC7-5C2D-9338-841D005457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9BE97B1-E4D2-AA2A-1E85-0D59873513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91456" y="1536827"/>
            <a:ext cx="5650992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74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F227120C-DBC1-2EDA-E58C-E1DAD7E55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3FDA3437-5725-1727-4B8A-FCE5955619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5C8D2AF-CEDF-4131-723C-91569E90C2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07285C8-D51D-91BB-C356-908E67607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 anchor="t"/>
          <a:lstStyle>
            <a:lvl1pPr>
              <a:defRPr sz="2000" cap="all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854FEE13-908D-1E41-D8D6-51FE4B1E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2862072" cy="4479925"/>
          </a:xfrm>
        </p:spPr>
        <p:txBody>
          <a:bodyPr>
            <a:normAutofit/>
          </a:bodyPr>
          <a:lstStyle>
            <a:lvl1pPr marL="342900" indent="-342900">
              <a:lnSpc>
                <a:spcPct val="90000"/>
              </a:lnSpc>
              <a:spcAft>
                <a:spcPts val="1800"/>
              </a:spcAft>
              <a:buSzPct val="100000"/>
              <a:buFont typeface="Arial" panose="020B0604020202020204" pitchFamily="34" charset="0"/>
              <a:buChar char="•"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2">
            <a:extLst>
              <a:ext uri="{FF2B5EF4-FFF2-40B4-BE49-F238E27FC236}">
                <a16:creationId xmlns:a16="http://schemas.microsoft.com/office/drawing/2014/main" id="{4D580F1D-9A19-7B41-1ACE-62B7B544425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27448" y="1536827"/>
            <a:ext cx="6592824" cy="448056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spcAft>
                <a:spcPts val="1800"/>
              </a:spcAft>
              <a:buSzPct val="100000"/>
              <a:buNone/>
              <a:defRPr sz="2000"/>
            </a:lvl1pPr>
            <a:lvl2pPr>
              <a:buSzPct val="100000"/>
              <a:defRPr sz="2000"/>
            </a:lvl2pPr>
            <a:lvl3pPr>
              <a:buSzPct val="100000"/>
              <a:defRPr sz="1800"/>
            </a:lvl3pPr>
            <a:lvl4pPr>
              <a:buSzPct val="100000"/>
              <a:defRPr sz="1800"/>
            </a:lvl4pPr>
            <a:lvl5pPr>
              <a:buSzPct val="100000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D0E8A-D840-3B34-461F-395ACC9FA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D831DA-EDBD-A492-3E6D-6ABBF4438FC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 b="83148"/>
          <a:stretch/>
        </p:blipFill>
        <p:spPr>
          <a:xfrm>
            <a:off x="10687350" y="12700"/>
            <a:ext cx="1504649" cy="11557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0071AEB-E268-A464-7197-69FA762C3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444"/>
          <a:stretch/>
        </p:blipFill>
        <p:spPr>
          <a:xfrm>
            <a:off x="10687351" y="9452"/>
            <a:ext cx="1504649" cy="115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28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llaboutcircuits.com/technical-articles/how-to-design-simple-voltage-controlled-bidirectional-analog-current-source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F917E-922A-1054-6306-D37C378F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/>
              <a:t>Samad, Guandong, and Tyler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3D50B0-02F8-A1E6-8A67-C0B7034A47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41247" y="1536192"/>
            <a:ext cx="10479215" cy="4480560"/>
          </a:xfrm>
        </p:spPr>
        <p:txBody>
          <a:bodyPr/>
          <a:lstStyle/>
          <a:p>
            <a:r>
              <a:rPr lang="en-US" dirty="0"/>
              <a:t>Brain Stimulator Progress Update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99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60943-4213-471A-FB97-453EB2D9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Voltage 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44E7-A863-F60C-AE9E-E991F455CA6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533486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to drive to +/-30V with room for improvement.</a:t>
            </a:r>
          </a:p>
          <a:p>
            <a:r>
              <a:rPr lang="en-US" dirty="0"/>
              <a:t>Use boost converter</a:t>
            </a:r>
          </a:p>
          <a:p>
            <a:r>
              <a:rPr lang="en-US" dirty="0"/>
              <a:t>How do we minimize footprint?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EEA432-2056-CD7E-D9E3-D8592227B3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6" name="Picture 5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39F3B60F-EED7-8641-369F-334B1F013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998" y="2661509"/>
            <a:ext cx="3651997" cy="361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733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E1B64-8FCE-0659-CBBE-DB3FA73CC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3ABB-07CB-4068-6975-D82BAD1A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84BA-78E1-88F9-E46D-74AE8114FC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533486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Leaning towards using inductors at the output</a:t>
            </a:r>
          </a:p>
          <a:p>
            <a:r>
              <a:rPr lang="en-US" dirty="0"/>
              <a:t>Large space requirement, major downside, however not much taller than a banana jack anyway</a:t>
            </a:r>
          </a:p>
          <a:p>
            <a:r>
              <a:rPr lang="en-US" dirty="0"/>
              <a:t>Would need less isolation before this point, everything on one battery</a:t>
            </a:r>
          </a:p>
          <a:p>
            <a:r>
              <a:rPr lang="en-US" dirty="0"/>
              <a:t>Still easy to manage with a control loop through ADC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86042-3912-3E02-6805-FF999B702F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979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160B-AF27-B7B9-795A-6950EC47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76C4-2D7C-3DF9-F61F-30FCC2A901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4479925"/>
          </a:xfrm>
        </p:spPr>
        <p:txBody>
          <a:bodyPr/>
          <a:lstStyle/>
          <a:p>
            <a:r>
              <a:rPr lang="en-US" dirty="0"/>
              <a:t>Determining where to isolate from</a:t>
            </a:r>
          </a:p>
          <a:p>
            <a:r>
              <a:rPr lang="en-US" dirty="0"/>
              <a:t>Finding MCU with Bluetooth capabilities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54A4F-408F-2AE8-E17D-8D70EF316C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17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EF87-E3BB-A226-DCCF-2D45CE9BE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E9115-94A4-A2F8-8B11-947907F62B4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479024" cy="4479925"/>
          </a:xfrm>
        </p:spPr>
        <p:txBody>
          <a:bodyPr/>
          <a:lstStyle/>
          <a:p>
            <a:r>
              <a:rPr lang="en-US" dirty="0"/>
              <a:t>Continue schematic and symbol creation</a:t>
            </a:r>
          </a:p>
          <a:p>
            <a:r>
              <a:rPr lang="en-US" dirty="0"/>
              <a:t>Find battery for device</a:t>
            </a:r>
          </a:p>
          <a:p>
            <a:r>
              <a:rPr lang="en-US" dirty="0"/>
              <a:t>Find components for Jim Williams source that handle high voltage and simulate</a:t>
            </a:r>
          </a:p>
          <a:p>
            <a:r>
              <a:rPr lang="en-US" dirty="0"/>
              <a:t>Determine board measurements for housing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5C2303-290B-35FB-A4CD-104764401A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217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CC25EE42-B3D5-AD1E-48BE-54CEFF2E3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Questions/Feedback</a:t>
            </a:r>
          </a:p>
        </p:txBody>
      </p:sp>
    </p:spTree>
    <p:extLst>
      <p:ext uri="{BB962C8B-B14F-4D97-AF65-F5344CB8AC3E}">
        <p14:creationId xmlns:p14="http://schemas.microsoft.com/office/powerpoint/2010/main" val="1988437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6923F-2B95-8D5A-8578-DBC0FC0D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41248"/>
            <a:ext cx="10479024" cy="557784"/>
          </a:xfrm>
        </p:spPr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FF7AA9-7C16-A939-67C8-DF700FEF7D8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Make a device that can generate waveforms of precise frequency and current to stimulate deep parts of the brain using electrodes.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EA6BC-F3A8-6DDC-F1F8-6348F54E8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917936" y="6385422"/>
            <a:ext cx="843264" cy="288000"/>
          </a:xfrm>
        </p:spPr>
        <p:txBody>
          <a:bodyPr/>
          <a:lstStyle/>
          <a:p>
            <a:fld id="{B67B645E-C5E5-4727-B977-D372A0AA71D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634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B587-29DC-E824-8689-36BC048BE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Events from Last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F6BA8-0572-5BBA-D1BD-8EEF0B5F33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4479925"/>
          </a:xfrm>
        </p:spPr>
        <p:txBody>
          <a:bodyPr/>
          <a:lstStyle/>
          <a:p>
            <a:r>
              <a:rPr lang="en-US" dirty="0"/>
              <a:t>Got simulation working on desired current source</a:t>
            </a:r>
          </a:p>
          <a:p>
            <a:r>
              <a:rPr lang="en-US" dirty="0"/>
              <a:t>Started playing with test MCU</a:t>
            </a:r>
          </a:p>
          <a:p>
            <a:r>
              <a:rPr lang="en-US" dirty="0"/>
              <a:t>Requested samples of components</a:t>
            </a:r>
          </a:p>
          <a:p>
            <a:r>
              <a:rPr lang="en-US" dirty="0"/>
              <a:t>Started circuitry and layout for DDS segment</a:t>
            </a:r>
          </a:p>
          <a:p>
            <a:r>
              <a:rPr lang="en-US" dirty="0"/>
              <a:t>Started footprints and symbols for ADC</a:t>
            </a:r>
          </a:p>
          <a:p>
            <a:r>
              <a:rPr lang="en-US" dirty="0"/>
              <a:t>Tweaks to housing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E045F-0937-10B0-D71D-D22F80DC65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408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0971F-5C21-E7E8-E1FC-B28B53B91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Controlled Current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399C-F15E-F6DE-7E20-2E21D32045F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design by Jim Williams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A5537-0F10-D803-42FE-3F172FBF45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6" name="Picture 5" descr="A diagram of a circuit&#10;&#10;AI-generated content may be incorrect.">
            <a:extLst>
              <a:ext uri="{FF2B5EF4-FFF2-40B4-BE49-F238E27FC236}">
                <a16:creationId xmlns:a16="http://schemas.microsoft.com/office/drawing/2014/main" id="{CEE5AB07-6097-CDB3-9F7E-27E9DFCF8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5748" y="2212801"/>
            <a:ext cx="5023384" cy="336012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CED10A-0671-16C7-E558-76A0A7C57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636" y="2212801"/>
            <a:ext cx="7119905" cy="3873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03409D-BDAB-D6FB-9242-646212176660}"/>
              </a:ext>
            </a:extLst>
          </p:cNvPr>
          <p:cNvSpPr txBox="1"/>
          <p:nvPr/>
        </p:nvSpPr>
        <p:spPr>
          <a:xfrm>
            <a:off x="365760" y="6138949"/>
            <a:ext cx="10694324" cy="382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How to Design a Simple, Voltage-Controlled, Bidirectional Current Source - Technical Articles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7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1EF84-7800-B9C7-9E33-4410AE59D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76" y="841248"/>
            <a:ext cx="10597896" cy="393192"/>
          </a:xfrm>
        </p:spPr>
        <p:txBody>
          <a:bodyPr/>
          <a:lstStyle/>
          <a:p>
            <a:r>
              <a:rPr lang="en-US" dirty="0"/>
              <a:t>Working Current Source</a:t>
            </a:r>
          </a:p>
        </p:txBody>
      </p:sp>
      <p:pic>
        <p:nvPicPr>
          <p:cNvPr id="6" name="Content Placeholder 5" descr="A diagram of a circuit&#10;&#10;AI-generated content may be incorrect.">
            <a:extLst>
              <a:ext uri="{FF2B5EF4-FFF2-40B4-BE49-F238E27FC236}">
                <a16:creationId xmlns:a16="http://schemas.microsoft.com/office/drawing/2014/main" id="{B6D03DAA-0EAC-2A18-5AF8-D18C3DAFE43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3981" y="2560320"/>
            <a:ext cx="5521646" cy="330098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E543C-961F-7D47-CAD1-963095A3A1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311BB85A-32AF-E273-D31B-D8252397F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27" y="2560320"/>
            <a:ext cx="6480210" cy="33009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6B6A44-0217-AF25-5723-D3A7836708CA}"/>
              </a:ext>
            </a:extLst>
          </p:cNvPr>
          <p:cNvSpPr txBox="1"/>
          <p:nvPr/>
        </p:nvSpPr>
        <p:spPr>
          <a:xfrm>
            <a:off x="630936" y="1574214"/>
            <a:ext cx="5281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figure out better op amps for higher load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Max load resistance right now is around 725Ohms</a:t>
            </a:r>
          </a:p>
        </p:txBody>
      </p:sp>
      <p:pic>
        <p:nvPicPr>
          <p:cNvPr id="10" name="Picture 9" descr="A diagram of a circuit&#10;&#10;AI-generated content may be incorrect.">
            <a:extLst>
              <a:ext uri="{FF2B5EF4-FFF2-40B4-BE49-F238E27FC236}">
                <a16:creationId xmlns:a16="http://schemas.microsoft.com/office/drawing/2014/main" id="{85A45EAE-082D-DD50-57F2-A2E4E50A2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2292" y="271383"/>
            <a:ext cx="3167980" cy="2119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182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2D65F-85EA-A80F-5581-472CC5ACB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21170-141B-2709-81BA-3DFBAF86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DDS Module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6ADA0D-7315-D4CD-8AB1-C3743AEB1F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Picture 10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D6DD3014-6436-6E50-6BE5-A3596512D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992" y="1711270"/>
            <a:ext cx="6148693" cy="3288836"/>
          </a:xfrm>
          <a:prstGeom prst="rect">
            <a:avLst/>
          </a:prstGeom>
        </p:spPr>
      </p:pic>
      <p:pic>
        <p:nvPicPr>
          <p:cNvPr id="13" name="Picture 12" descr="A computer diagram of a circuit board&#10;&#10;AI-generated content may be incorrect.">
            <a:extLst>
              <a:ext uri="{FF2B5EF4-FFF2-40B4-BE49-F238E27FC236}">
                <a16:creationId xmlns:a16="http://schemas.microsoft.com/office/drawing/2014/main" id="{35A3B389-EB65-61DB-F06B-D4838BF70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68083"/>
            <a:ext cx="6015992" cy="4363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15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484F84-AB5F-3044-65E4-7AA886498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66E9-EA17-E71F-2BE8-C52345F8D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DDS Module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31A56-77C9-8C14-3E81-4414A1AD53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 descr="A computer screen shot of a circuit board&#10;&#10;AI-generated content may be incorrect.">
            <a:extLst>
              <a:ext uri="{FF2B5EF4-FFF2-40B4-BE49-F238E27FC236}">
                <a16:creationId xmlns:a16="http://schemas.microsoft.com/office/drawing/2014/main" id="{D2502C3E-4322-37C1-76CF-BB16FBA43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094" y="1344432"/>
            <a:ext cx="6654680" cy="53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056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F4669-C1AE-D331-B417-48D92DD50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80F22-BA0E-CEB3-E111-07AFA1A130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257155" cy="4479925"/>
          </a:xfrm>
        </p:spPr>
        <p:txBody>
          <a:bodyPr/>
          <a:lstStyle/>
          <a:p>
            <a:r>
              <a:rPr lang="en-US" dirty="0"/>
              <a:t>Need isolation for safety</a:t>
            </a:r>
          </a:p>
          <a:p>
            <a:r>
              <a:rPr lang="en-US" dirty="0"/>
              <a:t>Should be able to communicate with MCU directly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EED281-55E2-C212-3604-975C520A740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diagram of a device&#10;&#10;AI-generated content may be incorrect.">
            <a:extLst>
              <a:ext uri="{FF2B5EF4-FFF2-40B4-BE49-F238E27FC236}">
                <a16:creationId xmlns:a16="http://schemas.microsoft.com/office/drawing/2014/main" id="{D90F866A-F65D-ECBB-AB8D-09C882C47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8" y="2892018"/>
            <a:ext cx="9945657" cy="366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014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29843-658D-48EA-B6A8-D7432FF30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2BD4D-8F42-19F4-1F05-EAFFC41C8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Battery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1B5F3-AC1B-0573-1651-A5C0EB90AD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1536827"/>
            <a:ext cx="10076688" cy="4479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Need 16 Hours Battery Life. Ideas so far:</a:t>
            </a:r>
          </a:p>
          <a:p>
            <a:r>
              <a:rPr lang="en-US" dirty="0"/>
              <a:t>Have multiple batteries, one for isolated side and one for non-isolated side (MCU)</a:t>
            </a:r>
          </a:p>
          <a:p>
            <a:r>
              <a:rPr lang="en-US" dirty="0"/>
              <a:t>Use a power bank so that no battery management circuitry is required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DEAF5-32A6-BCE1-15A5-33BDB91351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4690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837B91-4329-4308-94DA-BB811B5F30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Corporate colors presentation</Template>
  <TotalTime>64</TotalTime>
  <Words>300</Words>
  <Application>Microsoft Office PowerPoint</Application>
  <PresentationFormat>Widescreen</PresentationFormat>
  <Paragraphs>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Light</vt:lpstr>
      <vt:lpstr>Arial</vt:lpstr>
      <vt:lpstr>Calibri</vt:lpstr>
      <vt:lpstr>Custom</vt:lpstr>
      <vt:lpstr>Samad, Guandong, and Tyler </vt:lpstr>
      <vt:lpstr>Problem Description</vt:lpstr>
      <vt:lpstr>Key Events from Last Week</vt:lpstr>
      <vt:lpstr>Voltage Controlled Current Source</vt:lpstr>
      <vt:lpstr>Working Current Source</vt:lpstr>
      <vt:lpstr>DDS Module</vt:lpstr>
      <vt:lpstr>DDS Module Continued</vt:lpstr>
      <vt:lpstr>ADC</vt:lpstr>
      <vt:lpstr>Battery Feedback</vt:lpstr>
      <vt:lpstr>High Voltage Rails</vt:lpstr>
      <vt:lpstr>Isolation</vt:lpstr>
      <vt:lpstr>Challenges so far</vt:lpstr>
      <vt:lpstr>Immediate Plan</vt:lpstr>
      <vt:lpstr>Questions/Feedback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White</dc:creator>
  <cp:lastModifiedBy>Tyler White</cp:lastModifiedBy>
  <cp:revision>8</cp:revision>
  <dcterms:created xsi:type="dcterms:W3CDTF">2025-09-17T17:10:44Z</dcterms:created>
  <dcterms:modified xsi:type="dcterms:W3CDTF">2025-09-24T18:04:03Z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