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9"/>
  </p:notesMasterIdLst>
  <p:handoutMasterIdLst>
    <p:handoutMasterId r:id="rId70"/>
  </p:handout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6374" autoAdjust="0"/>
  </p:normalViewPr>
  <p:slideViewPr>
    <p:cSldViewPr>
      <p:cViewPr varScale="1">
        <p:scale>
          <a:sx n="110" d="100"/>
          <a:sy n="110" d="100"/>
        </p:scale>
        <p:origin x="139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5/10/2023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C# (8</a:t>
            </a:r>
            <a:r>
              <a:rPr lang="en-US" i="1" baseline="30000" dirty="0">
                <a:latin typeface="Arial Narrow" panose="020B0606020202030204" pitchFamily="34" charset="0"/>
              </a:rPr>
              <a:t>th</a:t>
            </a:r>
            <a:r>
              <a:rPr lang="en-US" i="1" dirty="0">
                <a:latin typeface="Arial Narrow" panose="020B0606020202030204" pitchFamily="34" charset="0"/>
              </a:rPr>
              <a:t> Edition)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00" y="2590800"/>
            <a:ext cx="5486400" cy="259080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</a:t>
            </a:r>
            <a:br>
              <a:rPr 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numeric</a:t>
            </a:r>
            <a:br>
              <a:rPr 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string data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1918-F06D-4002-CFAD-A93AA7B8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arithmetic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51E11-A5F3-22E5-5838-4CCB68FDAE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7860A-F4F9-B5E0-DD30-184ED8B2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AE1F1-0B10-5BFB-1CC5-5D1EAEB3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C3961-C50B-AE17-8B9A-CA96725B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502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A0AB-B4EB-3961-73C0-455D6457C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Arithmetic expressions that use integers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4C002-2437-EC2E-C2DD-D0AF1ADA08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x = 14;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y = 8;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result1 = x + y;      // result1 = 22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result2 = x - y;      // result2 = 6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result3 = x * y;      // result3 = 112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result4 = x / y;      // result4 = 1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result5 = x % y;      // result5 = 6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result6 = -y + x;     // result6 = 6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result7 = --y;        // result7 = 7, y = 7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result8 = ++x;        // result8 = 15, x = 15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F4F1B-ACE1-903B-CF07-A0DA69DB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C412C-9468-2D4B-ABCD-E404EE04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C841A-D723-10CE-7D26-85397FA4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43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5DE7-A8E3-7ABF-7AFA-AC545750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Arithmetic expressions that use decimals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6E9F3-494F-CD5B-E877-759EEA4CF2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a = 8.5m;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b = 3.4m;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result11 = a + b;  // result11 = 11.9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result12 = a - b;  // result12 = 5.1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result13 = a / b;  // result13 = 2.5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result14 = a * b;  // result14 = 28.90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result15 = a % b;  // result15 = 1.7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result16 = -a;     // result16 = -8.5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result17 = --a;    // result17 = 7.5</a:t>
            </a:r>
            <a:b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//        a = 7.5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result18 = ++b;    // result18 = 4.4</a:t>
            </a:r>
            <a:b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//        b = 4.4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CC3FD-F9C0-192E-7218-77E32472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E474A-E49C-E3AB-22E2-0440C5CA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6A63C-EE11-CAA4-7B98-6513F2B3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7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DEE7-7D05-B3E6-E6DE-4650FEFE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8C99F-FA91-06CE-6281-64F5CC2652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-=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*=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/=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%=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6B6DB-D1E4-E477-3755-AB39AB22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FF559-E7CC-5D0F-B64C-D41EAF51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E87AB-1597-3241-6501-68F3EB49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555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4F4C-05A8-0781-50AC-3CB0E57C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Typical assignment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B4A7E-3321-09BC-07CB-F399463DE8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7;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newCounter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counter;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.2m;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= subtotal –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BA395-6744-3621-6B03-20C9785F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860C6-7327-F84A-71B6-C55EB3D1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0C8C7-565F-8E81-7E8C-09C3C327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85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A722-CBB8-2A07-8837-8FB2D497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use the same variable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both sides of the equal 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BB24A-A519-FD0B-7EFA-E4C1DC6BD9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= total + 100m;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= total – 100m;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= price * .8m;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A40ED-E99A-502A-606F-F46B0835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7C15F-F994-C5C4-F366-F39443C5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E68D0-D6F3-A7F2-5B72-0E742C5A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43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0489-6C13-A7A4-92EE-8A514977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use the shortcut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0739B-2957-566A-AB46-CC6D9FA51B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+= 100m;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-= 100m;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*= .8m;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B9D6C-11EB-39C8-89BD-CB87B3D5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03632-7F1C-D8FD-2099-12888ED2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2E7F-D5D1-FF3C-7E92-56BD7811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933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8CF8-DE4B-7ADC-7FC4-7B105ECF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order of precedence for arithmetic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C5F60-96B4-94CC-6A19-D573691FF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Increment and decrement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Positive and negative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Multiplication, division, and modulus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Addition and subtraction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A58BB-2C34-4D35-9E8F-D2B27124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72917-68CE-5F9E-90A6-E7C157EB2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E9964-360C-77E2-BEA6-EF13258E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071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9096-C7EC-6624-0AAA-7E6376DF7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calculation that uses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default order of precedence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F7ECA-E689-9BE7-408E-D86C3290F2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          // 20% discount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price = 100m;                   // $100 price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= price * 1 –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// price = $99.8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56325-1D83-4836-583F-C96D2F83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FAF7F-EB75-A719-AB8B-427AF7CA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7E23B-7089-EDB5-08DB-C5B8353E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29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558D-EB53-E92E-6B6C-AB139108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calculation that uses parentheses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specify the order of precedence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D10C9-133B-C67D-3351-2E431E351A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          // 20% discount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price = 100m;                   // $100 price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= price * (1 –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// price = $80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82195-5C01-B539-2A2D-6F640933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551B9-A462-5114-3FEB-390999A8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A087F-0386-7CA7-52D9-7CCEBED3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75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924-C1C1-4EAD-3000-80E8F80D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BC60F-314A-791F-E2D1-4DE83908A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arithmetic expression and the values for the variables in the expression, evaluate the expression.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numeric and string data as needed within your aps. That means you should be able to do any of the following:</a:t>
            </a:r>
          </a:p>
          <a:p>
            <a:pPr marL="800100" lvl="1" indent="-342900">
              <a:spcBef>
                <a:spcPts val="0"/>
              </a:spcBef>
              <a:spcAft>
                <a:spcPts val="400"/>
              </a:spcAft>
              <a:buFont typeface="Symbol" panose="05050102010706020507" pitchFamily="18" charset="2"/>
              <a:buChar char=""/>
              <a:tabLst>
                <a:tab pos="457200" algn="l"/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declare and initialize variables and constants</a:t>
            </a:r>
          </a:p>
          <a:p>
            <a:pPr marL="800100" lvl="1" indent="-342900">
              <a:spcBef>
                <a:spcPts val="0"/>
              </a:spcBef>
              <a:spcAft>
                <a:spcPts val="400"/>
              </a:spcAft>
              <a:buFont typeface="Symbol" panose="05050102010706020507" pitchFamily="18" charset="2"/>
              <a:buChar char=""/>
              <a:tabLst>
                <a:tab pos="457200" algn="l"/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 arithmetic expressions and assignment statements</a:t>
            </a:r>
          </a:p>
          <a:p>
            <a:pPr marL="800100" lvl="1" indent="-342900">
              <a:spcBef>
                <a:spcPts val="0"/>
              </a:spcBef>
              <a:spcAft>
                <a:spcPts val="400"/>
              </a:spcAft>
              <a:buFont typeface="Symbol" panose="05050102010706020507" pitchFamily="18" charset="2"/>
              <a:buChar char=""/>
              <a:tabLst>
                <a:tab pos="457200" algn="l"/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static methods of the Math class</a:t>
            </a:r>
          </a:p>
          <a:p>
            <a:pPr marL="800100" lvl="1" indent="-342900">
              <a:spcBef>
                <a:spcPts val="0"/>
              </a:spcBef>
              <a:spcAft>
                <a:spcPts val="400"/>
              </a:spcAft>
              <a:buFont typeface="Symbol" panose="05050102010706020507" pitchFamily="18" charset="2"/>
              <a:buChar char=""/>
              <a:tabLst>
                <a:tab pos="457200" algn="l"/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generate a random number</a:t>
            </a:r>
          </a:p>
          <a:p>
            <a:pPr marL="800100" lvl="1" indent="-342900">
              <a:spcBef>
                <a:spcPts val="0"/>
              </a:spcBef>
              <a:spcAft>
                <a:spcPts val="400"/>
              </a:spcAft>
              <a:buFont typeface="Symbol" panose="05050102010706020507" pitchFamily="18" charset="2"/>
              <a:buChar char=""/>
              <a:tabLst>
                <a:tab pos="457200" algn="l"/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cast and convert data from one type to another</a:t>
            </a:r>
          </a:p>
          <a:p>
            <a:pPr marL="800100" lvl="1" indent="-342900">
              <a:spcBef>
                <a:spcPts val="0"/>
              </a:spcBef>
              <a:spcAft>
                <a:spcPts val="400"/>
              </a:spcAft>
              <a:buFont typeface="Symbol" panose="05050102010706020507" pitchFamily="18" charset="2"/>
              <a:buChar char=""/>
              <a:tabLst>
                <a:tab pos="457200" algn="l"/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correct scope for your variables</a:t>
            </a:r>
          </a:p>
          <a:p>
            <a:pPr marL="800100" lvl="1" indent="-342900">
              <a:spcBef>
                <a:spcPts val="0"/>
              </a:spcBef>
              <a:spcAft>
                <a:spcPts val="400"/>
              </a:spcAft>
              <a:buFont typeface="Symbol" panose="05050102010706020507" pitchFamily="18" charset="2"/>
              <a:buChar char=""/>
              <a:tabLst>
                <a:tab pos="457200" algn="l"/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declare and use enumerations</a:t>
            </a:r>
          </a:p>
          <a:p>
            <a:pPr marL="800100" lvl="1" indent="-342900">
              <a:spcBef>
                <a:spcPts val="0"/>
              </a:spcBef>
              <a:spcAft>
                <a:spcPts val="400"/>
              </a:spcAft>
              <a:buFont typeface="Symbol" panose="05050102010706020507" pitchFamily="18" charset="2"/>
              <a:buChar char=""/>
              <a:tabLst>
                <a:tab pos="457200" algn="l"/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work with nullable value and reference types, the null-coalescing operators, and the null-forgiving operator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F805F-66F9-CBF0-A6E4-38FBD096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ACE07-8550-44D3-B931-BC0A2F38B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95BAA-793E-EB5A-36E6-EA5963674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29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E3E5-0EC2-1704-FF46-1B68F4E0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 of prefixed and postfixed increment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decrement operators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C74B3-9058-0185-649B-05BC2889F5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a = 5;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b = 5;	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y = ++a;      // a = 6, y = 6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z = b++;      // b = 6, z = 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BCE6E-529E-C136-EEAF-4FC2BFD9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0C14F-2EDE-6490-AD9C-B25E35B4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A4D4D-D04B-18DC-8088-478EFA09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01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3E335-D647-93D8-2A4D-F80BB924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Casting from less precise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more precise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852C4-D0A2-CA9F-2F20-4D0EFF79C7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182880">
              <a:spcBef>
                <a:spcPts val="0"/>
              </a:spcBef>
              <a:spcAft>
                <a:spcPts val="1200"/>
              </a:spcAft>
              <a:tabLst>
                <a:tab pos="1143000" algn="l"/>
                <a:tab pos="2057400" algn="l"/>
                <a:tab pos="2971800" algn="l"/>
                <a:tab pos="3886200" algn="l"/>
              </a:tabLs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byte</a:t>
            </a:r>
            <a:r>
              <a:rPr lang="en-US" dirty="0" err="1"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short</a:t>
            </a:r>
            <a:r>
              <a:rPr lang="en-US" dirty="0" err="1"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en-US" dirty="0" err="1"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long</a:t>
            </a:r>
            <a:r>
              <a:rPr lang="en-US" dirty="0" err="1"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decimal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182880">
              <a:spcBef>
                <a:spcPts val="0"/>
              </a:spcBef>
              <a:spcAft>
                <a:spcPts val="1200"/>
              </a:spcAft>
              <a:tabLst>
                <a:tab pos="1143000" algn="l"/>
                <a:tab pos="2057400" algn="l"/>
                <a:tab pos="2971800" algn="l"/>
                <a:tab pos="3886200" algn="l"/>
              </a:tabLs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en-US" dirty="0" err="1"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double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182880">
              <a:spcBef>
                <a:spcPts val="0"/>
              </a:spcBef>
              <a:spcAft>
                <a:spcPts val="1200"/>
              </a:spcAft>
              <a:tabLst>
                <a:tab pos="1143000" algn="l"/>
                <a:tab pos="2057400" algn="l"/>
                <a:tab pos="2971800" algn="l"/>
                <a:tab pos="3886200" algn="l"/>
              </a:tabLs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short</a:t>
            </a:r>
            <a:r>
              <a:rPr lang="en-US" dirty="0" err="1"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float</a:t>
            </a:r>
            <a:r>
              <a:rPr lang="en-US" dirty="0" err="1"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double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182880">
              <a:spcBef>
                <a:spcPts val="0"/>
              </a:spcBef>
              <a:spcAft>
                <a:spcPts val="1200"/>
              </a:spcAft>
              <a:tabLst>
                <a:tab pos="1143000" algn="l"/>
                <a:tab pos="2057400" algn="l"/>
                <a:tab pos="2971800" algn="l"/>
                <a:tab pos="3886200" algn="l"/>
              </a:tabLs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char</a:t>
            </a:r>
            <a:r>
              <a:rPr lang="en-US" dirty="0" err="1"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4C68-6995-49AB-0961-CBF8DB0A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07E98-6B81-2810-703C-FAD71437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1289D-3B1E-A7B9-671D-048A6C3E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561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2B4E-3B48-6ACE-76F7-98F5FCD8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Casting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E2DD7-706F-A557-1890-87833FB5D9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grade = 93;            // convert int to double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letter = 'A';             // convert char to int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a = 95.0;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b = 86, c = 91;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average =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a+b+c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)/3;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convert b and c to double values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(average = 90.666666...)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05F05-49EA-05DD-B78F-AB13F8EF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5E0C3-44E3-20EB-73B7-C5B1783B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A9AC8-CA88-9044-E013-9C92B561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942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C943-8F96-C23D-55CA-ECD4A418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an explicit cast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A5A70-7917-C71C-69FA-45FDEBE5DA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grade = (int)93.75;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letter = (char)65;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a = 95.0;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b = 86, c = 91;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average = ((int)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a+b+c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)/3;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result = (decimal)b/(decimal)c;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34EEC-8216-46AB-27F3-0F1997FE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BFF82-9A4B-35C1-7471-5DC29A43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71FCE-25D2-F4D3-B1C7-FA40A8E3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648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7F2F-A31F-96DA-E895-CA00E9FA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 methods of the Math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8C34-A4C4-601C-741A-5C6CA7C4E7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number, precision, mode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Math.Pow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number, power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Math.Sqrt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Math.Min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number1, number 2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Math.Max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number1, number 2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4EAE4-816D-08F3-0B4F-099784C5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1DB94-36E9-4F6B-9532-5FC5FF94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8B616-BC85-1599-46F9-386E6BFF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39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228F-40F5-CA89-58F6-65667B05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use the static methods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Math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2A95B-ED79-2589-4034-29370563B3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shipWeight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shipWeightDouble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round to a whole number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2);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round to 2 decimal places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area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Math.Pow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(radius, 2) *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area of circle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Math.Sqrt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maxSales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Math.Max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lastYearSales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thisYearSales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minQty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Math.Min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lastYearQty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thisYearQty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C737A-A5EA-413C-8D5E-886F8906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C8F90-8D2C-13C2-643D-9B98651F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A17F9-D1F5-9953-3B40-59FC05A7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270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7F02-ABAB-D5F4-35E3-4E54FB71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Instance methods of the Random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DDA1B-03CF-67A0-EEB6-144830F877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Next(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Next(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NextDouble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90D5D-E4DC-18A2-8DE9-E642BA09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04782-00FC-4BBD-0465-D73E40C5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1C81D-48A4-6875-049A-94B7C004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722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25D3-5408-D6BC-41F8-2F64FE2B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use the methods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Random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0074A-9A67-7D46-13E5-4F7BB18E6C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number = new Random();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number.Next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an int &gt;= 0 and &lt; Int32.MaxValue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number.Next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(101);     // an int &gt;= 0 and &lt; 101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number.Next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(1,101);   // an int &gt;= 1 and &lt; 101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number.NextDouble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// a double &gt;= 0.0 and &lt; 1.0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7CA09-235C-719F-B272-30FC2865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D2AB2-D884-BD25-BC9D-307A40D1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569DD-1BA9-911C-BB84-F954074C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49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D77A-8239-2BA3-1DAB-F007F149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simulates the roll of two dice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6013D-E4C7-B0CA-5952-8E0ADDA769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number = new Random();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die1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number.Next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 7);    // die1 is &gt;= 1 and &lt; 7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die2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number.Next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 7);    // die2 is &gt;= 1 and &lt; 7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53904-0D10-DB80-0E46-99325562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0A6F3-750A-8C4E-2B48-3635C23E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ABCF7-81C3-0B76-5699-55DDC4FC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409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4DFE-412C-95BE-8A4C-68E89663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join 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E3851-4134-AAB2-8349-53BEB2768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"Bob";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"Smith";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C191B-4AA4-5D18-0F9C-4C11D57F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CC73A-0343-D27F-99F3-28B470B7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AAAD1-4832-6F1B-C475-CAD5E675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54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5E24-C90B-1D2E-22B8-66DCD3F8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92D63-9DD4-1803-A84A-2D630B35FD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variable and a constant and give the naming conventions for each.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any of these data types: int, double, decimal, bool, and string.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terms: literal value, null value, empty string, concatenate, append, escape sequence, string literal, verbatim string literal, raw string literal, and nullable data type.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order of precedence for arithmetic expressions.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implicit casting and explicit casting.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value type and a reference type.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casting can be used to convert data from one form to another.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differences between class scope and method scope.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463FA-69D5-2B3A-CC06-5A1B7E2F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70644-5B80-FA38-699C-62EEDE9E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B6C61-DB74-11CC-2D83-15374A3F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01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0C70-5448-91CD-BA33-DF7E975DA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join a string and a number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31DA6-C568-58E5-3CC6-443BD973FB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price = 14.95m;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"Price: $" + price;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B9926-F30B-64E3-432B-C8018ACF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5427F-345B-5D4E-E03E-E2BFDBC6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39B5B-9383-5EBA-7242-92A991B2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963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2BD8-B98C-2B5F-09E5-EF3C02E6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append one string to another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4D7B7-AAB0-BA5A-7A19-B11D4A66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"Bob";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"Smith";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";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= name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// name is "Bob Smith"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569BD-2D40-A86D-E427-E88B2452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BF7D3-5B65-E862-6F80-53507FF7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15260-EB51-7B7C-0E6F-00B1D651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77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7DF4-0C4E-428A-F316-4E102C97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append one string to another string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+= operator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DD7DB-E263-A7E9-E966-107B37C5D6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"Bob";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"Smith";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";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+=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// name is "Bob Smith"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1E25C-C538-F5D3-ADF2-E00FA352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34AB7-61E3-8978-54BD-0BE61BB1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9A6B8-10BB-D20A-9801-76FD894D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26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634D-08D0-4075-7050-80030888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use escape sequences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64FCF-6F43-609B-63B2-EE392ACF5F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string code = "JSPS";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decimal price = 49.50m;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string result =</a:t>
            </a:r>
            <a:b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   "Code: " + code + "\n" +</a:t>
            </a:r>
            <a:b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   "Price: $" + price + "\n";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string names = "Joe\</a:t>
            </a:r>
            <a:r>
              <a:rPr lang="en-US" sz="1600" b="1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tSmith</a:t>
            </a: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600" b="1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rKate</a:t>
            </a: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600" b="1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tLewis</a:t>
            </a: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\r";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string path = "c:\\c#.net\\files";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92933-2F71-D814-1A81-38BD1C74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1C118-8512-A0CA-37E3-74DFACF3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EA12A-C413-343F-A920-A89E7336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620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5B57-6B7C-2E3B-7EF3-B9A862FB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use verbatim string literals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4B1B4-0611-1145-64E5-14101F47A7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string path = @"c:\c#.net\files";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string message =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@"Type ""x"" to exit";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9CC89-E247-B07F-B956-2412D429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EB176-7146-4FFC-F14B-3855C8DE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3B621-4222-4974-B538-E151D215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527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2DCAA-E41E-EC1B-31F2-33E97368B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raw string literal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777BA-FDB9-8D15-012A-DF78338386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rawMessage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Once upon a midnight dreary, while I pondered, 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Only this and nothing more."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--Edgar Alan Poe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""";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6C5AD-A719-5C4F-232A-8B076040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2F38E-7504-0553-D56F-DD6941DAC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25724-3111-A9DE-4386-5FD48065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42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87FF-41B9-357D-78A9-C07016B0A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in the Text Visualizer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2CFAA-6BD4-65B9-601C-781F6892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E4B46-31F5-426D-7CA9-35F66C24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4CB3A-6A1C-91CD-F995-AD398EEF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 descr="Title describes image">
            <a:extLst>
              <a:ext uri="{FF2B5EF4-FFF2-40B4-BE49-F238E27FC236}">
                <a16:creationId xmlns:a16="http://schemas.microsoft.com/office/drawing/2014/main" id="{9801EA10-64C5-788C-17AF-0811B088031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59455"/>
            <a:ext cx="7004056" cy="3588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8705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087E-13A0-5786-D529-87E06E14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.NET structures that define value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92964-CF47-26C3-34D5-D90C87B9B4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68530-8F06-C43A-4DCA-1F93AF09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65CC-31FD-C19A-3881-20305B3A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EFB15-B5A7-0225-717E-DD5897E4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786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1F3B-01F8-782A-3645-7D240FC4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.NET classes that define reference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91B74-441D-499D-CFEE-9AF8467699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FC9FE-E45A-080F-A181-8596DA81B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2DBAE-B593-BE72-C323-3240E5EC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7758-27B3-8CC3-0457-78AB39C6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425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966A-A0E1-2838-0164-37296303C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for data conversion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E760A-2E46-D430-590E-0CDCE7F318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TryParse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result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BBED8-446D-3FE1-3823-5B88D8A6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3CBF7-329C-B6F2-E24D-C79E1FCE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59D76-F4B5-5C71-AC16-8AE35917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46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FDE6-D9DF-EBCB-9870-49CBFEB9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C# keywords for the built-in value types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20E72-5B2B-6717-72B3-06A92FA964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sbyte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ushort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ulong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815F5-15F4-6EB2-00B9-A5F1D913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D5E8C-E34F-0EBF-4800-37FC61AA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31317-456D-C1B0-D261-99FDC795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453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42A2-EF64-C869-EA23-4DC2B021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static methods of the Convert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BD7D4-62C9-C18D-D4CF-68926AEDCF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2570" y="1094345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ToDecimal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ToDouble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ToInt32(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ToChar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ToBool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49289-413F-B526-D8F0-AE4097A1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B4BB7-4780-9ED7-D4C0-B7160BB0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703E5-A6D0-0EDD-A42E-0A6CC648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181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1FDC-B4F7-DACB-7FB0-3AFE175F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data conversions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59270-C5AD-6DED-C8E9-4DD6B7203F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sales = 2574.98m;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Decimal.Parse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Decimal.TryParse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out sales);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605FF-276D-2D26-8989-0477943E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60DB9-FB40-027A-BD76-62AB7E0C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2883B-E304-F259-D7C6-02FC9F11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370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68C3-F2B0-C1EC-373C-9F3E7B18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implicit call of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9EE29-4A02-F4E7-7910-7336BC4B7B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price = 49.50;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"Price: $" + price;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70CC6-5DA4-C02D-213D-9A57D5F2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9075-518C-676E-CFE0-FC715B68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A2A48-4DD2-776E-F173-B900CDFE0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8756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9BC5-0BDF-C27B-1428-085AD6FB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TryParse() method that handles invalid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18176-0D67-0B92-3A38-6BCE4A96D9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"$2574.98"; 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sales = 0m;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Decimal.TryParse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out sales); // sales is 0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D978C-B0F4-A7EB-26BC-A673E00D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2AD00-FF18-53C0-6A64-6D813344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79550-4B3C-BEAF-11D7-4F0913CC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0087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F057-3C9B-94D5-5DCC-C1C3367C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Conversion statements that use the Convert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E22AB-3EA5-F6A4-E418-34064841F0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subtotal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years = Convert.ToInt32(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(subtotal);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subtotalInt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Convert.ToInt32(subtotal);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D4561-F463-7AB7-BFA0-B3CC592E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A0423-AF0E-45C6-540B-9DB5C000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0BBD8-C43E-C313-7470-D82B11C1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807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5ADC0-BB5F-389C-A1C0-7097953C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ToString() method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format a number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0770D-98D6-EB0F-0D42-8930D6A6EF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0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("p1");</a:t>
            </a:r>
          </a:p>
          <a:p>
            <a:pPr marL="0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("n0");</a:t>
            </a:r>
          </a:p>
          <a:p>
            <a:pPr marL="0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("f3");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88784-9E3C-80BD-0936-F7AAD3C4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DC063-7D15-B287-6DF3-77870172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114CD-F31F-B0BD-5404-3C4180D3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846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F711-9828-ACAA-F9B3-4A202902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Format() method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String class to format a number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420CF-6E72-729F-0FAE-08C8C64056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("{0:c}", 1547.2m);</a:t>
            </a:r>
          </a:p>
          <a:p>
            <a:pPr marL="0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("{0:p1}", .023m);</a:t>
            </a:r>
          </a:p>
          <a:p>
            <a:pPr marL="0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("{0:n0}", 15000);</a:t>
            </a:r>
          </a:p>
          <a:p>
            <a:pPr marL="0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("{0:f3}", 432.8175);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7E33D-E3AC-2F1B-AF45-13CAC54B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8409D-E908-ACF8-B316-DE8C6757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FFE1F-CF73-197F-7F74-D48D6848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9859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BD8F-BFD1-1EF8-FB14-068E14A4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class scope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24049-C8BD-8FA3-0444-A0F8423AA1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frmInvoiceTotal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numberOfInvoices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totalOfInvoices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btnCalculate_Click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object sender,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subtotal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txtEnterSubtotal.Text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.25m;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numberOfInvoices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totalOfInvoices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the rest of the code for the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839BC-A0D8-089A-F00D-1D3ECD95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A238E-69F7-DF48-9AD7-2C978478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D2E0C-FEC3-0D07-0DC1-B75FC801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0279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5E12-9663-50BF-2DB8-258ED067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class scope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E6495-E3A6-9464-8EE4-E5F1B57ECA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btnClearTotals_Click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object sender,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numberOfInvoices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totalOfInvoices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D7B45-4590-5901-ACB7-02C24FE7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1CC08-8E40-B4AE-452F-825E20A1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49067-7B1F-4F66-937B-96F16228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6975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F3596-47B5-4D27-7BB3-99DBC7CA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you should know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759BA-2D00-305A-BFD1-78EDD8C43F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Scope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Method scope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Class scope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Lifetime of a variable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55B81-7B3E-A94B-5761-5158AD89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1CA2B-06E4-0EDF-AE7D-28392E1A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67B9B-1CAD-8A32-9286-002BB42F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60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52EC-C75D-387B-BCD3-F07E304E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Camel notation for variable names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B4109-1599-61C1-3C9F-76615A127A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Start the name with a lowercase letter.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Capitalize the first letter of each word after the first word.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56E5A-88CD-D823-3644-A11F0D5C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C7AFE-13F4-5C04-24D0-0A8397AF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8562B-1128-8A49-43D8-71F6A548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846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A3E0-B6D3-5576-38FC-D94B4086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uses the FormBorderStyle enumeration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E0E1F-3FDC-D6D1-AFF1-BB5DFE8F26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this.FormBorderStyle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FormBorderStyle.FixedSingle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71953-2332-AA78-992E-785AA56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B383D-AE20-7E80-DBC3-DE9CCE4D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CCE39-50C3-D5F9-673E-E903EC97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9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2252-ADF7-CCC6-7AA5-4A4CBD26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enumeration that sets the constant values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0, 1, and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83AF-992D-1162-942A-B00F487F8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Terms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Net30Days,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Net60Days,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Net90Days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E036F-814A-5F26-5B43-E123F02E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90B3A-B692-087E-5CDE-82053523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5C00F-531C-ABA9-2A72-66E2D393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3960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5DB7-B0A4-6B0E-FDD1-23220A3E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enumeration that sets the constant values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30, 60, and 90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044CE-2512-9DEE-516F-9DCE163169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TermValues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short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Net30Days = 30,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Net60Days = 60,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Net90Days = 90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BB78D-752F-A0BA-2CE1-C3E77EF6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6EAD9-BE5D-5267-F61D-5910449F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EE86A-6114-6E16-50CC-8DE856E9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6683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7741-EAD3-9F96-16BB-B5AFC9BD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use enumerations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53A91-19C9-EE71-2F7A-F51C397DE9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t = Terms.Net30Days;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(int) Terms.Net30Days;    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0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(int) TermValues.Net60Days;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60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 = Terms.Net30Days.ToString();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 is "Net30Days"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A252B-FE28-8614-B9B5-3C4ED206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F919E-D150-0FF6-F2D5-523CA235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79692-C018-BC80-AB96-32577526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7758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EE9B-29BB-BD5A-969D-48EB0224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declare a value type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can contain null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95C7C-E06C-154F-FFDB-A7DBCB639F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int? quantity;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 = 20;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decimal?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Terms?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paymentTerm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45BB2-3278-5D3A-B374-82220FB3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40465-FF87-DD9F-BEA0-410ECB08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F5EAB-F563-C063-48B3-ED7078AD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746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F9BA-261C-D47B-D37B-23F1A7A5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properties of a nullable value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71BA3-B6C5-6A89-6A91-1BC9AB5AC0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quantity.HasValue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qty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2B8E3-34BC-3E03-1463-944CA4EE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B231C-59AC-ABF6-BB6E-944F6D94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C3E7F-E7D3-1727-3659-4A3607F9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6653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F2E2-5CE3-391E-AC4D-1E4D355E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null-coalescing operator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assign a default 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82DD1-1975-06B2-3E2A-76E712E724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qty = quantity ?? -1;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CBF88-7971-BA9B-B790-3162A3DF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F1563-A85A-5CFB-459F-A78299F3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1AB75-DC3F-7BFE-38F9-D11DA951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2606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1F8A-C04D-FB2E-95E5-05DB4D05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null-coalescing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 operator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BEC32-4FFF-F8B2-0DE7-227B5B4523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??= 0.0m;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B0CC3-1E89-2F50-9793-85DDFF0A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D68B8-FB27-6B70-94A3-9E58AE91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7F042-FB03-B8EE-D911-10BEE85B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1361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6CDB-8580-C07A-7691-8399E85FC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nullable value types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arithmetic expressions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96625-EBC3-EE1A-2860-BC0C88240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decimal? sales1 = 3267.58m;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decimal? sales2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decimal?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sales1 + sales2;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// result = null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9916D-5795-7B57-EB04-81E0A6C2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A86C1-B264-D04B-EF79-E33374400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1FCC3-852A-4B3B-C0EC-B131660F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3599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0ADA-55B0-310A-F30B-14EBC866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 with nullable reference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B5D00-7782-C50B-D55D-D3FEA2B3CB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string? message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length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length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(message != null)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length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length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message!.Length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C4ABF-9F8C-0696-0EF4-6E7359EBE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F7B02-0627-E4AA-C94E-B0EB7E88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903B3-67A6-D8EE-D24F-49AACD17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56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1DC8-D1BE-A6FB-B6C6-5FAF94AC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declare and initialize an int variable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two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CBA98-7440-4B8A-A502-990AEE4C82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counter;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1;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4DAD2-D06E-ADED-5F8B-3E36404E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67D95-6D5C-4409-198C-394B0A97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321D8-CFFF-C418-D995-040665DB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8715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AF5A-75A9-2ABD-58B3-97C3FD71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situations when warnings are displayed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4B15F-6FCD-E1C4-E04B-B1C4130D61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you assign or pass a null value to a non-nullable reference type.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you assign or pass a nullable reference type to a non-nullable one.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you refer to a nullable reference type that may be null.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a non-nullable field of a new object isn’t initialized to a non-null value.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8B75-99E5-6743-814A-6D0D5E92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972B7-A883-52E0-EC57-ED0B8EFA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F644F-046D-BCD9-77C0-1541CA0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5490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7CDC-605D-09DB-AAD1-35EEC535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Invoice Total form</a:t>
            </a: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3A74CDF8-4702-25D1-B06A-91D61546ED3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4304406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B5C14-2078-E018-2BCD-94E22ABB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0F9F2-5E44-DEF9-ECCF-D1E42759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D355-0F24-B7DB-18C1-FDF6810F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0698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D67D-5658-3271-BF6E-B5B3B597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event handlers for the Invoice Total 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91241-B620-1951-7511-E528CA019D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btnCalculate_Click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object sender,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subtotal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.25m;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txtDiscountPct.Text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discountPct.ToString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("p1");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txtDiscountAmt.Text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discountAmt.ToString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txtTotal.Text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txtSubtotal.Focus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btnExit_Click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FA9C3-D45B-0F5B-A7F8-2CC758960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3AC85-6FB6-2F50-C25F-A070DCB1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D67F1-E7C2-89E5-66CA-5A2CAB35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680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08FC-4088-BE44-4E1D-B7872273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enhanced Invoice Total 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0918A-808C-A0B8-CBD7-210FEAAF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5EBF3-4344-B510-66BD-B3083772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B5FB0-F6B6-D506-971E-9A44580D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B4087A48-3EC1-B119-E711-FE224EF503D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105191"/>
            <a:ext cx="7288825" cy="34668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05143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0AFA-B7A2-4485-515E-2A50A4A9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class variables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926A7-8B7B-EAE0-B96E-B6A7DAEBA5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numberOfInvoices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totalOfInvoices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avgOfInvoices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C0D41-E67E-7121-6CD5-A145209C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C5F04-E02B-A6EA-F51A-D383D1EF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07A3-E8A7-840A-43B3-10E6BC52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218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DF75-9905-C15E-E3B2-F6517D97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first event handler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72168-CFE3-FC9E-686E-A24AAA3D0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btnCalculate_Click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object sender,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subtotal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txtEnterSubtotal.Text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.25m;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(subtotal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(subtotal –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txtDiscountPct.Text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discountPct.ToString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("p1");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txtDiscountAmt.Text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discountAmt.ToString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txtTotal.Text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numberOfInvoices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totalOfInvoices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avgOfInvoices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totalOfInvoices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numberOfInvoices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91A78-2A2D-3872-3A3B-416443E9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D4A04-35DA-D005-898D-00E1DA62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39DF5-5451-24C2-6321-9D93DE1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9870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7BBD-46AA-86E1-C789-B0C83974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first event handler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C8EB8-4EF2-0148-B590-07B7D28E4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txtNumberOfInvoices.Text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numberOfInvoices.ToString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txtTotalOfInvoices.Text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totalOfInvoices.ToString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txtAvgOfInvoices.Text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avgOfInvoices.ToString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txtEnterSubtotal.Text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txtEnterSubtotal.Focus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A8D19-71C7-AC75-A1AF-E3404F13B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11509-5F25-CA4B-4DA8-DA21A1D21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58FD8-92BD-EBCE-9671-76A5762A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5370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4F9A-53E5-77C6-5A89-0FA884E9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second event handler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65130-D133-20F8-9402-9736DD8A5E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btnClearTotals_Click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object sender,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numberOfInvoices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totalOfInvoices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avgOfInvoices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txtNumberOfInvoices.Text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txtTotalOfInvoices.Text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txtAvgOfInvoices.Text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txtEnterSubtotal.Focus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28007-33D9-FAA7-743A-1806A7EE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68FA0-BB22-F2B2-0579-7868CF55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9F8C2-C9CF-A3A7-0069-A19F39F2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44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43E2-BF18-75AF-5825-F081E796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declare and initialize a variable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one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D8DC3-AF9C-1B96-7D6A-329E0C76D1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counter = 1;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numberOfBytes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2000000;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interestRate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8.125f;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price = 14.95;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total = 24218.1928m;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population1 = 1734323;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population2 = 1_734_323;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starCount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3.65e+9;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letter = 'A';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valid = false;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x = 0, y = 0;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C195F-1B7E-840D-D488-11AAFCB9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8626B-59AC-E830-BE84-A28DC5CF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26CF-E77D-7CDE-BE0F-3644A09E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99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BE74-2A00-2E1D-83D4-EB45E97E5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Pascal notation for naming constants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A5658-EDC9-68BC-3D60-713575F08C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Capitalize the first letter of each word. </a:t>
            </a:r>
          </a:p>
          <a:p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EF9ED-20A9-4F3B-850D-317FE9B5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DBF6C-F57A-CC9B-F346-C1810A3F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537D9-0B04-2154-E8E2-F84A345F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528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1E7A-22B7-AA30-E6C0-9C7BBC06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declare and initialize a constant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C2654-3AD8-3CEA-22E5-DD963C096F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int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DaysInNovember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30;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decimal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.075m;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95A8F-76A1-6AD9-AEA1-6BBC737F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B7D51-B245-F84A-70F4-E309FAF71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D0CA4-3AFE-21C2-5BDC-E34622B1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9654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3BEF52E8-6F00-47B7-9C38-C63A3A7ED98E}" vid="{BB247BD3-0825-4C9E-886F-3B62818F7E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132</TotalTime>
  <Words>3582</Words>
  <Application>Microsoft Office PowerPoint</Application>
  <PresentationFormat>On-screen Show (4:3)</PresentationFormat>
  <Paragraphs>629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</vt:lpstr>
      <vt:lpstr>Arial Narrow</vt:lpstr>
      <vt:lpstr>Courier</vt:lpstr>
      <vt:lpstr>Courier New</vt:lpstr>
      <vt:lpstr>Symbol</vt:lpstr>
      <vt:lpstr>Times New Roman</vt:lpstr>
      <vt:lpstr>Wingdings</vt:lpstr>
      <vt:lpstr>Master slides_with_titles_logo</vt:lpstr>
      <vt:lpstr>Murach’s C# (8th Edition)</vt:lpstr>
      <vt:lpstr>Objectives</vt:lpstr>
      <vt:lpstr>Objectives (continued)</vt:lpstr>
      <vt:lpstr>The C# keywords for the built-in value types</vt:lpstr>
      <vt:lpstr>Camel notation for variable names</vt:lpstr>
      <vt:lpstr>How to declare and initialize an int variable  in two statements</vt:lpstr>
      <vt:lpstr>How to declare and initialize a variable  in one statement</vt:lpstr>
      <vt:lpstr>Pascal notation for naming constants</vt:lpstr>
      <vt:lpstr>How to declare and initialize a constant</vt:lpstr>
      <vt:lpstr>The arithmetic operators</vt:lpstr>
      <vt:lpstr>Arithmetic expressions that use integers</vt:lpstr>
      <vt:lpstr>Arithmetic expressions that use decimals</vt:lpstr>
      <vt:lpstr>Assignment operators</vt:lpstr>
      <vt:lpstr>Typical assignment statements</vt:lpstr>
      <vt:lpstr>Statements that use the same variable  on both sides of the equal sign</vt:lpstr>
      <vt:lpstr>Statements that use the shortcut  assignment operators</vt:lpstr>
      <vt:lpstr>The order of precedence for arithmetic operations</vt:lpstr>
      <vt:lpstr>A calculation that uses  the default order of precedence</vt:lpstr>
      <vt:lpstr>A calculation that uses parentheses  to specify the order of precedence</vt:lpstr>
      <vt:lpstr>The use of prefixed and postfixed increment  and decrement operators</vt:lpstr>
      <vt:lpstr>Casting from less precise  to more precise data types</vt:lpstr>
      <vt:lpstr>Casting examples</vt:lpstr>
      <vt:lpstr>How to code an explicit cast</vt:lpstr>
      <vt:lpstr>Static methods of the Math class</vt:lpstr>
      <vt:lpstr>Statements that use the static methods  of the Math class</vt:lpstr>
      <vt:lpstr>Instance methods of the Random class</vt:lpstr>
      <vt:lpstr>Statements that use the methods  of the Random class</vt:lpstr>
      <vt:lpstr>Code that simulates the roll of two dice</vt:lpstr>
      <vt:lpstr>How to join strings</vt:lpstr>
      <vt:lpstr>How to join a string and a number</vt:lpstr>
      <vt:lpstr>How to append one string to another string</vt:lpstr>
      <vt:lpstr>How to append one string to another string with the += operator</vt:lpstr>
      <vt:lpstr>Examples that use escape sequences</vt:lpstr>
      <vt:lpstr>Examples that use verbatim string literals</vt:lpstr>
      <vt:lpstr>A raw string literal</vt:lpstr>
      <vt:lpstr>The result in the Text Visualizer</vt:lpstr>
      <vt:lpstr>.NET structures that define value types</vt:lpstr>
      <vt:lpstr>.NET classes that define reference types</vt:lpstr>
      <vt:lpstr>Common methods for data conversion</vt:lpstr>
      <vt:lpstr>Some static methods of the Convert class</vt:lpstr>
      <vt:lpstr>Examples of data conversions</vt:lpstr>
      <vt:lpstr>An implicit call of the ToString() method</vt:lpstr>
      <vt:lpstr>A TryParse() method that handles invalid data</vt:lpstr>
      <vt:lpstr>Conversion statements that use the Convert class</vt:lpstr>
      <vt:lpstr>How to use the ToString() method  to format a number</vt:lpstr>
      <vt:lpstr>How to use the Format() method  of the String class to format a number</vt:lpstr>
      <vt:lpstr>Code that uses class scope</vt:lpstr>
      <vt:lpstr>Code that uses class scope (continued)</vt:lpstr>
      <vt:lpstr>Terms you should know</vt:lpstr>
      <vt:lpstr>A statement that uses the FormBorderStyle enumeration</vt:lpstr>
      <vt:lpstr>An enumeration that sets the constant values  to 0, 1, and 2</vt:lpstr>
      <vt:lpstr>An enumeration that sets the constant values  to 30, 60, and 90</vt:lpstr>
      <vt:lpstr>Statements that use enumerations</vt:lpstr>
      <vt:lpstr>How to declare a value type  that can contain null values</vt:lpstr>
      <vt:lpstr>How to use the properties of a nullable value type</vt:lpstr>
      <vt:lpstr>How to use the null-coalescing operator  to assign a default value</vt:lpstr>
      <vt:lpstr>How to use the null-coalescing  assignment operator</vt:lpstr>
      <vt:lpstr>How to use nullable value types  in arithmetic expressions</vt:lpstr>
      <vt:lpstr>How to work with nullable reference types</vt:lpstr>
      <vt:lpstr>Common situations when warnings are displayed</vt:lpstr>
      <vt:lpstr>The Invoice Total form</vt:lpstr>
      <vt:lpstr>The event handlers for the Invoice Total form</vt:lpstr>
      <vt:lpstr>The enhanced Invoice Total form</vt:lpstr>
      <vt:lpstr>The class variables</vt:lpstr>
      <vt:lpstr>The first event handler</vt:lpstr>
      <vt:lpstr>The first event handler (continued)</vt:lpstr>
      <vt:lpstr>The second event handler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C# (8th Edition)</dc:title>
  <dc:creator>Mike Murach</dc:creator>
  <cp:lastModifiedBy>Anne Boehm</cp:lastModifiedBy>
  <cp:revision>8</cp:revision>
  <cp:lastPrinted>2016-01-14T23:03:16Z</cp:lastPrinted>
  <dcterms:created xsi:type="dcterms:W3CDTF">2023-05-02T23:00:11Z</dcterms:created>
  <dcterms:modified xsi:type="dcterms:W3CDTF">2023-05-10T15:42:25Z</dcterms:modified>
</cp:coreProperties>
</file>