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5" autoAdjust="0"/>
    <p:restoredTop sz="96374" autoAdjust="0"/>
  </p:normalViewPr>
  <p:slideViewPr>
    <p:cSldViewPr>
      <p:cViewPr varScale="1">
        <p:scale>
          <a:sx n="88" d="100"/>
          <a:sy n="88" d="100"/>
        </p:scale>
        <p:origin x="84" y="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5/10/2023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98C-2E9E-4E3F-82C8-60A2EED58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457200"/>
          </a:xfrm>
        </p:spPr>
        <p:txBody>
          <a:bodyPr/>
          <a:lstStyle>
            <a:lvl1pPr>
              <a:defRPr sz="2400" b="1" i="1">
                <a:solidFill>
                  <a:srgbClr val="000099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Book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5D4F1-CB37-4CE0-983C-8406904B2B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5000" y="1676400"/>
            <a:ext cx="5334000" cy="609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Chapter 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D01CB5-9945-4C9B-9918-8CA19A7268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590800"/>
            <a:ext cx="5334000" cy="914400"/>
          </a:xfr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7A70-7FFF-4919-9745-58612D637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1E8C-669A-4FAF-AC57-930E4708D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E91D7-54F9-CE5B-2AF2-A8F87F29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8042D0E-2D92-B61C-07C7-F98F35208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524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DC32C3D-5C99-8467-FB69-0545F95E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81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92572-6C0F-2359-8B91-448DEEC4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C4B8B-4248-7B05-52E9-1493FB7E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133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434977"/>
            <a:ext cx="7391400" cy="39624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able Placeholder 7">
            <a:extLst>
              <a:ext uri="{FF2B5EF4-FFF2-40B4-BE49-F238E27FC236}">
                <a16:creationId xmlns:a16="http://schemas.microsoft.com/office/drawing/2014/main" id="{AFEF7FE6-D02E-FC18-3A1F-FB2B9BE04DFB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914400" y="3973009"/>
            <a:ext cx="7315200" cy="20467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CB5F9A1-57CC-7079-49E6-F38139C6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7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3A493-C9CB-60F1-C48D-911ADE24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714E1-3205-D410-3DAF-7853C337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7EDEF-2119-0C0C-90EC-29310C83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1EAB4BC0-D5C7-49B0-54AC-F67C80E1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A4128AF-FA95-FB1B-F7EC-9F06B102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EA07F-21E3-C43E-2483-EF255ABC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0A36CC2-90BA-4768-70BF-5E8F2F5C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524000"/>
            <a:ext cx="7315200" cy="441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4541F783-317C-D9AD-83C7-5AE65ED5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 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FC2C4-3F43-BC0E-9A91-95841BAF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13DA2AB-954E-C0E2-3E5B-8B482B005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524000"/>
            <a:ext cx="73152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E757E026-CA30-31D4-7CB8-4AA11C85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0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45E84-27EF-B727-9BFE-6449CFCB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25CEF-B290-B84E-D2A4-6A86E123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89" r:id="rId3"/>
    <p:sldLayoutId id="2147483679" r:id="rId4"/>
    <p:sldLayoutId id="2147483690" r:id="rId5"/>
    <p:sldLayoutId id="2147483686" r:id="rId6"/>
    <p:sldLayoutId id="2147483691" r:id="rId7"/>
    <p:sldLayoutId id="2147483680" r:id="rId8"/>
    <p:sldLayoutId id="2147483683" r:id="rId9"/>
    <p:sldLayoutId id="2147483681" r:id="rId10"/>
    <p:sldLayoutId id="2147483692" r:id="rId11"/>
    <p:sldLayoutId id="2147483674" r:id="rId12"/>
    <p:sldLayoutId id="2147483687" r:id="rId13"/>
    <p:sldLayoutId id="2147483693" r:id="rId14"/>
    <p:sldLayoutId id="2147483676" r:id="rId15"/>
    <p:sldLayoutId id="2147483675" r:id="rId16"/>
    <p:sldLayoutId id="2147483684" r:id="rId1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AFE5-8375-D164-FDE0-BF8171B5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Arial Narrow" panose="020B0606020202030204" pitchFamily="34" charset="0"/>
              </a:rPr>
              <a:t>Murach’s</a:t>
            </a:r>
            <a:r>
              <a:rPr lang="en-US" i="1" dirty="0">
                <a:latin typeface="Arial Narrow" panose="020B0606020202030204" pitchFamily="34" charset="0"/>
              </a:rPr>
              <a:t> C# (8</a:t>
            </a:r>
            <a:r>
              <a:rPr lang="en-US" i="1" baseline="30000" dirty="0">
                <a:latin typeface="Arial Narrow" panose="020B0606020202030204" pitchFamily="34" charset="0"/>
              </a:rPr>
              <a:t>th</a:t>
            </a:r>
            <a:r>
              <a:rPr lang="en-US" i="1" dirty="0">
                <a:latin typeface="Arial Narrow" panose="020B0606020202030204" pitchFamily="34" charset="0"/>
              </a:rPr>
              <a:t> Edition)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0D95E-CA26-40EE-A4C2-C6996AE674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Chapter 7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E7F6B-A2C0-7F4D-05A2-99783B3350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5000" y="2590800"/>
            <a:ext cx="5334000" cy="2438400"/>
          </a:xfrm>
        </p:spPr>
        <p:txBody>
          <a:bodyPr/>
          <a:lstStyle/>
          <a:p>
            <a:r>
              <a:rPr lang="en-US" dirty="0"/>
              <a:t>How to handle exceptions and validate data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36FCE-A3D0-628E-E5D0-512C937165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147AD-1470-5E7E-09D0-BB3BAEB36D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92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910D4-D531-ED2B-89E2-7B74AD7E0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 that’s displayed if an exception occurs</a:t>
            </a: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A1F7959A-1756-2991-C613-69B4BCD8173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44" y="1143000"/>
            <a:ext cx="557893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CABD2-4360-E874-86EB-CBA979C5C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5E218-81CA-4095-6509-2F650717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29BD4-7B28-3123-1C73-7B7326E7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239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907F7-45E1-0610-10FD-51CDC8015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catches two exceptions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4E7EF-2B7C-F025-2102-F8B6DEC815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txtInterestRate.Text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years = Convert.ToInt32(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txtYears.Text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FormatException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// a specific exception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"A format exception has occurred. Check entries.",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"Entry Error");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6F3C6-B9C8-D3C6-DA6B-617734F8B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7DD1A-43E0-D0C4-F7DF-49A587033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F44FE-01E5-B89C-AC5A-C441F25D9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710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37CC-B61C-86FE-151D-AE71A7405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catches two exceptions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B1B65-2149-BEC6-F8FB-6FB0B715E5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OverflowException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// another specific exception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"Overflow exception. Enter smaller values.",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"Entry Error");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catch(Exception ex)     // all other exceptions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ex.GetType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finally   // this runs whether or not an exception occurs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PerformCleanup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76FA14-A8B8-8F92-DE5E-B72335E7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DF5E0-F4F9-1208-E05D-045B8F49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6D732-04EE-500F-EA1F-D94CA1D6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041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92010-4DEC-E223-3BA9-1033D4F8E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to throw an exception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4FFB7-E031-D99D-3817-52A1EFAA6B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When a method encounters a situation where it isn’t able to complete its task.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When you want to generate an exception to test an exception handler.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When you want to catch the exception, perform some processing, and then throw the exception again.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BF5BA-2D5D-8AE8-47D7-CA04BEEC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77535-5D5A-3FB7-CA91-CED72348C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1C42E-0379-9A7F-77AA-BDE27778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420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54DA0-929A-CB5A-60DA-B4C612F41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that throws an exception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an exceptional condition occurs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15F85-FABC-646D-02E8-29B1EE35C1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int months)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throw new Exception(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"Monthly Investment must be greater than 0.");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throw new Exception(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"Interest Rate must be greater than 0.");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1D67DC-9250-0210-7B89-D3AF07263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091E7-EEBC-182B-CA0F-138C060A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E198F-FBB0-1E85-EE5B-221B287D6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691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FCF2B-5ADE-29C2-922F-999421AFB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throws an exception for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DCBAA-57B3-A037-7773-063A9638B8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subtotal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txtSubtotal.Text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throw new Exception(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"An unknown exception occurred.");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 (Exception ex)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ex.Message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"\n\n"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+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ex.GetType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+ "\n"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+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ex.StackTrace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"Exception");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0C701-F54C-BFDA-B8FA-ED55ACCF2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83E61-21E8-C5E6-AEDB-C49523C5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BA53F-5512-853A-9BE9-61D7E4636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591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215FE-325A-D6CB-3AAE-EF14FC7E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rethrows an exception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04151-F69B-8279-21D5-CAD6B7509F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txtSubtotal.Text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 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FormatException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txtSubtotal.Focus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throw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F0320-857A-86AE-D74F-7A0695993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23E08-5729-B85E-8A15-8A15C9476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AA5D7-8CEE-E615-8C5B-885201A5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264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60A8-D24C-3CE5-4769-A6083450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a throw expression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throw an exception (C# 7.0 or later)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1C3D1-B4BA-1B56-2420-57457B8F15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string?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productCode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null;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code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productCode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?? throw new Exception(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"Code cannot be null.");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28377-F9A4-9F47-E081-614B8A64C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7E7B8-BD0E-BA53-07D6-0813CFE1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FB25B-1B2C-E93E-F2A2-9E2EDCFE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482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AF057-05BD-6027-1408-00E9FD41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Future Value app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exception handling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EDD9B-09BB-D64D-74D3-C849819767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543800" cy="4495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btnCalculate_Click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try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txtInterestRate.Text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 years = Convert.ToInt32(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txtYears.Text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12 / 100;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 months = years * 12;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months);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txtFutureValue.Text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txtMonthlyInvestment.Focus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2E640-A007-6318-799D-40ED0A9F0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3889B-369E-CB1E-1224-37229CDD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894E3-FCAE-47AF-E914-455357353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199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5137-5771-F802-575D-E98D38EAB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FV app with exception handling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F9859-3819-E4EA-1908-161B67F1EF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1094345"/>
            <a:ext cx="7391400" cy="4495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catch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FormatException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"Invalid numeric format. Check all entries.",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"Entry Error");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catch(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OverflowException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"Overflow error. Enter smaller values.",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"Entry Error");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catch(Exception ex)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ex.GetType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2E22F3-EA9D-8164-4FB6-35952B73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AA1D2-13FD-58B8-E5DF-D57535DE7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EB0CE-4947-5558-E93A-39CF1A77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30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8131-1378-A3B4-3B6D-052539877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E4E1A-51CD-2FB6-091E-883B269792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a form that uses text boxes to accept data from the user, write code that catches any exceptions that might occur.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a form that uses text boxes to accept data and the validation specifications for that data, write code that validates the entries.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dialogs as needed within your apps.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BE8FD-BAF0-66F7-7D76-7AA6C925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F9E19-7ED6-107A-C64A-09F9BFA9F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A6348-DD54-80D5-4246-99C86590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667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6909-38C5-76F1-B930-8BA74348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FV app with exception handling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EB56F-6712-05C3-A15B-DBB105A662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int months)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months;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* (1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94E799-0BD5-00A7-8960-F723BC282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D0763-1943-DD01-11FA-C47D666C5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BEF89-C2BA-81B7-DE8A-5EF0770A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950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AEC2-9839-956F-ED5B-BB45C6F48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checks that an entry has been made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531FA-A9F1-5D48-AA8C-4F0F04A3C8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txtMonthlyInvestment.Text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"")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"Monthly Investment is a required field.",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"Entry Error");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txtMonthlyInvestment.Focus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16362-3A68-9901-FFA3-2523AAE5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27B74-61EF-E7AB-EC1D-22D44484D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B483A-3FE8-6152-4A08-C1931563F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877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C463-B47A-66BA-8735-6256CDA8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checks an entry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valid decimal 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26569-6509-A2F5-7F59-5D9F4DA15D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(!(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Decimal.TryParse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out _)))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"Monthly Investment must be valid decimal value.",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"Entry Error");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txtMonthlyInvestment.Focus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F9473-4099-9C7C-E3E2-411613C70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68CC5-7325-81C7-B6A6-7F8A85277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1744C-4588-C7B1-1194-D88FB6FEF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604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846B5-84CF-A437-4268-0FB1986F3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checks an entry for a valid range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2D7C8-091F-F819-C2F2-0F4321AE16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"Monthly Investment must be greater than 0.",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"Entry Error");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txtMonthlyInvestment.Focus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1000)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"Monthly Investment must be less than 1,000.",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"Entry Error");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txtMonthlyInvestment.Focus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DEFA6-DC11-EA3A-D345-3CB89B1B7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C2182-E9BB-5E0D-8F30-EA960E937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668B9-87D4-CDE6-818E-D3A9920ED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073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18FC8-A90E-4973-CF22-CBB8EAF28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that checks for a required field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D01EF-1B54-2807-EDF8-F970C5F216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IsPresent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value, string name)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msg = "";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(value == "")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msg = name + " is a required field.\n";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msg;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3DF877-F905-492C-640E-19DAC2D4A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21BFB-4EA4-EBF9-34D8-207854692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B46C7-5A05-D188-F3D4-CEE7CF0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612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9ACA-2164-8E8D-8241-E8209EF80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that checks for a valid numeric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CF55C-96BC-70D6-BF8B-21CC6AE97C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IsDecimal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value, string name)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msg = "";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!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Decimal.TryParse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(value, out _))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msg = name + " must be a valid decimal value.\n";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msg;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A118E9-26E4-BC98-6D40-7CA7E7D2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FA04D-82AC-C593-9086-F8AA60191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366EA-1714-BCA4-745D-1B0CCCAD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422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97B2-258D-AA8E-759B-B0B208705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that checks for a valid numeric range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2C8B2-E43E-301F-BABD-94270AFE0B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IsWithinRange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value, string name,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min, decimal max)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msg = "";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Decimal.TryParse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(value, out decimal number))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(number &lt; min || number &gt; max)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msg = name + " must be between 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min + " and " + max + ".\n";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msg;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A0C2D1-DB45-A0BE-A336-35934BAC1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1AB09-A2A6-BC06-915A-3519EE3F8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E2AA8-DF92-65FE-EEC8-0C7A8D12B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485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C122-D972-8DAD-38FC-E36045A03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dialog that displays three error messages</a:t>
            </a: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CBA7E01D-7BC1-2BD8-4F90-519A7CB1C9D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3894826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D2573-40AF-C751-F58C-FB830042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4DFDE-21BE-D261-5CA4-1182C41C8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A277D-1042-5673-B896-58BA4B77F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997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8C574-7A6A-1D1E-D25A-57A87ED9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validates multiple entries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A94BD-B03B-59CA-B29D-3EB4702AF3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bool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IsValidData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bool success = true;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Validate the Monthly Investment text box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IsDecimal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"Monthly Investment");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IsWithinRange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"Monthly Investment", 1, 1000);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Validate the Yearly Interest Rate text box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IsDecimal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txtInterestRate.Text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"Yearly Interest Rate");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IsWithinRange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txtInterestRate.Text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"Yearly Interest Rate", 1, 20);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52B0A-55C9-24BE-E8A0-B080C9A29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F70D2-DE7C-9702-A438-3CDE86172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E89C6-8A39-7FA4-1C40-A36FAFD4B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193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E6901-81D6-7483-CCA9-51B4DD67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validates multiple entries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7119B-8024-05A0-2630-4FB870EC58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Validate the Number of Years text box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IsInt32(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txtYears.Text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"Number of Years");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IsWithinRange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txtYears.Text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"Number of Years", 1, 40);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"")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success = false;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"Entry Error");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success;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4B09C-DBA8-B729-CC1E-162FA2A6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EC44E-43A5-8C08-E0E8-05E386976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64613-1C26-5FA9-D1D9-CDDC944A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41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7DB9A-3F5C-6EB6-4BD0-10679A95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4BE18-A30A-90C6-44DE-24AFA4B4F7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what an exception is and what it means for an exception to be thrown and handled.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Exception hierarchy and name two of its subclasses.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try-catch statements to catch specific exceptions as well as all exceptions.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properties and methods of an exception object.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throw statements.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three types of data validation that you’re most likely to perform on a user entry.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two ways that you can use generic validation methods in a method that validates all the user entries for a form.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93D1C7-32BE-63F5-4245-C9807243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B8029-0763-C802-6D32-E9A46CBB3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D7F92-756F-26EE-AABA-86481C69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243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107C-4A22-89A2-07B9-6D4E62376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Future Value form with three invalid fields</a:t>
            </a: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E843A40C-45FD-EF9E-3842-26E770EE953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143000"/>
            <a:ext cx="3650941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103B8-BC09-CE61-1A71-B005DF068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90185-C2C5-75F4-5E88-9ACC3FA05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5445F-832D-AE08-7908-DA5182D13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555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C041-AD1E-1784-8ACC-4A4B0DD9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 that displays the errors</a:t>
            </a: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322AB43D-75FD-D95F-694A-1C998521F00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4183332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5FA14-8DED-4825-80F3-067E0048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6753D-3575-1AF5-6487-5E2E1A39A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D9913-69A5-36EC-7247-F307BD28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009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0F38-8295-6A17-6AEB-03B358BEA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 for an unanticipated exception</a:t>
            </a: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3EFFF720-23FB-60D7-2E38-0A2CB58B08C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80" y="1143000"/>
            <a:ext cx="4778279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4E730-A901-2CBC-7233-15CED5D69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E8D5A-3A54-2405-2D59-59FDA0D8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FAD5C-FB54-4003-B01C-0FB78ECE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4999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297B0-0313-0A55-D6F5-FC5759E12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revised Future Value app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59A87-A077-1C60-9786-1C87F14BEB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btnCalculate_Click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 sender,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try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IsValidData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txtInterestRate.Text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int years = Convert.ToInt32(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txtYears.Text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int months = years * 12;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12 / 100;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months);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EF082-78FF-93E3-8AB8-A28DC8324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92217-A3E2-1473-717A-11A5A2850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9E353-07D5-1041-6AB4-2577A3A69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8399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2F637-F741-D9DE-EE4C-FAAEFDBE1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revised Future Value app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185E8-BB28-D811-96B3-48230950B8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txtFutureValue.Text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txtMonthlyInvestment.Focus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catch(Exception ex)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"\n\n" +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ex.GetType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+ "\n"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ex.StackTrace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"Exception");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C8056-2B3B-E4F7-3C75-23DB4135C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B352A-841C-C3EB-6814-A4CFB9F9C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7B77F-1E4D-2B34-DB4D-135552BB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0732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AB15D-13D0-0F4D-E67C-C786B3C42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revised Future Value app (part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6FF25-8776-45E8-B2B7-35FF3D2E1C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bool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IsValidData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bool success = true;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Validate the Monthly Investment text box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IsDecimal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"Monthly Investment");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IsWithinRange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"Monthly Investment", 1, 1000);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Validate the Yearly Interest Rate text box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IsDecimal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txtInterestRate.Text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"Yearly Interest Rate");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IsWithinRange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txtInterestRate.Text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"Yearly Interest Rate", 1, 20);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729B2-DE56-BC7C-B70D-C8EC7AA4C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53377-D8FE-7FCF-0773-D87204CB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049B6-DD25-3FB0-A533-AFFF9E285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9461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8C3CD-3149-5C7D-F562-AEAF5A2C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revised Future Value app (part 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C6B80-070D-9C97-8CB6-C1352D7C19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Validate the Number of Years text box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IsInt32(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txtYears.Text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"Number of Years");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IsWithinRange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txtYears.Text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"Number of Years", 1, 40);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"")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success = false;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"Entry Error");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success;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BB7D3-09A5-D465-AAE0-0665F9A07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E1EED-1D03-A0B6-18ED-30A7E7017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C5050-8003-0568-1243-6CFA7D1B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978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7703-75EC-BE2D-8334-92561462E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revised Future Value app (part 5)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414BD-DD24-4AE3-911C-6F551F1377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IsDecimal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value, string name)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msg = "";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(!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Decimal.TryParse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(value, out _))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msg = name + " must be a valid decimal value.\n";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msg;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7C5A38-F7B4-1D0D-5CF4-591B1E7EB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7B714-08B8-A173-34EA-8E00159EB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13EAE-6382-6060-7E8C-AB98D9C0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249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F23C3-5714-1FA1-E921-167427204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revised Future Value app (part 6)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5CB74-C045-89B9-0587-FEF75263BC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string IsInt32(string value, string name)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msg = "";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(!Int32.TryParse(value, out _))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msg = name + " must be a valid integer value.\n";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msg;</a:t>
            </a:r>
          </a:p>
          <a:p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798230-4D23-102B-4B8B-F0DF1CA6E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E8EA1-7E7C-3E25-ABBE-B43A78EA1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07597-2204-2732-C366-809C729E8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4095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A6214-2C0C-9F4E-7075-1329AC1A5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revised Future Value app (part 7)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07FC9-9981-C6A8-BC05-E107E8041A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IsWithinRange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value, string name,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decimal min, decimal max)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msg = "";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Decimal.TryParse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(value, out decimal number))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(number &lt; min || number &gt; max)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msg = name + " must be between " + min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+ " and " + max + ".\n";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msg;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C053BD-381D-7B40-BE7B-69F2A7DC5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18017-7B3C-C1A4-2E57-62701EB4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02BA3-EAE1-3665-DC69-FFEE333B0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090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EE5F-615A-6012-5BB2-3554D1DC0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 for an unhandled exception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0EB28-0FD6-4C87-40BD-E8A348F7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B2A41-3211-73D4-24DE-0B1527C47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5722A-6210-3344-F80C-2A114AED3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254DDF35-17CB-5243-C6A7-78403C6656E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93" y="1143000"/>
            <a:ext cx="7300414" cy="480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809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C81F3-9D54-D8CC-F0C3-0A819E56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revised Future Value app (part 8)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74627-D9F7-4F92-C1D7-DBD29546C1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decimal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decimal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decimal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int months)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months;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* (1 +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053BF4-FEC6-2D80-1300-A4C0CF3BB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DBDE9-2C0B-A336-DA9B-E497CAE1D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D53AA-19A9-80A3-8C62-33410260D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38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11819-40B5-4807-5C75-4BA0A409C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dialog with an OK button</a:t>
            </a: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9C746163-4F53-232D-7B02-AAB223948C5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4111361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74D1CA-FD0E-3B2A-EEF2-D8BAEDFBDA9B}"/>
              </a:ext>
            </a:extLst>
          </p:cNvPr>
          <p:cNvSpPr txBox="1"/>
          <p:nvPr/>
        </p:nvSpPr>
        <p:spPr>
          <a:xfrm>
            <a:off x="838200" y="3110060"/>
            <a:ext cx="7315200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statement that displays the dialog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"Please enter a valid number for the Subtotal field.", 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"Entry Error");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76EF7-7DEC-BF46-C268-C01D3D105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7DB6C-AA00-C47A-A929-EC7DB9F1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4CA51-EB50-149F-CB89-FF4858173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196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96DAB-71A3-BCB7-3923-3746C896C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try-catch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D6950-C662-2C43-D560-CEB9B560FD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subtotal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txtSubtotal.Text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.2m;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*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"Please enter a number for the Subtotal field.",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"Entry Error");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C3D9E-94A7-E17F-FA23-CCB65AB15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A287D-536E-D963-01EC-400A226AE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329C4-0E7C-CB0E-EB65-09497494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239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C7CA9-4889-36F5-DB56-FE81A33F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Invoice Total app with an entry error </a:t>
            </a:r>
            <a:endParaRPr lang="en-US" dirty="0"/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2399D874-6F87-B285-1A27-3DE680D2FF2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3581400" cy="297983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5ED67-BCA2-0CAD-75FD-CF031A243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B6D8D-4857-C601-2D38-0DDD7D725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37F1B-0355-35F3-C4A7-DDB3468C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499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28549-1FA7-3428-70D1-98409B6A7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 that’s displayed for the error</a:t>
            </a:r>
            <a:endParaRPr lang="en-US" dirty="0"/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E3FEBC25-77A5-3CFC-D758-F561FA50077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3426134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EDEB9-0BA2-0A59-FEBF-A27E36859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74FD2-2935-4BF2-205F-F066F5C73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7186B-547F-C7C0-B653-D8E33B0A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191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F2EDA-EB7E-F5AA-4FC3-0EBBE821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try-catch statement that accesses the exception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0307C-30C3-CB90-B95C-02F0046C41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subtotal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txtSubtotal.Text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catch(Exception ex)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ex.Message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"\n\n"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ex.GetType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+ "\n"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ex.StackTrace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"Exception");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2C996-CC84-D7FB-1A94-36B955B5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196D0-B468-163E-F37C-B33D2D376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1D88D-D1C3-794E-0D61-6AA37CD31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112254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 - new format.potx" id="{3BEF52E8-6F00-47B7-9C38-C63A3A7ED98E}" vid="{BB247BD3-0825-4C9E-886F-3B62818F7E7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 - new format</Template>
  <TotalTime>98</TotalTime>
  <Words>2826</Words>
  <Application>Microsoft Office PowerPoint</Application>
  <PresentationFormat>On-screen Show (4:3)</PresentationFormat>
  <Paragraphs>516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Murach’s C# (8th Edition)</vt:lpstr>
      <vt:lpstr>Objectives</vt:lpstr>
      <vt:lpstr>Objectives (continued)</vt:lpstr>
      <vt:lpstr>The dialog for an unhandled exception</vt:lpstr>
      <vt:lpstr>A dialog with an OK button</vt:lpstr>
      <vt:lpstr>A try-catch statement</vt:lpstr>
      <vt:lpstr>The Invoice Total app with an entry error </vt:lpstr>
      <vt:lpstr>The dialog that’s displayed for the error</vt:lpstr>
      <vt:lpstr>A try-catch statement that accesses the exception</vt:lpstr>
      <vt:lpstr>The dialog that’s displayed if an exception occurs</vt:lpstr>
      <vt:lpstr>A statement that catches two exceptions</vt:lpstr>
      <vt:lpstr>A statement that catches two exceptions (cont.)</vt:lpstr>
      <vt:lpstr>When to throw an exception</vt:lpstr>
      <vt:lpstr>A method that throws an exception  when an exceptional condition occurs</vt:lpstr>
      <vt:lpstr>Code that throws an exception for testing</vt:lpstr>
      <vt:lpstr>Code that rethrows an exception</vt:lpstr>
      <vt:lpstr>Code that uses a throw expression  to throw an exception (C# 7.0 or later)</vt:lpstr>
      <vt:lpstr>The code for the Future Value app  with exception handling (part 1)</vt:lpstr>
      <vt:lpstr>The FV app with exception handling (part 2)</vt:lpstr>
      <vt:lpstr>The FV app with exception handling (part 3)</vt:lpstr>
      <vt:lpstr>Code that checks that an entry has been made</vt:lpstr>
      <vt:lpstr>Code that checks an entry  for a valid decimal value</vt:lpstr>
      <vt:lpstr>Code that checks an entry for a valid range</vt:lpstr>
      <vt:lpstr>A method that checks for a required field</vt:lpstr>
      <vt:lpstr>A method that checks for a valid numeric format</vt:lpstr>
      <vt:lpstr>A method that checks for a valid numeric range</vt:lpstr>
      <vt:lpstr>A dialog that displays three error messages</vt:lpstr>
      <vt:lpstr>Code that validates multiple entries</vt:lpstr>
      <vt:lpstr>Code that validates multiple entries (continued)</vt:lpstr>
      <vt:lpstr>The Future Value form with three invalid fields</vt:lpstr>
      <vt:lpstr>The dialog that displays the errors</vt:lpstr>
      <vt:lpstr>The dialog for an unanticipated exception</vt:lpstr>
      <vt:lpstr>The code for the revised Future Value app (part 1)</vt:lpstr>
      <vt:lpstr>The code for the revised Future Value app (part 2)</vt:lpstr>
      <vt:lpstr>The code for the revised Future Value app (part 3)</vt:lpstr>
      <vt:lpstr>The code for the revised Future Value app (part 4)</vt:lpstr>
      <vt:lpstr>The code for the revised Future Value app (part 5)</vt:lpstr>
      <vt:lpstr>The code for the revised Future Value app (part 6)</vt:lpstr>
      <vt:lpstr>The code for the revised Future Value app (part 7)</vt:lpstr>
      <vt:lpstr>The code for the revised Future Value app (part 8)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Murach’s C# (8th Edition)</dc:title>
  <dc:creator>Mike Murach</dc:creator>
  <cp:lastModifiedBy>Mike Murach</cp:lastModifiedBy>
  <cp:revision>9</cp:revision>
  <cp:lastPrinted>2016-01-14T23:03:16Z</cp:lastPrinted>
  <dcterms:created xsi:type="dcterms:W3CDTF">2023-05-03T21:51:19Z</dcterms:created>
  <dcterms:modified xsi:type="dcterms:W3CDTF">2023-05-10T19:35:23Z</dcterms:modified>
</cp:coreProperties>
</file>