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5/10/2023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C# (8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C# (8</a:t>
            </a:r>
            <a:r>
              <a:rPr lang="en-US" i="1" baseline="30000" dirty="0">
                <a:latin typeface="Arial Narrow" panose="020B0606020202030204" pitchFamily="34" charset="0"/>
              </a:rPr>
              <a:t>th</a:t>
            </a:r>
            <a:r>
              <a:rPr lang="en-US" i="1" dirty="0">
                <a:latin typeface="Arial Narrow" panose="020B0606020202030204" pitchFamily="34" charset="0"/>
              </a:rPr>
              <a:t> Edition)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00" y="2590800"/>
            <a:ext cx="6934200" cy="23622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skills for working</a:t>
            </a:r>
            <a:b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Windows forms</a:t>
            </a:r>
            <a:b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controls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3966-9C6C-3942-B3B3-7062BFBC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loads a combo box with years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738ED-58B5-17CB-ED2F-F7258E566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year 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DateTime.Today.Year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endYear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year + 8;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cboExpirationYear.Items.Add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("Select a year...");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(year &lt;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endYear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cboExpirationYear.Items.Add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year++;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0DFFA-5205-B4D1-8DB1-A5018D94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AED93-DD42-4BC3-C728-45A2A552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7C6D-1BAD-698E-4C99-27E3B99A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86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7F89-3FDC-A76D-BBF1-2413310E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clears and loads a list box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credit 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FF07E-61C4-CCFE-1F45-BA648E0B2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lstCreditCardType.Items.Clear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lstCreditCardType.Items.Add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("Visa");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lstCreditCardType.Items.Add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("Mastercard");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lstCreditCardType.Items.Add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("American Express");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lstCreditCardType.SelectedIndex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select first item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D7A45-C72C-8F4D-A250-EE6FF72F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7CA55-8276-976E-E5FC-19826871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C4694-C3B1-92A3-A8F7-45C1EE96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9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8FD7-5891-C2AA-F92A-A536037A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get information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combo box or list 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EF828-8DF3-F93B-8BC1-BCC2C759F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expYearIndex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cboExpirationYear.SelectedIndex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expYearText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cboExpirationYear.Text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expYearValue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(int)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cboExpirationYear.SelectedItem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 -1;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expMonthValue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cboExpirationMonth.Items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[1].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6CB11-9234-3FCF-A7B1-EC4A4BC0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C833-CF2D-4383-08E0-87BD1E41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9854B-6BDD-776D-8243-B51A07DA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02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BB46-FB81-994C-679E-92EBD662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works with a combo box of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FF7BA-ABC9-1176-F817-5DEE60C25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names =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"Judy Taylor", "Anne Boehm", "Kelly Slivkoff"};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(string name in names)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cboNames.Items.Add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cboNames.Items.Insert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"Joel Murach");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cboNames.Items.RemoveAt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cboNames.SelectedIndex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-1; // don't select an item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83037-4D88-625B-A600-CD290A97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A903D-29C4-4CE1-913A-4FFEF4FB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9FA70-DB27-997B-1E34-D38A9751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4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27F1-BDBD-5216-8DFE-9E62E01B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group box that contains two radio buttons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746F97B4-2B5C-6846-B37D-C578D781E8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123649" cy="1066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90127-3EA4-456F-269C-C057CCFA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03755-4111-9EDB-3050-87D8E907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FF5E-5567-65C5-2494-A7FEBB79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A785-F75F-D9AE-25B4-90E6989A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sets the value of a radio button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check box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BFD1-33C4-956E-C974-9AD6438AD5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rdoCreditCard.Checked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chkDefault.Checked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CF77D-8B44-8AC1-A773-18149B7F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5519C-42C8-B8D2-4201-433FB5F7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ACE3-CE5E-ABE7-45DF-BE0EAECD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16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60D2-F6F0-7463-46D3-08358852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checks the value of a radio button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3735D-D8E8-FF75-8CED-1991E65AD5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rdoCreditCard_CheckedChanged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object sender,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rdoCreditCard.Checked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true)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EnableControls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DisableControls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70CB0-F84C-F285-4597-079B3D64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F1230-5741-C6AB-81FF-0319CABE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6BE96-0022-1FFF-6AAF-A5E09ED8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4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FB3E-D047-2DC2-15FD-FF9E24C7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the value of a check 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01244-D851-F038-57F7-42F85F624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isDefaultBilling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chkDefault.Checked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CDEF2-F8E9-4C69-0CED-E48F30C4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5977C-5139-362C-D632-B3E3494C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C426-76CE-4ECB-F217-E7424E9B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4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07CE-0C4E-2E16-DDCD-8DEAA3D9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 in Tab Order view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the tab order is changed</a:t>
            </a:r>
          </a:p>
        </p:txBody>
      </p:sp>
      <p:pic>
        <p:nvPicPr>
          <p:cNvPr id="8" name="Content Placeholder 7" descr="Title describes image">
            <a:extLst>
              <a:ext uri="{FF2B5EF4-FFF2-40B4-BE49-F238E27FC236}">
                <a16:creationId xmlns:a16="http://schemas.microsoft.com/office/drawing/2014/main" id="{98B52473-40A7-24D4-432E-FE8EE5F8D86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3409" y="1447800"/>
            <a:ext cx="4322936" cy="3886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728B9-0D7C-63F8-2DEF-92BEEA90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0C90B-7DA8-51C7-5882-511A64A4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5E08E-7C8C-9993-1F5C-84DF5266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94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F228-6388-5271-8638-1937F59A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Tab Order view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change the tab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F59F7-0C0C-F990-0F3A-AE8E5EBAB0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display a form in Tab Order view, select it and then select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Tab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Order command.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change the tab indexes of the controls, click on the controls in the sequence you want to 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change the sub indexes of the controls in a group box, click on them individually.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72AB5-5995-5E45-313F-196641C3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06FED-96F6-AFD0-6937-87E05778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402DA-6385-B2FC-D9D0-A3FE63C8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1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2958-7680-65E8-0583-D5FD96D3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68045-D8E6-FAEB-B4CF-6EE73CFF5D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form that uses any of the controls presented in this chapter, design and code the form.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 form with two or more controls, set the tab order of the controls using the Tab Order view of the form.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an app that displays custom or standard dialogs, design and code the app.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B2480-287E-0B87-3B8E-DC54F2A0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39222-CBFC-D6B4-B886-477AF5A1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367F1-E7B0-32E1-5644-C2399069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5BFC-167D-1D88-C129-BD3900A9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 for the DateTimePicker class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1703EBBE-7712-D014-B5B1-6150EE2E67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82502" y="1028700"/>
            <a:ext cx="6633193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931F3-D5B3-AE5C-F1DF-C5E0D6F9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8C96D-7B2C-3816-C6C7-8A5A8E08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15265-7D2B-B0A9-5881-B07739EF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45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5282-994C-4D06-B5EE-7AC74725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 New Item dialog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55BFD-58A6-B585-E082-DA20C12C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021D-1399-8CBB-ED16-7A6CDDF4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25FC5-C567-901F-B010-71418DAF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5E3F1C55-5384-9DFA-69C4-38B107D9B9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7437" y="1066800"/>
            <a:ext cx="7315200" cy="380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9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0C7C-C897-D069-DCC1-F7D9E16F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generated code for a new form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named frmPayment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3C42D-0C76-42B0-7129-D467BADAC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frmPayment.cs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Payment;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frmPayment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frmPayment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FA8F9-E9FC-A59B-11BE-8CA7C02A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4573F-9B99-B243-BD85-5E1B55B9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1B7E-81E2-BCA4-3489-77BA7A5B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4A5F-1918-B218-8095-093937AD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generated code for a new form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272BB-28B1-C68F-11C7-5AFD5EEF99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300" y="1094345"/>
            <a:ext cx="7391400" cy="44958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b="1" spc="-1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frmPayment.Designer.cs</a:t>
            </a: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Payment;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 class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frmPayment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private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System.ComponentModel.IContainer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components =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null;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protected override void Dispose(bool disposing)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if (disposing &amp;&amp; (components != null))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components.Dispose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base.Dispose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(disposing);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#region Windows Form Designer generated code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D4C04-67BE-7379-7455-10B8DEB8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F4694-824F-27D2-987B-25486936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222D-EA18-81BA-8A94-9BB23436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68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C716-1D0B-084F-CB55-7340DCB5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that’s generated for the Load event handler of the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BA9B8-D6EC-8C9F-04AF-74F10CC6B6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method declaration in the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frmPayment.cs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frmPayment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_Load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wiring in the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frmPayment.Designer.cs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 +=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frmPayment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_Load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706EE-6775-E56F-4016-AC114165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57BC9-A6F8-A237-1626-81594AC1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D2D2A-F79A-65CC-5811-2F402FD7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94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BBFC-48E0-E496-28BF-6DE88329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global using directive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477E6-D5CE-97CD-BAC5-BE42AC6571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using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2F57B-7FB7-3A6B-B945-2C841AB2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379D9-EBD0-30E0-3783-0F3D916A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55A5-EB20-EDD5-6D7C-CA9DE1F7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83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2CF4-CEF1-81EA-D1BB-F8CF0337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using directives for a Windows Forms app 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F4C55D1F-435F-D7C6-D7BC-97B186FF36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3657600" cy="40337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4EDBB-C05C-E471-CF17-97419F3E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ED3CD-055D-2976-4242-72D414FE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4155-BF57-3B02-1BD9-39B3E278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33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AF76-7FA0-ACA7-80C8-8AF8E0F4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global using directives for an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BE3A-6722-5B6A-0D0E-BB926226D4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Hover over the icon in the upper left corner of a class file to display a tooltip that says Global ‘using’ directives.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on the icon to view all global using directives listed by the names of the files that contain them.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FB4E6-E132-7963-BFF1-B50A6E30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3B2C-EFFA-4746-9545-8E68A6A8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F2982-AB82-1FF9-EA83-C781D417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12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BFFF-50B3-EAFE-FF59-7740466C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using directives Visual Studio generates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default for a new form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6F26A-8983-C2F9-10D1-AB1674509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System;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System.Data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System.Drawing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System.Linq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System.Threading.Tasks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System.Windows.Forms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D4C23-4D57-EEC7-4C91-B4C53564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2F8FC-2B97-1243-096E-D7D0FCC1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3AA00-931B-7B28-3685-8AEF983D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9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1203-967E-1188-E04B-2F76CD03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remove unused using directives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5727F-F76C-DB8E-9BD1-E1F3CDB38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on or hover over one of the using directives.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on the yellow light bulb that appears, then click on Remove Unnecessary Usings.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DCD3C-C595-F76D-AD15-E885BCCE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74A84-58B4-8397-24AF-FB7F7AA0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A399D-C036-C5B1-711F-4C95AFBF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6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43A6-E451-2771-2485-8AF049D9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243EE-45FA-23CC-8821-472E851DAF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these controls: combo box, list box, radio button, check box, and group box.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refactoring feature helps you change some of the occurrences of the form name in the code, but not the occurrences in the event handlers for the form.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the Program class for an app displays the first form of an app.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global using directives are and where they’re usually stored.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DialogResult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enumeration and the Tag property to pass data between a form and a custom dialog.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FormClosing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event to stop a form from closing.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178CD-736C-9888-00C4-7BD937ED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437F8-292D-6E80-6225-B83D2E6D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857F-C4C7-BC97-3A50-1A9899F6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463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F633-9159-5550-832C-B1BDE5A8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project that contains two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A4F23-5F66-4988-295B-C30ADC6B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781E1-4EDB-98A9-8209-48425E9D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90FF-2A07-F190-26C8-C3FC7C27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EA2594A0-DA2E-84E0-8AC1-108F598240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5721"/>
            <a:ext cx="7315200" cy="479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95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342C-3E10-CA6D-B63C-63DCDECD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defines the main entry point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98889-5FFB-8ECD-6E08-95688ED265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Payment;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 static class Program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/// &lt;summary&gt;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///  The main entry point for the application.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/// &lt;/summary&gt;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STAThread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static void Main()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To customize application configuration such as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set high DPI settings or default font,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see https://aka.ms/applicationconfiguration.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ApplicationConfiguration.Initialize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Application.Run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frmCustomer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E982-A7B6-FD38-E2B2-BCA1CFFE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7D376-9FB4-9BE5-B5DC-D7C0C220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8E464-F8E3-C970-7757-FB7FC54C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879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17B7-2289-6F9D-FFF5-7E5D81A9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Payment form displayed as a dialog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8E62A877-0D2C-8A6C-E790-385E022E83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55" y="1143000"/>
            <a:ext cx="3984764" cy="3886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24E8B-1F6E-7355-84C0-B4981DE8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8FA95-F299-3108-1245-2ACB8052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260DB-25DC-9075-1095-35485BCD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90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7240-FC58-71B3-5CD5-E0D48EE8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creating custom dialogs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A9B92-B9F5-4BA3-5569-678E0FFC6D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ControlBox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MaximizeBox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MinimizeBox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F80F1-BCC5-45A1-123F-423DBBD9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41BD4-5CF8-E8BF-E4DF-F880ACBF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FEB5-7360-6830-1239-56CA2EBD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63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8D64-CCE3-3234-EC14-67C24A9C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and displays a custom dialog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7FBD6-576E-5E8A-A35A-A6DD1136E2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paymentForm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frmPayment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paymentForm.ShowDialog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execution continues here after the user responds 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to the dialog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FD76C-B1C1-8570-B76B-7B2DA02A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7C61A-2CE8-BAA6-6412-0D35AD98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E5984-7F31-C403-8533-747FB99B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49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2B1D-3289-370C-91A2-F2F62803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two properties of a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1F28C-1041-F7A9-43C5-CD35DF7B0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sets the </a:t>
            </a:r>
            <a:r>
              <a:rPr lang="en-US" sz="2000" b="1" spc="-1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DialogResult.OK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sets the Tag property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 = msg;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E78F8-F887-6B83-2C7E-2D885D1D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92F24-3BDF-F469-D10D-FDB70F99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304F7-D97B-4B74-BBCD-F0028575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04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D0B-F2DC-0202-1142-8E900E4D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result of a dialog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 Tag property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C3302-5727-A5FC-0436-8AA0FB0CB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paymentForm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frmPayment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paymentForm.ShowDialog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(result ==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DialogResult.OK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lblPayment.Text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paymentForm.Tag?.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BD507-29C8-2006-90F5-8298235E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8C544-3B47-3832-4A1E-7BD7825E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0BEB-3349-C8E8-7EC3-99E0ED0D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109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78A6-6DF0-E14A-0E76-90877830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displays a dialog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gets the user response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F4975-A193-84BE-2470-BD1D0D859E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button =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"Are you sure you want to save this data?",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"Payment",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MessageBoxButtons.YesNo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MessageBoxIcon.Question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MessageBoxDefaultButton.Button2);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E1A0B-7FB0-7E9C-4A4A-58A5927A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F5F68-1DA5-DF4B-399D-4E3A479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F9780-242D-10EE-6FD3-E31C88FC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279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0FB4-DF6A-D8E2-F0AF-CBCF0CDA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that gets the user’s response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88A5E0CD-169F-0694-8D83-9C8CDE3930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143000"/>
            <a:ext cx="3963611" cy="2209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2C1E7-7DFA-9205-810E-F11FE819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0893C-3BB4-005A-4DCD-48DAF041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DE03-D1A2-2778-D30A-2FFFA6CC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165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24D0-4528-5783-1F3B-EE036E9E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checks the user response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6F95-D899-1064-E473-34AA2BD04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(button ==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DialogResult.Yes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SaveData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isDataSaved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D8CC2-5C23-81E5-554B-F9F27AD1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815AF-FA62-B63C-86F6-E86B0DDD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CA80-CF21-971A-06C9-42280963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2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4DEB-FA0C-B9B8-0FDA-0BA4D3BC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 with five more types of controls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51F16E09-0319-C53C-7517-7B228575E6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3437835" cy="3352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F9F02-ACC9-0728-8EDD-59CDAD7D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618C3-2B95-FE41-AE91-343375BE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95D0-52A6-3CDC-9487-BB8190B2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93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D0B5-7424-C5A3-B97B-5FEF110D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for saving or not saving a form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91365F89-8F4E-20C4-96CE-4FEB9FDDC53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3124760" cy="1981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48AE-C760-9F1C-76AC-87845946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0B135-BF22-A036-ACFD-0625655C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032E-B208-FF16-9D23-5002044E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04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21FF-BE54-F3F4-43E4-400667E1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dialog that can cancel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Closing event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C87F0-316E-ED5F-EEF8-C1CED8B937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frmCustomer_FormClosing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object sender,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FormClosingEventArgs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isDataSaved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message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"This form contains unsaved data.\n\n"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"Do you want to save it?";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button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 "Customer",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MessageBoxButtons.YesNoCancel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MessageBoxIcon.Warning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F6A0-E7E9-4CD5-AABB-56247952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78EC0-5B4F-5E0A-9E0C-7913573C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2F1F4-33E2-FB72-426B-EAD2DC5D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39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AAF2-D7DB-DA07-626A-6C2EABD8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dialog that can cancel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Closing event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338A4-D215-6DF4-D4C6-286CC9D01A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(button ==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DialogResult.Yes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SaveData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e.Cancel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(button ==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DialogResult.Cancel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e.Cancel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338BF-D801-6BED-FB8D-9F4A6E6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2CB4C-3336-B5CE-B02C-EA2EC86B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530D6-9C07-2307-B743-BD82459F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94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A93E-4094-261B-578C-12427D9F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 form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57299B9A-83EF-1F30-BCA3-C35262CF08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5033" y="1066800"/>
            <a:ext cx="4413078" cy="3276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7E8BF-3069-8BF9-A922-4161218D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0F343-B83B-1786-AAFF-02FD6DA1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74CA0-4F1F-BC91-DC83-1EAB6C01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0FD4-E7E1-B97B-798E-EEBA6D92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Payment dialog for a credit card payment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CF5962E0-01D4-5C11-DD13-2B9ECBAB68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6057" y="1142999"/>
            <a:ext cx="3778343" cy="368488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35130-C286-AF40-736C-18F8BCD4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83CC5-15D6-9313-A5F4-676B88C8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DD497-B8C7-721A-FA42-4C03C82F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96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D896-65A3-22ED-B98A-2861E5CA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Payment dialog for billing a customer</a:t>
            </a:r>
          </a:p>
        </p:txBody>
      </p:sp>
      <p:pic>
        <p:nvPicPr>
          <p:cNvPr id="7" name="Content Placeholder 6" descr="Title describes image">
            <a:extLst>
              <a:ext uri="{FF2B5EF4-FFF2-40B4-BE49-F238E27FC236}">
                <a16:creationId xmlns:a16="http://schemas.microsoft.com/office/drawing/2014/main" id="{0C0CADD0-28AC-BD9E-B45C-694889D9F7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77715" y="1143000"/>
            <a:ext cx="3828498" cy="3733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6CEE3-3B26-57C3-30D0-BF35E5B5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5C51D-8385-06B0-5F77-71DDCC15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3CE5B-026C-8961-22F2-1886085C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57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A1BC-5DB5-FA50-544F-FC7F8564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Customer form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DC55D-C508-57DE-47AE-4BD42E8FA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frmCustomer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frmCustomer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isDataSaved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frmCustomer_Load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cboNames.Items.Add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("Mike Smith");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cboNames.Items.Add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("Nancy Jones");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lblPayment_TextChanged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isDataSaved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3B6CA-0E18-534C-EE56-97D58007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0EE6A-49DC-B90B-2981-AEE61F0B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C4004-D2C7-D3B9-69F4-C75FEEC0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803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D544-5988-2765-6631-F1CC2A7C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Customer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EC5E-A00A-49BE-6B76-A222D39E4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cboNames_SelectedIndexChanged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isDataSaved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lblPayment.Text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btnSelectPayment_Click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paymentForm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frmPayment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selectedButton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paymentForm.ShowDialog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selectedButton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DialogResult.OK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lblPayment.Text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paymentForm.Tag?.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C65B3-1816-1D1B-C2DA-3D79B7D6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E1D2-C1DE-A994-2B8B-D7FE6425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7FDA-37DD-D541-ACD8-F264CD55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77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E91F-CDBE-0D38-1FD8-AA85A99E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Customer form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ED8E8-A61A-3539-0712-BD8C1664D6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btnSave_Click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cboNames.SelectedIndex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-1;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lblPayment.Text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isDataSaved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cboNames.Focus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D6B6C-4A97-EECD-08C8-5FB2A572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034E8-E627-56EA-347F-637E670B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BB0C6-ECBF-A6C7-86EF-B089AD32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52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33D6-EEA2-ADEC-42F7-57E352AA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Customer form (part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D4E35-3E85-E7AD-9174-4727076F40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bool success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cboNames.SelectedIndex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-1)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"You must select a customer.\n";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lblPayment.Text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"You must enter a payment.\n";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"")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success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"Entry Error");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success;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7A1F0-90C2-7FCB-F2AD-97C23F1D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4AE03-5610-70DB-CCE5-3B34B8C4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675C8-1A28-8D86-EDAB-060DD365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5018-4973-35E3-DD5C-A5F966EE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of list box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combo box controls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284A1-6660-E358-512E-8317725811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SelectedIndex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SelectedItem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DropDownStyle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SelectionMode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25FF1-7446-BE5A-AA60-52E5843A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7F76E-15B1-AEF2-7F98-83BC3FFE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9DDDA-DC2A-C415-AA91-D24AFC7F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502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8AE8-ECDB-E593-5338-4713F73E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Customer form (part 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1B9CD-7776-C104-21A3-30258F80B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Close();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frmCustomer_FormClosing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FormClosingEventArgs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isDataSaved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message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"This form contains unsaved data.\n\n" +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"Do you want to save it?";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button =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 "Customer",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MessageBoxButtons.YesNoCancel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MessageBoxIcon.Warning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2326D-EBDC-F255-1051-31A64E03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D9EF0-8119-7B5E-9F2D-92C8EE10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E6DC0-BB57-7BDB-DA6E-8D2698C5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18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8B19-1810-A559-71A4-B8BE515F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Customer form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1BC67-8471-B14C-4BF2-1940E1D809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(button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DialogResult.Yes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e.Cancel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(button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DialogResult.Cancel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e.Cancel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C8391-1CE8-163B-BC23-150A8A4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DF0A4-D469-E2F4-8467-98D4FB57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2CC5F-B090-AD82-0995-68980D53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0923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1F50-3863-7C0E-4CA3-EC000787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Payment form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307CF-B6E1-0823-2165-5524F0A0EA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frmPayment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frmPayment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InitializeComponent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4CE83-03A3-BC07-06FC-217145CA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1FDCA-88E4-04AB-D9DE-933CB0F5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5CFD6-AB7F-F013-6085-53ABEA3D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576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450B-230B-5656-F5FE-81CE6A08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Payment form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1ED10-4ADB-5C39-BAC8-CF8B954A99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frmPayment_Load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lstCreditCardType.Items.Add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("Visa");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lstCreditCardType.Items.Add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("Mastercard");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lstCreditCardType.Items.Add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("American Express");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lstCreditCardType.SelectedIndex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string[] months = {"Select a month...",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"January", "February", "March", "April",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"May", "June", "July", "August",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"September", "October", "November", "December"};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(string month in months)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cboExpirationMonth.Items.Add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(month);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cboExpirationMonth.SelectedIndex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1871F-5AE9-F74D-1A77-FB107237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AE0BD-634F-8DD2-EA17-AAAD1610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4565-2217-9E99-8EAA-62847BCB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40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04E8-D363-67DE-075E-63F26327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Payment form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C417-7C90-9DD8-E95E-8652BFBE86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year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DateTime.Today.Year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year + 8;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cboExpirationYear.Items.Add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("Select a year...");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while (year 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cboExpirationYear.Items.Add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year++;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cboExpirationYear.SelectedIndex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btnOK_Click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04DCA-CEF0-1609-705B-976E0EF5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05317-66D1-F4DF-F5ED-7A359D56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4AE5-45AF-DE5C-A11F-AEB5A865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67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26C4-B0B9-5BE9-3125-922DE3F0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Payment form (part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B19BE-8183-631D-BD6B-3F3C2A5A80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5029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IsValidData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bool success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rdoCreditCard.Checked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lstCreditCardType.SelectedIndex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-1)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"Select a credit card type.\n";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txtCardNumber.Text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"")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"Enter a credit card number.\n";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5CFFE-0172-08EA-74BE-35EAED21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F6906-D042-112C-D069-E7D4259B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EEF06-17A3-D9CE-2B51-C93A8C6D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4700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6CBB-23BA-E351-D413-C51AC79C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Payment form (part 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C705C-4062-9FF4-F2F7-5DF19F44CC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cboExpirationMonth.SelectedIndex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"Select a month.\n";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cboExpirationYear.SelectedIndex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"Select a year.\n";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"")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success =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"Entry Error");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success;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CA077-5748-316A-6C21-F29A4868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5AC21-5D43-2579-3612-AF4D251E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DF460-953F-6179-F4FA-E531F112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016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BAE8-19A2-58FF-47CF-EA021C36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Payment form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F2A9E-862E-AAE0-1718-EA68F97DB6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  string msg = "";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rdoCreditCard.Checked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 msg += "Charge to credit card." + "\n\n";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msg += "Card type: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lstCreditCardType.Text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msg += "Card number: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txtCardNumber.Text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msg += "Expiration date: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cboExpirationMonth.Text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"/"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cboExpirationYear.Text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  msg += "Send bill to customer." + "\n\n";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isDefaultBilling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chkDefault.Checked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msg += "Default billing: "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isDefaultBilling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Tag = msg;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DialogResult.OK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7ABDC-CB4A-FB79-9365-05ADA309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BE0C3-8BE3-0664-BE59-8DAE9357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/>
              <a:t>Murach’s C# (8</a:t>
            </a:r>
            <a:r>
              <a:rPr lang="en-US" sz="1600" baseline="30000"/>
              <a:t>th</a:t>
            </a:r>
            <a:r>
              <a:rPr lang="en-US" sz="1600"/>
              <a:t> Edition)</a:t>
            </a: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8786-896A-94B4-40CF-05AE94CE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279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37FF-9716-0C25-473D-04B00540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Payment form (part 7)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5BDF5-B98A-4498-02EE-4F2C872A16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Billing_CheckedChanged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object sender,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rdoCreditCard.Checked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EnableControls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DisableControls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EnableControls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lstCreditCardType.Enabled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txtCardNumber.Enabled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cboExpirationMonth.Enabled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cboExpirationYear.Enabled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DisableControls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lstCreditCardType.Enabled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txtCardNumber.Enabled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cboExpirationMonth.Enabled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cboExpirationYear.Enabled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13A6C-8872-A9C8-5B24-0BDFCC28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9362E-A524-2420-3EC8-54E50526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E3C51-706F-F646-ECF3-094DBE95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4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3393-5947-74A9-A8AD-D33AE52D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events of list box </a:t>
            </a:r>
            <a:b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combo box controls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5D041-7FCC-DDF4-F009-D9DDDA4F49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SelectedIndexChanged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TextChanged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62248-DECE-57D2-1350-E603943E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A2C41-7C42-AA23-2CA1-2B0C0BA8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8D93B-0B75-2990-993E-DE47749D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6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B21D-0B7B-0ECC-54A8-5CEB0014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common property of the Items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C442-313E-7F90-EF7B-3C51E0B7C4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CD036-79F5-B8AE-E8B5-BBF13901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E183-89D1-D5FF-893E-20871CDD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0FE0D-1E25-D47E-7A74-7C8D9AC4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1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ADAC-CEA8-24DB-4F76-A2492B05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methods of the Items collection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532C-8516-0BB4-92DA-2DD4A63BD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RemoveAt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DE154-0D77-9348-7E52-1DCB8D07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D856F-4F3A-0948-2DCA-DA44CED6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9B12F-69EF-A127-2321-E797BD7E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6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5B21-19C1-EAA4-6AA3-5FE86A3A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loads a combo box with months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2EE82-B947-C446-2B90-E1BE630E7D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string[] months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{"Select a month...",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"January", "February", "March", "April",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"May", "June", "July", "August",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"September", "October", "November", "December"};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(string month in months)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cboExpirationMonth.Items.Add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(month);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A595B-8565-2E66-BDB0-952C7E85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E337-2776-804A-0134-7815D99F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C# (8</a:t>
            </a:r>
            <a:r>
              <a:rPr lang="en-US" baseline="30000"/>
              <a:t>th</a:t>
            </a:r>
            <a:r>
              <a:rPr lang="en-US"/>
              <a:t> Edition)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F3C48-D856-06A4-8198-5F60ED15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864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3BEF52E8-6F00-47B7-9C38-C63A3A7ED98E}" vid="{BB247BD3-0825-4C9E-886F-3B62818F7E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198</TotalTime>
  <Words>3529</Words>
  <Application>Microsoft Office PowerPoint</Application>
  <PresentationFormat>On-screen Show (4:3)</PresentationFormat>
  <Paragraphs>647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C# (8th Edition)</vt:lpstr>
      <vt:lpstr>Objectives</vt:lpstr>
      <vt:lpstr>Objectives (continued)</vt:lpstr>
      <vt:lpstr>A form with five more types of controls</vt:lpstr>
      <vt:lpstr>Common properties of list box  and combo box controls</vt:lpstr>
      <vt:lpstr>Common events of list box  and combo box controls</vt:lpstr>
      <vt:lpstr>A common property of the Items collection</vt:lpstr>
      <vt:lpstr>Common methods of the Items collection</vt:lpstr>
      <vt:lpstr>Code that loads a combo box with months</vt:lpstr>
      <vt:lpstr>Code that loads a combo box with years</vt:lpstr>
      <vt:lpstr>Code that clears and loads a list box  of credit cards</vt:lpstr>
      <vt:lpstr>Statements that get information  from a combo box or list box</vt:lpstr>
      <vt:lpstr>Code that works with a combo box of names</vt:lpstr>
      <vt:lpstr>A group box that contains two radio buttons</vt:lpstr>
      <vt:lpstr>Code that sets the value of a radio button  and check box</vt:lpstr>
      <vt:lpstr>Code that checks the value of a radio button</vt:lpstr>
      <vt:lpstr>Code that gets the value of a check box</vt:lpstr>
      <vt:lpstr>A form in Tab Order view  before the tab order is changed</vt:lpstr>
      <vt:lpstr>How to use Tab Order view  to change the tab order</vt:lpstr>
      <vt:lpstr>Help for the DateTimePicker class</vt:lpstr>
      <vt:lpstr>The Add New Item dialog</vt:lpstr>
      <vt:lpstr>The generated code for a new form  named frmPayment</vt:lpstr>
      <vt:lpstr>The generated code for a new form (continued)</vt:lpstr>
      <vt:lpstr>The code that’s generated for the Load event handler of the form</vt:lpstr>
      <vt:lpstr>The code for a global using directive</vt:lpstr>
      <vt:lpstr>Global using directives for a Windows Forms app </vt:lpstr>
      <vt:lpstr>How to view the global using directives for an app</vt:lpstr>
      <vt:lpstr>The using directives Visual Studio generates  by default for a new form</vt:lpstr>
      <vt:lpstr>How to remove unused using directives</vt:lpstr>
      <vt:lpstr>A project that contains two forms</vt:lpstr>
      <vt:lpstr>Code that defines the main entry point  for an app</vt:lpstr>
      <vt:lpstr>The Payment form displayed as a dialog</vt:lpstr>
      <vt:lpstr>Properties for creating custom dialogs</vt:lpstr>
      <vt:lpstr>Code that creates and displays a custom dialog</vt:lpstr>
      <vt:lpstr>How to set two properties of a form</vt:lpstr>
      <vt:lpstr>Code that uses the result of a dialog  and the Tag property</vt:lpstr>
      <vt:lpstr>A statement that displays a dialog  and gets the user response</vt:lpstr>
      <vt:lpstr>The dialog that gets the user’s response</vt:lpstr>
      <vt:lpstr>A statement that checks the user response</vt:lpstr>
      <vt:lpstr>The dialog for saving or not saving a form</vt:lpstr>
      <vt:lpstr>The code for a dialog that can cancel the Closing event</vt:lpstr>
      <vt:lpstr>The code for a dialog that can cancel the Closing event (continued)</vt:lpstr>
      <vt:lpstr>The Customer form</vt:lpstr>
      <vt:lpstr>The Payment dialog for a credit card payment</vt:lpstr>
      <vt:lpstr>The Payment dialog for billing a customer</vt:lpstr>
      <vt:lpstr>The code for the Customer form (part 1)</vt:lpstr>
      <vt:lpstr>The code for the Customer form (part 2)</vt:lpstr>
      <vt:lpstr>The code for the Customer form (part 3)</vt:lpstr>
      <vt:lpstr>The code for the Customer form (part 4)</vt:lpstr>
      <vt:lpstr>The code for the Customer form (part 5)</vt:lpstr>
      <vt:lpstr>The code for the Customer form (part 6)</vt:lpstr>
      <vt:lpstr>The code for the Payment form (part 1)</vt:lpstr>
      <vt:lpstr>The code for the Payment form (part 2)</vt:lpstr>
      <vt:lpstr>The code for the Payment form (part 3)</vt:lpstr>
      <vt:lpstr>The code for the Payment form (part 4)</vt:lpstr>
      <vt:lpstr>The code for the Payment form (part 5)</vt:lpstr>
      <vt:lpstr>The code for the Payment form (part 6)</vt:lpstr>
      <vt:lpstr>The code for the Payment form (part 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C# (8th Edition)</dc:title>
  <dc:creator>Mike Murach</dc:creator>
  <cp:lastModifiedBy>Anne Boehm</cp:lastModifiedBy>
  <cp:revision>6</cp:revision>
  <cp:lastPrinted>2016-01-14T23:03:16Z</cp:lastPrinted>
  <dcterms:created xsi:type="dcterms:W3CDTF">2023-05-04T21:43:04Z</dcterms:created>
  <dcterms:modified xsi:type="dcterms:W3CDTF">2023-05-10T16:52:58Z</dcterms:modified>
</cp:coreProperties>
</file>