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590800"/>
            <a:ext cx="5334000" cy="1752600"/>
          </a:xfrm>
        </p:spPr>
        <p:txBody>
          <a:bodyPr/>
          <a:lstStyle/>
          <a:p>
            <a:r>
              <a:rPr lang="en-US" dirty="0"/>
              <a:t>How to create and use classes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F9F6-F7CD-4CF7-3B3F-7FA82DF7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starting code for a new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33905-DE0B-0AE9-7593-9D55098EF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internal class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2689B-5077-AEC2-2463-BF5D1BA9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CCF68-4933-EA5D-0404-0FCF962C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C05C-AC4F-3CD0-9A71-88381396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2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62BA-6418-3464-F9EE-E9E120CE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 and setting the value of a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1140A-E4E5-E4B7-191F-0745EC63A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sets the value of a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txtProductCode.Text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gets the value of a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code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80D31-11C3-200B-7209-1D7FB1B0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E8EE4-50CC-DFCF-DE1A-9042EBDB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F23C-807E-82D4-965E-3C01740D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7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E357-666D-15D9-E439-10FE9A46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read-only property with a getter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an initial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E835F-6375-3BE7-AD33-B3FF287CB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Code { get; } = "C#";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read-only property coded </a:t>
            </a:r>
            <a:b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expression body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Code =&gt; "C#";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94D51-1DE2-BDDD-67A3-E4B14F97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61DB-D936-E72C-EE78-6E923285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CA828-A951-B3FD-5E14-F278BD31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93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853A-F902-8121-B928-A28A409F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with an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-only setter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(C# 9.0 and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7A226-5F1F-56E8-993B-B961AA7455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Code { get;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};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an object-initializer </a:t>
            </a:r>
            <a:b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set the </a:t>
            </a:r>
            <a:r>
              <a:rPr lang="en-US" sz="2400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-only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product2 = new() { Code = "C#" 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4DF0E-868C-43A4-F587-E5D4286D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EEDE6-2075-187C-6F59-662BD0A5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EAE8-1301-D849-1A55-907BF4FE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7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1C3D-38C7-00A4-0FB9-8441674E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accepts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547F5-E7F7-4983-B6AE-7ACA8C6B00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$"{Code}{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{Description}";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method coded with an expression body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$"{Code}{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}{Description}";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F3972-D5DC-0AD2-0278-CE437D56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938E-C60D-A18E-1581-48D2D3EF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9326-34D4-C85E-19AB-108FC017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8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F99B-A2B1-E885-6AC4-35E4B2E9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Constructors with and without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68A5E-9EA4-BCED-297E-7BB717B60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constructor with no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constructor with three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Product(string code, string description,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decimal price)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code;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description;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6BB1F-9713-2ACC-1EEE-B6214C0F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5EFB0-0942-CFEA-0645-7FA7CA61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9F4A-C02E-19A9-6009-B312D1F2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24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B3B0-9251-ADC2-0DF7-862FBDBA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call these constructors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330C-4F71-99F5-A7CB-A618B9392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product1 = new Product();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product2 = new();     // C# 9.0 and later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product3 = new Product("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C#","Murach's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C#",59.50m);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product4 = new("C#", "Murach's C#", 59.50m);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C# 9.0 and later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F85E4-4140-AB48-05CF-0F1EA0A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F68EB-94F9-F24B-3870-806095EA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5D1A9-8A88-DF3E-B052-539CADC6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7169-14A1-B47E-D043-311DE305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constructor with an expression body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(C# 7.0 and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AFCDE-4787-F5C7-2B5E-0D519F379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Product(string code)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code;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constructor with an expression body </a:t>
            </a:r>
            <a:b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tuple (C# 7.0 and later)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Product(string code, string description,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price)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(code, description, price);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09912-29E8-F38A-6668-AE438F0E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8367C-51A5-80D2-5730-0AE911C0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038E-0539-DD02-BD2E-5D79DC70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9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D18B-D359-6E07-DD85-F0138D40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contains static members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9E8AB-5A93-0F57-6916-8A84B101C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Validator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"\n";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IsPresent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value, string name)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(value == "")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= $"{name} is a required field.{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msg;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698A3-7F9A-9369-4883-8C94FFF3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8EBBB-DD53-E392-E0C9-80481EB4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0D47-AB36-4185-E8A0-DC7189FF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6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4840-EF05-7B23-6F74-BE7003CD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static members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C6DA5-E3AE-FA29-7CB2-2F0538258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txtDescription.Text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"")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"Entry 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6208D-FB21-4143-2B09-C635BC44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53A4B-F9A9-C04B-C252-8A2CCCB4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05EA1-1149-5CE2-A13A-0323725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A11B-FB55-F7AB-E3B3-8C2306F6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2DD30-3BAA-C254-F38C-66965D3C96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an app that uses classes, structures, records, or record structs, develop the app.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and describe the three layers of a three-layered application.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members of a class: constructor, method, and property.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concept of encapsulation.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instantiation works.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main advantage of using object initializers.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auto-implemented properties work and how they differ from properties that use a private field.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64960-4BCC-4B78-159C-0789935F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24D69-9D78-D84F-C74D-5599EE62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6B6C-5BAF-A501-F6A8-4034F240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22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508C-5A24-9F66-71FC-051BD79C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using directive for the static Validator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D4E25-32E6-F299-0BBA-5A6C9CD6A9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static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ProductMaintenance.Validator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69E35-5572-733F-A7F7-4E8FAE94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DB856-D059-75B1-7329-5F6DE7AB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02B17-BA19-ACED-549C-E1CA9171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906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DF92-D438-2325-5CC1-091781CB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Maintenance form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28C6C-BDF7-E34B-D681-B3D596DF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8035E-4BC6-930E-1652-F80A77F5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F6B4-087E-8E82-2895-BCDDC293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CD39F1A1-43C5-48F4-C524-A88358FDA3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98390"/>
            <a:ext cx="7222834" cy="3168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07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336E-2489-D9F6-3347-F1D203EA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New Product form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192F7980-5364-DECA-A099-87291603FB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5650396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C1BD0-3308-2B28-73AF-A15CC756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231C-7E83-A426-4D39-0C2065AF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7A51-0F26-AED1-2009-ECC95D0E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16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0177-7C48-405C-B4A8-86E0C67E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Confirm Delete dialog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71FFFFAC-68C0-C106-83DF-46422E9433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4849298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CDFBD-DF6D-7649-875A-39641520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8CABD-FFE3-F0EE-5DE9-FF9DC35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48D16-7676-2974-6989-664A830D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33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C838-7A17-5300-E694-D91B1D55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 Maintenance form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86CEB-D068-2622-2E0D-FCB607153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List&lt;Product&gt; products = null!;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frmProductMain_Load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ProductDB.GetProducts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lstProducts.Items.Clear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(Product p in products)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lstProducts.Items.Add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("\t"));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54624-000F-A86F-34B9-CEF90A0C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3EB08-FCFF-43BD-0929-0C13ABCE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0C772-C72F-57B4-1454-47D37DEB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86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F6C2-2040-0A00-4AFD-3E2D9448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Maintenance code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B8E1-ED33-84F3-4722-1337A09DD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btnAdd_Click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newProductForm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newProductForm.GetNewProduct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(product != null)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ProductDB.SaveProducts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btnDelete_Click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lstProducts.SelectedIndex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-1)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message = "Are you sure you want to delete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"?";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A7DFC-01BC-8E54-C430-7F2E7E69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59075-5E18-0372-18C7-8CE6D7E5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CDAAF-818E-3919-2379-08F4F0F3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6954-7B55-7E12-1F8C-185008B5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Maintenance code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3760D-A911-D429-EF89-E4450EF920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"Confirm Delete",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MessageBoxButtons.YesNo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(button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DialogResult.Yes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products.Remove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ProductDB.SaveProducts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E8CD5-ED40-DFE0-D7AD-9662779D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8A486-4DCA-C56C-EE60-7A352C35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794D6-1646-3D89-5983-E8EADD5B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54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2F3B-5279-3BD1-9045-7EE85A12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New Product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B6D1-1CCF-D3CD-005D-886E7EE599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GetNewProduct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this.ShowDialog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product;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29EF0-7CFD-02DF-43B3-919992C6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A4294-3CAA-08B2-AFE2-D35A1995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D16A4-F0A7-C5E4-0616-3230F885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28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937D-D0FC-0DB7-235B-7C625937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New Product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D0EAC-F912-9BE5-0A73-37BD2F059F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btnSave_Click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 = new()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=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Description =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txtDescription.Text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txtPrice.Text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6E010-203C-2F21-938A-BE6D7EDB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5DD02-0383-3D9D-67A5-30CEE41F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D25D2-6DA4-AA1F-7379-C605940D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19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27DE-C437-2EB0-9469-C466DF51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New Product form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4EA3B-433B-0C75-BE53-A4D36CE785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029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bool success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nameof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Product.Code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txtDescription.Text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nameof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Product.Description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Validator.IsDecimal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txtPrice.Text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nameof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Product.Price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success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"Entry Error");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success;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btnCancel_Click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542D9-031F-AAC1-1C14-F3F9B354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A01BE-4C78-1F18-9BD2-46F33B5F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1EDE-E3B5-0DFA-A26C-826101C9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7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4792-A262-278A-D275-2398B128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2066A-B0B7-2E0E-1F92-DD51F67A4D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472" marR="114300" lvl="0" indent="-347472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expression-bodied methods, constructors, properties, and accessors work.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 static member is.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concept of overloading a method or constructor.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 required property is.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property patterns with objects.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 between a class, a structure, a record and a record struct.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0AD07-EB7E-009C-53A6-0AEBD587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125A7-8854-4045-0572-B4873251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77D6-00D1-89D2-2A1B-A0DBA6DF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8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A1F4-FCC8-9E83-1A6B-4F3505C3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Validator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2BCDA-3F63-02F4-C84D-635ED1DDE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Validator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"\n";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IsPresent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(value == "")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= $"{name} is a required field.{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msg;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IsDecimal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(value, out _))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msg = $"{name} must be a valid decimal value.{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msg;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30CF3-5612-EFE2-8EE0-EFD12CF3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DE62F-CD33-C9DA-1C58-83DE8E5B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87BB-B172-3B4C-4E09-6BF5D6B2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23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6C23-A0CB-C337-F0D5-E3F06875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Validator class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F654A-1833-70D0-3A5E-F731D5963E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IsInt32(string value, string name)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(!Int32.TryParse(value, out _))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msg = $"{name} must be a valid integer value.{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msg;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IsWithinRange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value, string name,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decimal min, decimal max)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Decimal.TryParse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(value, out decimal number))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(number &lt; min || number &gt; max)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msg =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$"{name} must be between {min} and {max}.{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msg;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0DF03-3176-24A7-A980-9F26039E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B0D96-FC81-1AFA-C8C2-09C20950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BF4A-92EF-B821-5051-D6A1A910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40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EDFF-5836-B914-DFB0-6731E023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getter that processes the field value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returning 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7A3BC-4A66-7CA8-7C20-14143F817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code;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Code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(code))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"N/A";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code;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=&gt; code = value;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5268B-6258-A954-6FDB-BEF5153E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F0B11-A61C-0F50-57AC-83485712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2833-FA5B-B87D-1F69-E81A066B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52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46D6-96B6-16BA-62ED-7F771532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setter that processes the field value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setting 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E9AE3-A989-0C0C-5E6B-958A079D1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string code;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Code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=&gt; code;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value = "N/A";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code = 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92B27-7F28-6F8F-F58F-F3449879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3361F-A59F-FC59-1FD8-A0C43EF2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76315-FA7A-5BAA-9538-FBFF267A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338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FCE-DFEF-0A20-3C81-3107D0A8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overloaded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20CD-0BB1-BDA1-C639-8C1348478C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the Product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$"{Code}{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}{Description}";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overloaded version of the </a:t>
            </a:r>
            <a:r>
              <a:rPr lang="en-US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");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statements that call the </a:t>
            </a:r>
            <a:r>
              <a:rPr lang="en-US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lblProduct.Text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lblProduct.Text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1F9ED-7E76-06E1-36DC-63955FC1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64AC9-5341-83F9-413E-6E4E718D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6A7A1-2234-DAE1-C45B-4EB3B63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91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5CC3-6049-94E6-D05D-B91501F4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overloaded constructors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9D72A-7737-4DDD-C52D-E8D27F2FAF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constructor of the Product class with no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Product() {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constructor of the Product class with three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Product(string code, string description,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code;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description;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A2844-7726-1F61-7105-77AA6F74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9AF3-462F-7100-7B73-B1185FFD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1C7E-B718-E27F-7AAB-C55A34BA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21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16D9-D885-0C46-38C1-2782E1C9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 class with three required properties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783AB-786E-D3E7-80EE-E037CBC065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Code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Description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decimal Price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0DA67-B7B1-7FAF-ED73-4E678A60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681E7-E04E-B70C-ED67-C51E90CE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CC30-A2BB-D489-7007-A538430D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04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5964-7D6B-D6E4-CB3B-ED3C73F3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SetsRequiredMembers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01DD0-98A9-F9FB-8E19-A9BA431D65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System.Diagnostics.CodeAnalysis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Product() {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SetsRequiredMembers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Product(string code, string description,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decimal price)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Code = code;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Description = description;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Price =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required string Code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required string Description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required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5A59E-7761-2AF5-D300-C5869270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56F3B-5113-6C67-C022-DF1AAC5F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68B49-F21F-E339-F903-A2127C17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05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3DAB-1AFB-45CF-54DF-9F0AB99D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Nested if statements that test an object’s type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property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E460F-7FCD-51F8-80B4-B1F95FF38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static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o)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(o is Product p)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".NET")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"Java")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FD122-0E7C-C8ED-2C1C-9EB5D40B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5A1FA-9536-34EB-0AEE-AF2B2127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61B96-7E80-A339-BFC1-FC35C075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655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E7CF-8605-1EF3-DEC0-8FAE7B69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statement that tests an object’s type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property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AFDE-60F8-9F72-66DE-66A50D084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static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o)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switch (o)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Product p when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".NET":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.1m;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Product p when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"Java":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.2m;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default: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673A4-3412-CCD9-6FB7-BD5A05DD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4FADD-B02F-AF7C-DA4B-72A8CD83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53143-07BE-CBAA-6A16-B93FD160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8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C303-1567-A40E-EA98-C9C4FDAC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architecture of a three-layered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94338-BB3E-4F4D-B028-3483723CC4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Presentation layer (form classes)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Middle layer (business classes)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layer (database access classes)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8AAB5-D23F-A7FD-DF7C-42D52D01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5ECD3-DFF2-537D-3A6A-35E27F8A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2E92F-1135-F6FF-E787-8C8B7F11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89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52DB-87A4-24B9-4236-4D4F35D8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expression that uses a property pattern to test an object’s type and property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19713-1A95-57E2-E27A-03A994271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static 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o) =&gt;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switch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{ Category: ".NET" } =&gt; .1m,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{ Category: "Java" } =&gt; .2m,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 =&gt; .0m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C0A12-0AD9-5C5E-6763-377D0EF6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84E22-6155-F6E4-D97B-986248B0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8085-88E8-3E82-07AC-70FD761F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58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98E7-5D3B-1180-6031-F27F6D17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tests two types of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B503F-DFB5-31A8-D330-2E2FCD26AF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static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o)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switch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{ Category: ".NET" } =&gt; .1m,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{ Category: "Java" } =&gt; .2m,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{ Category: "Web" } =&gt; .3m,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{ Category: "Mainframe"} =&gt; .4m,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Vendor  {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"Quantity"} =&gt; .2m,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Vendor  {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"Terms", Terms: 30 } =&gt; .3m,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 =&gt; .0m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B5AFE-9B9E-2AAF-A18A-59E703F4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04D80-68BD-53AA-2025-81F014CD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5751-FA7B-2204-AFFF-7E5A3944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17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3A70-F10D-6663-9AD0-85C5A567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tests a specific type of object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8B4F-D6A6-59D9-DE5D-754FF54F4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static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 p)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switch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Category: ".NET" } =&gt; .1m,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Category: "Java" } =&gt; .2m,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 =&gt; .0m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38CA8-9BAC-E540-B6E2-2FE75163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7D930-2296-E494-BEE7-E6B49C06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4E644-2782-E401-9694-383DAFD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18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20A-F2EC-589D-190E-128827E1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refer to a nested property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property pattern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E5C70-68D4-39C6-E398-600A84C6AF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 to C# 10.0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static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GetTaxPercent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o) =&gt; o switch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Vendor { State: {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"CA" } } =&gt; 7.5m,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Vendor { State: {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"NY" } } =&gt; 6m,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 =&gt; .0m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 10.0 and later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static decimal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GetTaxPercent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o) =&gt; o switch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Vendor {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State.StateCode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"CA" } =&gt; 7.5m,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Vendor {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State.StateCode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"NY" } =&gt; 6m,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 =&gt; .0m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7120E-3417-C1A2-4A6B-53FD7694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2287D-1343-984B-CF6E-4835E918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CDE6-85D8-6AB1-184A-8FE10ADA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96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3DC8-976B-4A3A-6D78-5D28E71C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 structure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6A335-83FA-4F26-212C-28844BC01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struct Product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Product(string code, string description,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code;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description;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$"{Code}{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}{Description}";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C18BA-9FB8-B413-9DC8-D75D3753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36243-1C12-C459-353C-FB0639F1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41D9F-6019-8F77-B06A-D4474419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3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1BDA-C62A-BAD7-03AE-9D1BC6B6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read-only Product structure (C# 7.2 and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7499-0A90-707B-361D-6B5EFE4A69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 Product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Product(string code, string description,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 {...}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$"{Code}{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}{Description}";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3BB31-A813-A1C2-A883-1A0860FF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7BA5F-A4C0-8CEB-C009-957120D1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1B64B-5BA8-CA98-59F6-FF53BF7D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33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0367-40A2-9A82-927E-6484987C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works with an instance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structure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E398-D93B-7400-38FA-9DC220A2E3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an instance of the Product structure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using the default constructor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new();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Assign values to each property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p.Code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"C#";   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p.Description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59.50m;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Call a method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msg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("\n");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925D6-A050-953B-B431-B67BCDFB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F3FB1-9CC4-6510-65AE-F8B8C50D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4FE7-FBAA-5704-EFE9-8E2CF3FB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53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0E5D-4573-A199-895D-46341A4C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initializes properties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A43BB-4AB8-CCAB-3758-74DD308B0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constructor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new("C#", "Murach's C#", 59.50m);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object initializer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new() {Code="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C#",Description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="Murach's C#",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Price = 59.50m};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56B1A-C1FC-3EDE-EDA0-27A1270D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25E47-DC11-24DF-AF44-8C29A758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5F92B-A33C-6468-A2F8-B900988F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481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8C07-8AF4-3E7F-87B9-77EB9B4E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and compares two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3DCAD-5324-4B06-ACE9-4047D90B8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new("C#", "Murach's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new("C#", "Murach's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isEqual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p1.Equals(p2);    //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isEqual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true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p2.Price = 61.50m;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isEqual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p1.Equals(p2);         //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isEqual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66DAC-082F-8759-9FCE-8C50A735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BADFA-3F20-7684-562F-30ACB09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59149-6C78-FBE8-D859-53DF7888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57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257E-61CB-83CA-F888-DEE1BB91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copies a structure and changes a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2C47C-9A83-FEF2-69DE-7167E15FF9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new("C#", "Murach's C#", 59.50m);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copy = product;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61.50m;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AADA4-E116-A53C-29BE-6752D146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DD32-CF4A-4618-DD3D-92465B1B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07BD-753A-8B04-3C0E-9D84F644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9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731E-83FD-1915-A1C4-687334D9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2344-3544-8AFD-0A05-E12B98589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Product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 constructor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Product() {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three public properties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Code { get; set; }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Description { get; set; }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decimal Price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 public method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$"{Code}{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}{Description}";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21411-BC58-D136-0D45-79C5176A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3235C-AA37-19C1-FE70-AA972CE6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813C-E940-1E43-E1AA-1A82BE2F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107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5E74-3E14-FF46-C296-A8B6529C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 record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8762B-2350-3F5B-5E52-8D84A86A4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record Product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Product(string code, string description,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 {...}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$"{Code}{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}{Description}";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F659F-B25C-FFA7-A81D-1B67C6B7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5D74C-2B8B-3985-E491-B7045413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19A69-91FC-2FBF-8756-D53AEFF3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5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6280-4B8C-B73C-69D2-0A550502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and compares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record instances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42876-0AE4-D6F8-7CF8-ACB6BCAC1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new("C#", "Murach's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new("C#", "Murach's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isEqual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p1.Equals(p2);     //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isEqual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true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p2.Price = 61.50m;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isEqual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p1 == p2;               //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isEqual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936AC-EBB8-C73C-A20A-5E6562C2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3A9B-78F0-E096-388B-19F10E08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F2AED-4358-0899-48B9-ACB8B5BD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11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2876-BF85-ECC4-0132-8A116E59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read-only Product record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38433-7C9C-093E-A906-63C853D152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record Product(string Code, string Description,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decimal Price);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0E854-3C72-599F-0845-0230E652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4B91B-8901-C51E-4E56-EF97A3C4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7C419-A9A1-AD30-886B-0B080ED1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167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643E-00CD-1EF6-8987-AA84F289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copies an instance of a read-only record and changes a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A42FD-4C01-9585-EE8F-29E6461AD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new("C#", "Murach's C#", 59.50m);  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passing the values of the original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constructor of the copy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copy1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61.50m); 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using the with keyword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copy2 = product with { Price = 61.50m 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853DD-13BB-93A7-3515-491BC08B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5C13B-B728-D60D-8E61-1836CCF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51636-F6AD-7B98-537E-CE2A3982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37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FE8-A9A3-6F36-605E-A6C09FC4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 record struct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6F6F0-0F6A-3EC6-DB14-BEAFF54138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record struct Product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Product(string code, string description,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 {...}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$"{Code}{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}{Description}";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28C35-9B61-96A8-610D-C84A7372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C984A-8D68-2630-6DC5-DA555B6A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5C85-C472-0091-7B97-24C0AE9F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45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1FC3-F562-CDB8-A031-CEA371A7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and compares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record struct instances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936EC-EF96-3696-B649-1E1408F6F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new("C#", "Murach's C#", 59.50m);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p1;                 // makes a copy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isEqual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p1.Equals(p2);    //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isEqual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true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p2.Price = 61.50m;               // changes p2 but not p1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isEqual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p1 == p2;              //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isEqual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EBDF2-3487-C42F-D7DC-37053BDB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4AFA1-9EC0-A93E-9FD3-7FBAE343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0818-7680-5723-8FA9-FFF04D9B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10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75E5-2D57-94F1-ED85-85626824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read-only Product record struct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CA252-2814-0B88-DD87-D5411C00A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record struct Product(string Code,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Description, decimal Price);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12DF7-18F0-6C58-F0A5-F3DCFC66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12FA-42C2-084C-2583-5118B79F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E733-43A1-6FC5-19B0-ECD087CB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431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E836-C9A3-09E4-9884-90858A57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to use classes, structures, records,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record structs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FE68C-0E08-EE31-EE00-88E5CE7E7C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your object is complex, has many methods, or you need to create a hierarchy.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structure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when your object primarily stores data and is small enough to copy efficiently.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record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your object primarily stores data and is small enough to copy efficiently.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record struct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when your object primarily stores data, is small enough to copy efficiently, and you want improved equality comparison features and performance.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1ED3F-DC5F-BF46-1CF6-3831F8EA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CDC8E-60D3-3A3A-E24B-4F70CCFE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1939-C891-1406-C865-5A4518AC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945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9037-E236-9EE4-4FA3-63A70067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Maintenance app with a record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DF666-3969-46E1-09CF-DE9AD0C62F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record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record Product(string Code, string Description,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decimal Price)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 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$"{Code}{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("c")}{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}{Description}";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Save button event handler for the New Product form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btnSave_Click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product = new(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txtDescription.Text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txtPrice.Text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87B6D-41D0-FA41-D326-6F1642BC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9D3D-DB1F-D089-C773-B4B64868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C9A2E-21E0-B8D0-14F8-9C704F69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62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5AAB-3BE3-0A54-6BB2-D70587C0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Maintenance app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1A365-5D6B-A981-2201-E05DEA090B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 button event handler for the Maintenance form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btnAdd_Click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newProductForm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newProductForm.GetNewProduct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(product != null)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products.Contains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"A product with values 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product.GetDisplayText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" is already in list.", "Unable to add");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ProductDB.SaveProducts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63AAB-7CB4-98FB-B016-4C606C3A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57087-7EA6-E6AB-A11A-A54DB54E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66D8-8355-DBAB-AD32-453C94C5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6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3551-8ED8-F383-0C52-7258CCC9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and object concepts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57951-9EC4-301E-7C4B-3A6940FBE1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self-contained unit that has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properties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other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contains the code that defines the members of an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object is an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instance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a class, and the process of creating an object is called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instantiation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Encapsulation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one of the fundamental concepts of object-oriented programming.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 of a class is typically encapsulated within a class using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hiding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6E8BF-8BAC-C60A-5D12-A4D235E5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9D013-BA7B-E04B-A26D-8077F9A6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9FADE-AB73-D9EF-D329-93BAAEE5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6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B784-957B-3FA5-E7EB-5C11B503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and creates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Product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0F0BA-38A3-A0C9-7FA0-67F0187D9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product1 = new Product();   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product1.Code = 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product1.Description = "Murach's C#";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product1.Price = 59.50m;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product2 = new();        // C# 9.0 and later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product2.Code = 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ASPMVC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product2.Description =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"Murach's ASP.NET MVC"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product2.Price =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61.50m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282A2-BF5F-6743-E1C4-FDEAF551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7622B-3FA2-E345-68F4-45E797D9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FDF46-F8D8-2CBB-E0A7-9AEBA3ED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7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88B6-3E86-2362-2A1A-8625AB8E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and creates an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object initializer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700C1-C251-5322-67D3-F5466F289D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product1 = new() {       // C# 9.0 and later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= "C#",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Description = "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fr-F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= 59.50m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77442-2EB4-47EE-DA9C-AC20392B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63A60-65E7-6A0E-33D6-E8F172B4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BC359-B5B0-C14B-63A8-69D5EB14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6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5CDB-008F-EE8A-74D2-F099A2AF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for adding a class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5ECE-6B83-C9FC-8E08-ABCFF6E1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08C54-1CEA-EAD6-CF03-2CF47F54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CF0C-36F1-EC77-4B82-F19FE9DF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A5C47BDD-19C0-0B5E-55BD-B597C1B1320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40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9171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159</TotalTime>
  <Words>4641</Words>
  <Application>Microsoft Office PowerPoint</Application>
  <PresentationFormat>On-screen Show (4:3)</PresentationFormat>
  <Paragraphs>793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C# (8th Edition)</vt:lpstr>
      <vt:lpstr>Objectives</vt:lpstr>
      <vt:lpstr>Objectives (continued)</vt:lpstr>
      <vt:lpstr>The architecture of a three-layered app</vt:lpstr>
      <vt:lpstr>The code for the Product class</vt:lpstr>
      <vt:lpstr>Class and object concepts</vt:lpstr>
      <vt:lpstr>Code that declares and creates  two Product objects</vt:lpstr>
      <vt:lpstr>Code that declares and creates an object  with an object initializer</vt:lpstr>
      <vt:lpstr>The dialog for adding a class</vt:lpstr>
      <vt:lpstr>The starting code for a new class</vt:lpstr>
      <vt:lpstr>Getting and setting the value of a property</vt:lpstr>
      <vt:lpstr>A read-only property with a getter  and an initial value</vt:lpstr>
      <vt:lpstr>A property with an init-only setter  (C# 9.0 and later)</vt:lpstr>
      <vt:lpstr>A method that accepts parameters</vt:lpstr>
      <vt:lpstr>Constructors with and without parameters</vt:lpstr>
      <vt:lpstr>Statements that call these constructors</vt:lpstr>
      <vt:lpstr>A constructor with an expression body  (C# 7.0 and later)</vt:lpstr>
      <vt:lpstr>A class that contains static members</vt:lpstr>
      <vt:lpstr>Code that uses static members</vt:lpstr>
      <vt:lpstr>A using directive for the static Validator class</vt:lpstr>
      <vt:lpstr>The Product Maintenance form</vt:lpstr>
      <vt:lpstr>The New Product form</vt:lpstr>
      <vt:lpstr>The Confirm Delete dialog</vt:lpstr>
      <vt:lpstr>The code for the Product Maintenance form  (part 1)</vt:lpstr>
      <vt:lpstr>The Product Maintenance code (part 2)</vt:lpstr>
      <vt:lpstr>The Product Maintenance code (part 3)</vt:lpstr>
      <vt:lpstr>The code for the New Product form (part 1)</vt:lpstr>
      <vt:lpstr>The code for the New Product form (part 2)</vt:lpstr>
      <vt:lpstr>The code for the New Product form (part 3)</vt:lpstr>
      <vt:lpstr>The code for the Validator class</vt:lpstr>
      <vt:lpstr>The code for the Validator class (continued)</vt:lpstr>
      <vt:lpstr>A getter that processes the field value  before returning it</vt:lpstr>
      <vt:lpstr>A setter that processes the field value  before setting it</vt:lpstr>
      <vt:lpstr>How to code overloaded methods</vt:lpstr>
      <vt:lpstr>How to code overloaded constructors</vt:lpstr>
      <vt:lpstr>A Product class with three required properties</vt:lpstr>
      <vt:lpstr>How to use the SetsRequiredMembers attribute</vt:lpstr>
      <vt:lpstr>Nested if statements that test an object’s type  and property value</vt:lpstr>
      <vt:lpstr>A switch statement that tests an object’s type  and property value</vt:lpstr>
      <vt:lpstr>A switch expression that uses a property pattern to test an object’s type and property value</vt:lpstr>
      <vt:lpstr>A method that tests two types of objects</vt:lpstr>
      <vt:lpstr>A method that tests a specific type of object </vt:lpstr>
      <vt:lpstr>How to refer to a nested property  in a property pattern</vt:lpstr>
      <vt:lpstr>A Product structure</vt:lpstr>
      <vt:lpstr>A read-only Product structure (C# 7.2 and later)</vt:lpstr>
      <vt:lpstr>Code that works with an instance  of a structure type</vt:lpstr>
      <vt:lpstr>Code that initializes properties</vt:lpstr>
      <vt:lpstr>Code that creates and compares two structures</vt:lpstr>
      <vt:lpstr>Code that copies a structure and changes a value</vt:lpstr>
      <vt:lpstr>A Product record</vt:lpstr>
      <vt:lpstr>Code that creates and compares  two record instances</vt:lpstr>
      <vt:lpstr>A read-only Product record</vt:lpstr>
      <vt:lpstr>Code that copies an instance of a read-only record and changes a value</vt:lpstr>
      <vt:lpstr>A Product record struct</vt:lpstr>
      <vt:lpstr>Code that creates and compares  two record struct instances</vt:lpstr>
      <vt:lpstr>A read-only Product record struct</vt:lpstr>
      <vt:lpstr>When to use classes, structures, records,  and record structs</vt:lpstr>
      <vt:lpstr>The Product Maintenance app with a record</vt:lpstr>
      <vt:lpstr>The Product Maintenance app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Anne Boehm</cp:lastModifiedBy>
  <cp:revision>6</cp:revision>
  <cp:lastPrinted>2016-01-14T23:03:16Z</cp:lastPrinted>
  <dcterms:created xsi:type="dcterms:W3CDTF">2023-05-02T16:21:35Z</dcterms:created>
  <dcterms:modified xsi:type="dcterms:W3CDTF">2023-05-10T19:37:30Z</dcterms:modified>
</cp:coreProperties>
</file>