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6374" autoAdjust="0"/>
  </p:normalViewPr>
  <p:slideViewPr>
    <p:cSldViewPr>
      <p:cViewPr varScale="1">
        <p:scale>
          <a:sx n="110" d="100"/>
          <a:sy n="110" d="100"/>
        </p:scale>
        <p:origin x="13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5/10/2023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C# (8</a:t>
            </a:r>
            <a:r>
              <a:rPr lang="en-US" i="1" baseline="30000" dirty="0">
                <a:latin typeface="Arial Narrow" panose="020B0606020202030204" pitchFamily="34" charset="0"/>
              </a:rPr>
              <a:t>th</a:t>
            </a:r>
            <a:r>
              <a:rPr lang="en-US" i="1" dirty="0">
                <a:latin typeface="Arial Narrow" panose="020B0606020202030204" pitchFamily="34" charset="0"/>
              </a:rPr>
              <a:t> Edition)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15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00" y="2590800"/>
            <a:ext cx="5334000" cy="2971800"/>
          </a:xfrm>
        </p:spPr>
        <p:txBody>
          <a:bodyPr/>
          <a:lstStyle/>
          <a:p>
            <a:r>
              <a:rPr lang="en-US" dirty="0"/>
              <a:t>How to work </a:t>
            </a:r>
            <a:br>
              <a:rPr lang="en-US" dirty="0"/>
            </a:br>
            <a:r>
              <a:rPr lang="en-US" dirty="0"/>
              <a:t>with interfaces and generics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AE85-4A59-D2CB-5934-FB0529E4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uses the default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19AE5-9EFA-6FDA-99D5-6A6B3E7021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Product 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This doesn't override the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It uses the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defined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by the interface.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03B78-F707-7FEE-D0BE-A43C0743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B9202-0F5B-1006-498A-6446358F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C478A-935A-DA0C-E700-2E11622A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12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60E9-8232-C9EF-3EF4-3257DE4CF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overrides the default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5A9C7-76AB-480A-1BAC-4BF159A4AE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Product 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public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$"{Code}{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}{Description}{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Price.ToString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("c")}";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C6452-37D1-C008-6712-F5B3F5B6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488AD-4A5C-3271-5746-5F6CBBB0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E3998-42A4-64D2-DFC4-69C9E284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35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40FA-FC3A-3847-2BF4-366D1C205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interface that defines a static method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 static field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9E103-EBE4-FC44-DF12-2BA99BFE63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IPrintable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static string terminator = "\r\n";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static string Print(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d.GetDisplayText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(terminator);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4FFF7-DA95-47C2-941E-513007D3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EF872-12CC-7621-F50C-1D402EB3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D71A-9241-390D-28F7-46EEF6B3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755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1381-FBCF-6CA1-437E-E11CB647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calls a static method from an 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85D7D-C816-42F5-3944-5373A2882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Product("C#", "Murach's C#", 59.50m);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printString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IPrintable.Print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FA41C-BF2E-0B26-D11C-34A39AD2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79153-5B2B-3C65-3AE1-D39F256A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8B114-5D05-B827-12F3-B1B5B6CD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125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A5FB-832A-5058-68CC-25A3A500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implements interfaces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DB54E-18C9-4817-486E-CBA2283D6D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Product class that implements </a:t>
            </a:r>
            <a:r>
              <a:rPr lang="en-US" sz="2000" b="1" spc="-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ICloneable</a:t>
            </a:r>
            <a:endParaRPr lang="en-US" sz="2000" b="1" spc="-1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Product 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ICloneable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Product class that implements two interfaces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Product 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ICloneable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8CE9A-3435-88D3-2EF9-FA304EA6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21711-10A1-816A-E9AE-FC4C2A91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0E27A-DBCD-6FCA-0563-EBD1EE7E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78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0DFE-B5A3-2238-DEBF-0899A3E6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inherits a class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implements two interfaces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E426E-19AD-5BEB-52AE-B967F302D6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Book : Product,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ICloneable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3D19B-ED15-B1FB-EF3F-1297B30C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5A143-EA20-5589-0E44-D839B90A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B3BE9-C5F3-FDD9-A69F-0C664959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824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5DFA-9A73-5D56-BA55-3FE5596B8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Quick Actions menu for an interface name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90301-9233-2738-1F8B-19FA6C45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0DF1C-D125-DD7D-CB03-55108799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62503-ED71-FA02-CCC7-E7237A09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DC161588-9247-538C-100F-AE7C18D69D0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717804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59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FB73-031D-6BF6-05FD-22A226E2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that’s generated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you implement the 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75D8-4D98-4C1A-9C42-78270245A5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object Clone()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throw new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NotImplementedException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BE327-226E-38AD-B2E7-E3A7BE43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EDD75-B2BA-38D3-EC6D-C4693911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E657A-0B95-CA65-A0F4-377D4B68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808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D8D9-7228-4C4C-991D-7B76F6DC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that’s generated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you explicitly implement the 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8B445-0F8C-8D36-10CE-E025372F6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ICloneable.Clone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throw new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NotImplementedException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F3DD6-832D-8FE1-4759-15871AEF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95A06-3DE5-6A5A-122A-959F19F6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F95CD-CF92-E886-67A9-D366CF51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168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59E7-09F6-4710-E95C-0B142120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cloneable Product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8CFA0-9183-341D-578D-BD04D2076C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Product 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ICloneable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Product() {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Product(string code, string description,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price)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(Code, Description, Price) =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(code, description, price);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Code { get; set; }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Description { get; set; }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decimal Price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$"{Code}{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}{Description}{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Price.ToString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("c")}";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object Clone()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Product(Code, Description, Price);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7AF31-0B74-5477-0D89-AB4675C9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88EEE-3741-390D-D54B-D80CFD4B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65608-45A4-172A-2E4C-BDEAA2CB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1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C49E-78D5-D73A-DA74-2992CFC5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4686-7206-800C-F891-C27EEAA2EF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.NET interfaces as you develop the classes for an app.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Develop and use your own interfaces.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an interface and an abstract class.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.NET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ICloneable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IComparable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&lt;T&gt;, and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IEnumerable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&lt;T&gt; interfaces.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use of default methods as well as static fields and methods in interfaces.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use of generic interfaces.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F14D5-D609-F1D4-9551-54FAF1D9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22A51-D815-6A12-AD8E-FDBEEF5E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73BAC-80BE-161A-47E2-337A0902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74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D1117-D461-4849-AB70-3A32EFF6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and clones a Product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B44A5-3E1C-75A7-5E94-A2754241BE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p1 = new("RDA", "Murach's R for Data Analysis",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p2 = (Product)p1.Clone();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p2.Code = "PDA";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p2.Description = "Murach's Python for Data Analysis";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(p1.GetDisplayText("\n") + "\n");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(p2.GetDisplayText("\n") + "\n");</a:t>
            </a:r>
          </a:p>
          <a:p>
            <a:pPr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output that’s displayed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 R for Data Analysis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$59.50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 Python for Data Analysis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$59.50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A057D-70B4-3446-2E2D-1F75419A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5C426-3C61-5348-FF46-0A0CBCB2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25921-858A-DF96-72B3-922CC60B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34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55CA-D9ED-CD03-5C20-DE24694B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CreateList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that uses an interface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a parameter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12BFD-9618-BDB8-19CA-D4DC41FFC4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List&lt;object&gt;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ICloneable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count)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List&lt;object&gt; objects = new();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count;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object o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obj.Clone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objects.Add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objects;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4D114-4287-15D1-384A-DE52EE4A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C7019-0C7E-57B9-4BD5-216B6172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D8972-9110-84BD-6DBD-6B7A2A84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578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AD4F0-3C29-3F2F-0D4F-FFBD97C1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WriteToDebug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that uses an interface as a parameter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CF45E-D512-2447-9AEF-60C48F1DF6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WriteToDebug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d)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("\n") + "\n");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69ACC-D100-3AE1-41A7-A4A8A69A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D7C35-7C28-909D-B85E-31A5303B6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508A4-5EE8-BE02-FB38-4CD68183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977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BF69-2148-DE6A-6B68-476F4BFB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CreateList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WriteToDebug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3E6B3-2B0D-391D-C5DD-110BB79EA6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55676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new("C#", "Murach's C#",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List&lt;object&gt; products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(product, 3);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(Product p in 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WriteToDebug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R="0">
              <a:spcBef>
                <a:spcPts val="60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output that’s displayed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 C#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$59.50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 C#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$59.50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 C#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$59.50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462ED-D081-DFEE-314D-E485B6223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BC63E-E941-6FCB-BDAB-250B02B9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D3649-6346-C338-B04D-0FB193F0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053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24F7-63BA-0B05-7BF4-C759B089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class that uses generics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8A97A-6AFB-540B-569F-D742B5CF84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List&lt;T&gt; list = new();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  // an Add() method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Add(T item)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list.Add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 read-only indexer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T this[int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=&gt; list[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 read-only property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Count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(T item in list)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item?.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"\n";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4AE3A-4F3D-95EB-8280-E36E4684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8C76C-7344-6B24-B4E6-CB2769F0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AFD66-5045-C049-BB8B-241098D3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982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F18C-23C5-FB23-3639-70CD33CB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class (Test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6CCCD-48C3-5719-3713-D4DE60DC8F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("List 1 -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&lt;int&gt; list1 = new();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int1 = 11;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int2 = 7;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list1.Add(int1);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list1.Add(int2);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(list1.ToString());</a:t>
            </a:r>
          </a:p>
          <a:p>
            <a:pPr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 from Test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1 -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D9224-735C-60D2-84A2-79E89922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0E5B0-9728-D125-273D-6CE23990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402D1-E148-5F93-E65F-8F2DEE9A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931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9E3D-BE32-B83C-AD9D-DCB1E72C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class (Test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86941-08E0-B986-82C5-71B4AF1D11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("List 2 - Products");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&lt;Product&gt; list2 = new();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p1 = new("JAVA", "Murach's Java Programming",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p2 = new("C#", "Murach's C#",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list2.Add(p1);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list2.Add(p2);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(list2.ToString());</a:t>
            </a:r>
          </a:p>
          <a:p>
            <a:pPr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 from Test 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2 - Products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	Murach's Java Programming	$59.50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C#	Murach's C#		$59.50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FDA62-7061-58C7-0DCC-3844D6B2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06C04-A45A-C27C-A089-21463AC9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EEE02-64B8-A676-972F-32A5DE2C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44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F864-5FDE-A762-6531-4567C562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implements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IComparable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F3616-AC4B-FB5D-E0CE-166249C46C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Product 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IComparable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&lt;Product&gt;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Code { get; set; }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Description { get; set; }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decimal Price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other members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CompareTo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(Product? other)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this.Code.CompareTo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other?.Code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4CD6C-E142-0D01-0325-F0B8285D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5F4CC-971B-1F75-EC93-1B47FBC5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3E99A-E6F5-E40B-124E-9A089EEC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538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AC65-0E20-66B8-931D-E1133D22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FDE30-6900-4581-CF04-F7B37793EE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p1 = new("JAVA", "Murach's Java Programming",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59.50m);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p2 = new("C#", "Murach's C#", 59.50m);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p1.CompareTo(p2);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("p1 is greater than p2");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0)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("p1 is less than p2");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0)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("p1 is equal to p2");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94AF8-AD3C-6F1A-34C3-30A5FBDD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2CF83-3F4B-E860-DFD9-002F2A1E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83EAB-5E3B-D9A8-33E2-94D43FF9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139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FB4F-CF59-D33C-3389-CC4F57A3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that can be returned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CompareTo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EFD1F-2D61-D6E6-88F2-FA54DE91C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-1, 0, 1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DBB20-8343-E0AA-939A-1A71ACEC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882C1-9E3F-2364-F650-83BC5ABA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28F66-2E7E-B473-9008-4CEF4D4C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49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4DB7-4A78-CAA5-41A0-FBC516136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Product class that implements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ED47D-A167-84B2-FB8B-B160E53731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Product 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Product() {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Product(string code, string description,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price)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(Code, Description, Price) =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(code, description, price);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Code { get; set; }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Description { get; set; }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decimal Price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$"{Code}{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}{Description}{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Price.ToString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("c")}";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94DB6-FCD3-E5B1-8BAF-7FB94E1E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BD6EA-DCCA-F6F0-5A8A-72D55D6C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6329C-3F78-2586-E38F-01551C7C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112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EA3E-AF0E-39DC-7403-AC3BD9F9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uses constraints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01BB7-2592-FBD8-9654-6798A8290F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where T: class,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IComparable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List&lt;T&gt; list = new();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an Add() method that keeps the list sorted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Add(T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newitem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item = list[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int compare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newitem.CompareTo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(compare &lt;= 0)    // new item less than or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                    // equal to current item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list.Insert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newitem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return;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list.Add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newitem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63123-1878-29BD-2817-E350430C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7835A-A52C-5072-A19E-D41A3FC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F378A-1B61-2297-3533-171C5D91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223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AF21-0BAD-13BB-0E45-0A073E65B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5068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Keywords that can be used to define constraints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903BD-F2AF-7348-A361-B76AFF6D0B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new()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System.Enum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System.Delegate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4A6C1-A2AA-845A-926B-C09F7DEA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A1E5F-7A46-0957-4253-9E58E254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30C9-3818-0350-BF81-E4FDBF08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263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DE20-2442-4BC6-D165-52EBE610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that’s constrained to value types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02790-0C24-B1B2-19C5-F5019FF7BB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where T: struct</a:t>
            </a:r>
          </a:p>
          <a:p>
            <a:pPr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class that uses constraints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where T: Product,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IComparable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&lt;T&gt;, new()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4B721-922C-F89E-7D99-2B90DCCD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869AB-9DBD-24FE-3AE3-DF605E92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917B6-751C-680F-BCC9-25E8142E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6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EF35-5793-9A83-E460-0CF5FE17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implements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554A1-7A15-74EA-92DA-1345877A17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List&lt;T&gt; list = new();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other members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IEnumerator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GetEnumerator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(T item in list)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yield return item;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System.Collections.IEnumerator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System.Collections.IEnumerable.GetEnumerator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throw 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NotImplementedException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DE215-F31C-885D-8D36-E3EEB32C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BB13F-62D7-1564-BED6-D858A1E10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C166B-D570-2DB2-BB4E-078C7FDE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523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B0D3-0B95-7AF2-7B0A-6F119173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E6960-BC96-A92D-7BDC-063E9C9116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p1 = new("JAVA", "Murach's Java Programming",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59.50m);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p2 = new("C#", "Murach's C#", 59.50m);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&lt;Product&gt; list = new();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list.Add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(p1);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list.Add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(p2);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(Product p in list)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p.ToString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7143B-10E5-62F0-D7B4-4197A36D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0735C-8C62-F61E-183E-CEC0D14F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B565A-80DE-3000-3E73-05891450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970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4947-8A16-14F4-E3E5-99826C103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interface named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IPersistable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generics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5D7CB-2247-E91C-CAAE-1410585D68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IPersistable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 Read(string 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Save(T obj);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HasChanges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E5157-D529-B987-A5DE-C89E1034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5809D-1ADC-ED6E-CECF-5058284B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3E53-B3CB-FBEF-2BDE-94507161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754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1A01-5A1B-DA10-7BA6-A549374FA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implements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IPersistable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F31EB-59AE-D770-CFC8-791F2AAF09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Customer 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IPersistable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&lt;Customer&gt;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other members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HasChanges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get =&gt; throw 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NotImplementedException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set =&gt; throw 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NotImplementedException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Customer Read(string id)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throw 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NotImplementedException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Save(Customer obj)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throw 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NotImplementedException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601E0-0C64-50D2-F270-C23D567F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25847-F79E-00DE-1154-B0A6D039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344CB-5BCF-87BF-CFD6-7B7E2BA9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66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0623-CC4B-9976-6499-A291C969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D7694-3037-CA6B-DEB2-F083EC54CF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Product("C#", "Murach's C#",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product.GetDisplayText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("\n"));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DC4A6-EB4C-CF96-9AE2-F3192D03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C1E31-E606-7EFB-7B15-262F5582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B241-6ECD-5EEF-F93B-94B4A3B2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7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24B4-EF8C-9CFC-47F2-A32A650E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comparison of interfaces and abstract classes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437D6-8CCF-9E69-30C6-2999254BF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Both interfaces and abstract classes can provide signatures for properties and methods that a class must implement.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Both interfaces and abstract classes can implement some or all of their properties and methods.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 abstract class can use instance variables and constants as well as static variables and constants.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 interface can only use static variables and constants.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class can inherit only one class (including abstract classes), but a class can implement more than one interface.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428A4-924D-A4DD-9E45-4270047E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4AD55-361E-D39B-B4AA-CD52F366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A1C53-FFD7-720D-4419-933C3A5A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2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C02A-4B10-BEDF-F432-A908747D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interface that defines one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2450F-BE2C-BCA7-DEA4-311927B1C6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FC8C6-30D1-9A18-4637-F73F8869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054C4-2EE8-3CA6-4762-90B310DC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478E9-55D9-26BA-51B6-55D03D7D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53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DF41-432D-640F-D69F-8CC0452B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interface that defines two methods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 property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3FEA2-1FC5-9C96-50F3-686E339407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IPersistable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object Read(string 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Save(object o);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HasChanges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6D55-5C5F-04C5-7D96-272FE566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00B98-2CDE-627A-AE09-DB240F06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ED9E5-167D-288B-4952-D5FD1C28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05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6DA4-5D39-AC96-EA33-C415B2BDB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interface that inherits two interfaces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52EFB-FBE1-D63C-B597-51428CBC24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IDataAccessObject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IPersistable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add additional members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F4B77-B1B0-BDDE-A3C0-7AD181B2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377C2-180C-6A45-04C3-6EEA2483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2F5A-6615-2E6C-8DD2-91C1BB49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5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CCF5-D76F-BBF2-15F3-0284CF37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interface that defines a default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215E1-D9A9-8AA2-A604-699C76819A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b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76D30-CFDA-6F77-F24D-58290ECD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40834-6EC4-40B3-D788-910E0AF4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A4919-7EBB-C0AB-88F0-CDBD947D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8274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3BEF52E8-6F00-47B7-9C38-C63A3A7ED98E}" vid="{BB247BD3-0825-4C9E-886F-3B62818F7E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197</TotalTime>
  <Words>2499</Words>
  <Application>Microsoft Office PowerPoint</Application>
  <PresentationFormat>On-screen Show (4:3)</PresentationFormat>
  <Paragraphs>443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C# (8th Edition)</vt:lpstr>
      <vt:lpstr>Objectives</vt:lpstr>
      <vt:lpstr>A Product class that implements  the IDisplayable interface</vt:lpstr>
      <vt:lpstr>Code that uses the IDisplayable interface</vt:lpstr>
      <vt:lpstr>A comparison of interfaces and abstract classes</vt:lpstr>
      <vt:lpstr>An interface that defines one method</vt:lpstr>
      <vt:lpstr>An interface that defines two methods  and a property</vt:lpstr>
      <vt:lpstr>An interface that inherits two interfaces</vt:lpstr>
      <vt:lpstr>An interface that defines a default method</vt:lpstr>
      <vt:lpstr>A class that uses the default method</vt:lpstr>
      <vt:lpstr>A class that overrides the default method</vt:lpstr>
      <vt:lpstr>An interface that defines a static method  and a static field</vt:lpstr>
      <vt:lpstr>Code that calls a static method from an interface</vt:lpstr>
      <vt:lpstr>Code that implements interfaces</vt:lpstr>
      <vt:lpstr>A class that inherits a class  and implements two interfaces</vt:lpstr>
      <vt:lpstr>The Quick Actions menu for an interface name</vt:lpstr>
      <vt:lpstr>The code that’s generated  when you implement the interface</vt:lpstr>
      <vt:lpstr>The code that’s generated  when you explicitly implement the interface</vt:lpstr>
      <vt:lpstr>The code for the cloneable Product class</vt:lpstr>
      <vt:lpstr>Code that creates and clones a Product object</vt:lpstr>
      <vt:lpstr>A CreateList() method that uses an interface  as a parameter</vt:lpstr>
      <vt:lpstr>A WriteToDebug() method that uses an interface as a parameter</vt:lpstr>
      <vt:lpstr>Code that uses the CreateList and  WriteToDebug methods</vt:lpstr>
      <vt:lpstr>A CustomList&lt;T&gt; class that uses generics</vt:lpstr>
      <vt:lpstr>Code that uses the CustomList&lt;T&gt; class (Test 1)</vt:lpstr>
      <vt:lpstr>Code that uses the CustomList&lt;T&gt; class (Test 2)</vt:lpstr>
      <vt:lpstr>A class that implements  the IComparable&lt;T&gt; interface</vt:lpstr>
      <vt:lpstr>Code that uses the class</vt:lpstr>
      <vt:lpstr>Values that can be returned  by the CompareTo() method</vt:lpstr>
      <vt:lpstr>A class that uses constraints</vt:lpstr>
      <vt:lpstr>Keywords that can be used to define constraints </vt:lpstr>
      <vt:lpstr>A class that’s constrained to value types</vt:lpstr>
      <vt:lpstr>A class that implements IEnumerable&lt;T&gt;</vt:lpstr>
      <vt:lpstr>Code that uses the CustomList class</vt:lpstr>
      <vt:lpstr>An interface named IPersistable&lt;T&gt;  that uses generics</vt:lpstr>
      <vt:lpstr>A class that implements IPersistable&lt;T&gt;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C# (8th Edition)</dc:title>
  <dc:creator>Mike Murach</dc:creator>
  <cp:lastModifiedBy>Anne Boehm</cp:lastModifiedBy>
  <cp:revision>5</cp:revision>
  <cp:lastPrinted>2016-01-14T23:03:16Z</cp:lastPrinted>
  <dcterms:created xsi:type="dcterms:W3CDTF">2023-05-09T20:45:55Z</dcterms:created>
  <dcterms:modified xsi:type="dcterms:W3CDTF">2023-05-10T16:57:20Z</dcterms:modified>
</cp:coreProperties>
</file>