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96374" autoAdjust="0"/>
  </p:normalViewPr>
  <p:slideViewPr>
    <p:cSldViewPr>
      <p:cViewPr varScale="1">
        <p:scale>
          <a:sx n="110" d="100"/>
          <a:sy n="110" d="100"/>
        </p:scale>
        <p:origin x="139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5/10/2023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C# (8</a:t>
            </a:r>
            <a:r>
              <a:rPr lang="en-US" i="1" baseline="30000" dirty="0">
                <a:latin typeface="Arial Narrow" panose="020B0606020202030204" pitchFamily="34" charset="0"/>
              </a:rPr>
              <a:t>th</a:t>
            </a:r>
            <a:r>
              <a:rPr lang="en-US" i="1" dirty="0">
                <a:latin typeface="Arial Narrow" panose="020B0606020202030204" pitchFamily="34" charset="0"/>
              </a:rPr>
              <a:t> Edition)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18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use LINQ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5634-A6E7-65E9-E99A-0AB10F92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 that uses a generic list of invoices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the data source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949A4-62C4-B20F-A01E-965A9D8C51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Invoice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Invoice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decimal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ProductTotal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decimal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SalesTax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decimal Shipping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decimal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gets the data source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List&lt;Invoice&gt;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InvoiceDB.GetInvoices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29792-234A-A534-1CF0-6FDFEDB4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6F63D-7557-16EF-AFA9-2EBBD77E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71D23-0C4A-7827-67D1-263FCFC8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24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7E19-10A9-E699-C2CD-AFD5E5A8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 that uses a generic list of invoices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the data source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378A-88A5-54B4-4C45-DE50A66692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defines the query expression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invoices = from invoice in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select invoice;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executes the query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sum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(var invoice in invoices)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 +=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55D1B-BA75-B851-2377-D9BC90ED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A6A8F-D252-3A50-5EAD-CCA74554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6D019-9F5B-E788-3394-88E8234C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5B47-EDFE-FD73-6597-8BC1F7D1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 that filters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CDA2B-5767-1380-81C1-5CACD85333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expression that returns only sales &gt; $2000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from sales in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where sales &gt; 2000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select sales;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executes the query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salesDisplay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(var sales in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salesDisplay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 + "\t\t\n";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salesDisplay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"Sales Over $2000");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D64BF-62C4-6E1C-C978-71F70BEA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C73C9-90F9-DEFE-BFA2-8792A455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DC73D-6232-1EE8-AD22-F99CB669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145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5F9A-3F42-EF7E-2E31-713A81FB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with the filtered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</a:t>
            </a:r>
            <a:endParaRPr lang="en-US" dirty="0"/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A40F42C3-2BCB-5279-80E8-A544E7E071D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143000"/>
            <a:ext cx="2973237" cy="2514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59625-2D50-B8E1-2356-F3BFAF2D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0C899-9BC1-B339-182E-718EC04E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B4272-8AB4-A0E2-0CAA-EB24F35D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405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D734-2C16-B7C1-C5FC-73EC8AF3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 that filters the generic list of invoices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1EA27-B4F7-5C4E-2905-F6976A5D1C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expression that returns invoices </a:t>
            </a:r>
            <a:br>
              <a:rPr lang="en-US" b="1" spc="-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totals over $150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invoices = from invoice in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where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150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select invoice;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executes the query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invoiceDisplay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(var invoice in invoices)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invoiceDisplay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 + "\t\t\n";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invoiceDisplay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"Invoices Over $150");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32086-2A6C-9B12-B6A0-AEA84B7C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5C58A-AAB8-A58C-C371-AF756043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27FF8-BBD0-9CD9-684E-FD29D0FD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759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9FF0-5154-F136-7F47-A3A691C0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with the filtered list of invoices</a:t>
            </a: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9365A9A4-E2E8-FBA0-458C-D7403C3EF20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2304056" cy="3352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BA43D-2A58-6667-539F-7EAA28BF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6897B-7B03-45A8-AC25-8C4AF9AD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216C6-E9FE-2259-0D23-F038341C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347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BE69-6FFC-9B88-CB76-7B11BBD4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 that sorts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2EC32-1F3A-19EC-EDC5-0B24C46DE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expression that sorts the sales </a:t>
            </a:r>
            <a:br>
              <a:rPr lang="en-US" b="1" spc="-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ascending sequence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from sales in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where sales &gt; 2000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select sales;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executes the query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salesDisplay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(var sales in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salesDisplay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 + "\t\t\t\n";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salesDisplay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"Sorted Sales Over $2000");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AAA2C-2F63-C176-06A3-CB71FE1D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9E2E0-5D76-4BA9-A7FA-9F24C7C9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8C834-5819-E4D7-C55D-C9593B5D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4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63D1-88DA-6357-370E-D58DB8C5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with the sorted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</a:t>
            </a:r>
            <a:endParaRPr lang="en-US" dirty="0"/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0092A862-CB73-0946-E5B9-669EC28E0A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28" y="1143000"/>
            <a:ext cx="3845463" cy="2590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A3933-3D31-9C03-EA43-EA82E09B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4A41E-CDAD-9B15-EB1C-0E80B977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7704B-6A6A-DFD3-B871-4D17CC78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492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B8E4-59C5-9896-DD4D-FFD1BB53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 that sorts the generic list of invoices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A85B2-4D5F-FA59-7778-4847BAA37A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expression that sorts the invoices </a:t>
            </a:r>
            <a:br>
              <a:rPr lang="en-US" b="1" spc="-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customer ID and invoice total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invoices = from invoice in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where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150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invoice.CustomerID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descending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select invoice;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executes the query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invoiceDisplay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"Cust ID\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tInvoice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amount\n";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(var invoice in invoices)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invoiceDisplay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invoice.CustomerID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"\t"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+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+ "\n";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invoiceDisplay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"Sorted Invoices Over $150");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9CAB6-4539-D15E-C311-CAEA45E7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69AF3-2F88-2403-2915-0BC30973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DF34E-1F95-1621-2BAC-38C5B988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887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AC4E-48D4-B902-4C0A-B760EF73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with the sorted list of invoices</a:t>
            </a: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5E6C4B2C-C3EB-A259-B55B-682220C8860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54" y="1143000"/>
            <a:ext cx="2686050" cy="32004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C5674-C6D7-2BA4-AD9F-376522B3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A8B5F-39E9-AF75-BCE2-5DE36FB1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EC064-7536-ABD2-9C41-54B2DA2E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54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5383-FE7A-A0EF-32BC-C687E13F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0DDF7-650F-5F3F-963B-41F783B952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any of the LINQ features presented in this chapter to query an in-memory data structure such as an array, sorted list, or generic list.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explain how LINQ is implemented.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Name the interface that a data source must implement to use LINQ with that data source.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three stages of a query operation.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the type of a query variable is determined.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deferred execution works.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when a query operation results in a projection.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when a query operation results in an anonymous type.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E7C87-63D5-950D-D07C-9BEE0E83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E2A09-E224-3E81-6CEB-12BF3A19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AAE2B-1ABE-A45A-CA72-F028C9C2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232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011A-3B47-F975-9EBC-E7DCA16E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 that selects key values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a sorted 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BC44D-5479-8A53-0F87-87DC36325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employee sales sorted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SortedList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&lt;string, decimal&gt;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employeeSales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["Anderson"] = 1286.45m, ["Menendez"] = 2433.49m,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["Thompson"] = 2893.85m, ["Wilkinson"] = 2094.53m };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expression that selects the employee names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employeeList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from sales in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employeeSales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where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sales.Value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2000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sales.Value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descending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select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sales.Key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executes the query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employeeDisplay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(var employee in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employeeList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employeeDisplay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employee + "\t\t\t\n";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employeeDisplay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"Sorted Employees With Sales Over $2000");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DB492-AEB5-6479-794A-7AC13A67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8F899-5FC4-5DF3-022D-271BF30E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B5D57-4725-9F22-55A5-B4CBCB4C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214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AECF-4C02-5CC1-B4CD-CC67BCFF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with key values from the sorted list</a:t>
            </a:r>
            <a:endParaRPr lang="en-US" dirty="0"/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9F785364-0F6D-F441-B928-D8FD302A24C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4096109" cy="2514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6C4B6-00DB-57B1-71D9-A147024D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6339C-E94E-A9BF-B938-E45B5FE7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E4F0C-859C-0A95-CCD7-C0D5293D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891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48BA-DF3D-AB1E-7BA1-3710B8F8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expression that creates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anonymous type from the list of invoices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DCA06-30B7-D733-B854-DA67D1C80E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invoices = from invoice in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where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150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invoice.CustomerID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descending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select new {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invoice.CustomerID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C6D3A-899D-326D-03D3-14099E74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8A98A-1978-BA0D-C313-5B215219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9B55A-1E24-0141-2934-A091F11C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709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C91C-8162-3D95-E543-87F20098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 that joins data from two generic 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2581-0E81-AC95-0262-E1DEEF3BD6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Customer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Customer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Name { get; set; }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gets the two data sources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List&lt;Invoice&gt;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InvoiceDB.GetInvoices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List&lt;Customer&gt;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customerList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CustomerDB.GetCustomers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1D606-1172-676D-6A14-2F9257C8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9B4B0-3664-9DF2-AC6A-EEDE2E7D4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A0A2D-3D71-6FA6-9546-B7622BE4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415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3C1C-9C81-32AD-1363-4F2FEF04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expression that joins data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two data sources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57BF2-9F2A-E201-9866-48AB61D52D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invoices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invoice in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join customer in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customerList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invoice.CustomerID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equals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customer.CustomerID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where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150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descending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new {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2689C-118C-3BF6-53C6-34994426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ACCC1-3204-EA9E-DE19-87B86824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DD0E1-CB7B-BE58-5A10-478E9BFC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326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939A-31C6-88BB-8D9F-E1F4B975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executes the query with joins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5408A-0D28-BF99-C431-1429F5D436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invoiceDisplay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"Customer Name\t\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tInvoice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amount\n";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(var invoice in invoices)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invoiceDisplay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invoice.Name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"\t\t";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invoiceDisplay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invoice.InvoiceTotal.ToString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 + "\n";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invoiceDisplay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"Joined Customer and Invoice Data");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03DC7-E832-0F02-0689-59836499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7FAF5-B0DB-68E3-2EED-829BBE9C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D02A-05A4-2734-C76D-DC6BEAF1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736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090A-3423-ECD3-EB9E-2C4BF074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resulting dialog from the query with joins</a:t>
            </a:r>
            <a:endParaRPr lang="en-US" dirty="0"/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294CC72B-ED29-D66A-B613-83149B6545C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23" y="1143000"/>
            <a:ext cx="4193722" cy="3505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B03EE-223F-C1A2-542F-77BC3A09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48E47-A931-1137-ADFC-709CB9A4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0855F-A76E-52D9-EF9E-AEF25E50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337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99410-19C4-CB72-B8E5-828CB8E2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method-based query that filters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sorts the results and selects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5F840-F86A-A2C5-8DA5-9A2E2729BE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invoices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.Where(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i.InvoiceTotal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150)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.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i.CustomerID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.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ThenByDescending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i.InvoiceTotal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.Select(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new {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i.CustomerID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i.InvoiceTotal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BE3F0-3927-F606-6469-42126A24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71800-E192-6F63-E421-2FB1B053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219FB-99A8-D2D2-DDA2-C85B7C85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7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E1D7-2396-BCD2-1A3B-BDF519225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method-based query that joins data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two data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847B8-3D95-9339-014E-AB9B842977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invoices =</a:t>
            </a:r>
            <a:b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invoiceList.Join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customerList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    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i.CustomerID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     c =&gt;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     (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c) =&gt; new {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i.InvoiceTotal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})</a:t>
            </a:r>
            <a:b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.Where(ci =&gt;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ci.InvoiceTotal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150)</a:t>
            </a:r>
            <a:b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.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(ci =&gt;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ci.Name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.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ThenByDescending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(ci =&gt;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ci.InvoiceTotal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9627F-6861-B3D3-1906-073260A9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F6E38-9DAD-DAF2-D128-7C91D34D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464C6-3D84-EBF5-7B84-3019CF10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734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EB70-FEB0-AF47-241A-CCDCA9393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method-based query that joins data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selects fields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36A0-911C-C547-C204-95EBE92788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invoices =</a:t>
            </a:r>
            <a:b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invoiceList.Join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customerList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    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i.CustomerID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     c =&gt;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     (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c) =&gt; new {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i.InvoiceDate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i.InvoiceTotal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})</a:t>
            </a:r>
            <a:b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.Where(ci =&gt;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ci.InvoiceTotal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150)</a:t>
            </a:r>
            <a:b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.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(ci =&gt;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ci.Name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.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ThenBy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(ci =&gt;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ci.InvoiceDate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.Select(ci =&gt; new {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ci.Name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ci.InvoiceTotal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4F32B-A09C-836D-AA8C-86C4BDB63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FDACA-F9C0-A2AA-A23C-7C819289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7BEA-40B0-C05B-39CF-98EA6803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2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B830D-3255-5CF6-868D-4C1010F8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527CE-D348-EF84-0AE3-4820A26179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purpose of each of the following LINQ clauses: from, where,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orderby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select, join.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Explain how extension methods and lambda expressions are used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with LINQ.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Compare method-based queries to query expressions.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531B0-397D-D334-DC20-AC7250DE6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8FBD7-4A02-D778-0195-14D9ECB5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AFCE-BACA-BBC7-57D2-733107C9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524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A033-2EFD-7258-7B1A-F90325F1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 LINQ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0AB63-9FEF-9F73-AE8A-58419E0029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Single()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SingleOrDefault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Skip()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1BE48-BB3D-CBFA-890F-E1E535AC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88D1F-BEBD-AD20-F915-7FF92993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91F99-DA96-085B-91FF-FD060336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173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51EC-B2FF-10FD-94D2-247123C6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that gets a count of the items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7C735-C9F0-3F6D-E735-7A869D4516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invoiceCount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.Where(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i.InvoiceTotal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150)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.Count();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14D96-3C22-41F8-69A7-C97F9043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16D70-30FB-15C6-8642-66163944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FDF85-C881-6A4C-E232-43D95969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374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4B83-FCA8-2685-D14E-2E0156CF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that gets the invoice total for the items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results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44113-F222-DA2A-FE6D-92FA04B574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.Where(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i.InvoiceDate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DateTime.Parse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("01/01/2023")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&amp;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i.InvoiceDate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DateTime.Parse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("06/30/2023"))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.Sum(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i.InvoiceTotal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0D7C4-9CEF-981D-85FD-CEAA532D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E5477-860F-CFE1-0C73-9B19E6DC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06FB4-9DBB-BFD6-2308-EC805A97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294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FEF1-EEC9-FB7E-46EB-F84D51AB4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that gets a subset of the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B7EA1-E6B3-3E83-341B-125BE2FB5D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skipCount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takeCount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invoices =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.Skip(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skipCount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.Take(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takeCount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27BDD-FF47-7255-1D30-CFC1B70C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886C8-A9C7-C585-6A1F-304C8854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1986E-D15B-B8BE-0609-E6BEB55E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944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5E20-46A0-F3F3-9702-3A988625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Customer Invoice form</a:t>
            </a: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B93A73B5-EC70-0A1A-D5AB-37139E11558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17358"/>
            <a:ext cx="6553200" cy="506976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1666F-3B13-676F-6452-761CDDCC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35361-1414-E236-53D3-1ACB2833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F7C91-FF30-5F8B-918C-982E625B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02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A262-17A4-ABDF-59E9-1B9FEB5F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to adjust the column widths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your screen resolution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30187-5780-589A-78F7-3ADE4E2811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override void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ScaleControl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factor,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BoundsSpecified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specified)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base.ScaleControl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(factor, specified);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ScaleListViewColumns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lvInvoices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factor);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ScaleListViewColumns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ListView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listview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factor)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foreach 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ColumnHeader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 in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listview.Columns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column.Width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(int)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column.Width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*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factor.Width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916C8-0A3B-350E-DAF6-766721DA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5BB1E-0C68-4086-0BB5-AD181D9D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5B66-5728-1610-205F-782B926C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248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0158-4301-05A7-4266-4DEFF40C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Customer Invoice form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21507-E973-73DB-1401-38E69E6E3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frmCustomerInvoices_Load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 sender,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List&lt;Customer&gt;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customerList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CustomerDB.GetCustomers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List&lt;Invoice&gt;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InvoiceDB.GetInvoices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invoices = from invoice in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join customer in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customerList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on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invoice.CustomerID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equals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customer.CustomerID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descending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select new {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invoice.InvoiceDate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6DD67-F3C0-DB78-ACE8-01D3C1DD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E9D5B-0B7C-D90A-248E-3DA7BC8E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F378-BD44-7670-C27F-725660BD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79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697B-F34E-45C2-02D6-4E4DAA19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Customer Invoice form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B32A0-A73F-795A-84C8-0653196F1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foreach (var invoice in invoices)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  if 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lvInvoices.Items.Add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lvInvoices.Items.Add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lvInvoices.Items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SubItems.Add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invoice.InvoiceID.ToString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lvInvoices.Items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SubItems.Add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Convert.ToDateTime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invoice.InvoiceDate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ToShortDateString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lvInvoices.Items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SubItems.Add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F76E9-4385-0A4F-BAF4-B0B45DF9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62AE7-218D-9EFE-E255-36D96B30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2866E-4DDC-2197-3317-CB6B7ADA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58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346AC-93E2-C431-836E-2F9274C5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C# clauses for working with LINQ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B9A55-5150-937A-C835-C1A1521DC3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7100A-7E7B-CFBD-CA2E-AF8A470E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A51FC-7044-5B15-639D-332D059E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42ED8-597B-C5FD-A022-388BFC9F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69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ED62-F93A-7F31-813F-3F8FC372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Advantages of using LINQ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F3DDB-1555-8AFC-C8F4-5EF90FEAA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Makes it easier for you to query a data source by integrating the query language with C#.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Makes it easier to develop applications by providing IntelliSense, compile-time syntax checking, and debugging support.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Makes it easier for you to query different types of data sources because you use the same basic syntax for each type.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Makes it easier for you to use objects to work with relational data sources by using an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object relational mapping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framework.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2C8E4-0371-5BF7-4AB0-6A89D981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B4B3B-11A7-C7B4-96BA-4F41C8C8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5341E-5692-797B-6F63-A0E6CDC6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63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FB3C-F4D2-EE1E-7ECC-E5C2A204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three stages of a query operation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F4A66-7E40-30AD-9088-5969B36F29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Get the data source.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Define the query.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Execute the query to return the results.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DDAD0-0E1F-F0C4-A51C-3CDF56CE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DE2C3-656E-5C15-0728-80600E9F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2ED00-A346-900D-5955-B7B12E77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1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BAFC-B26C-05C2-B97F-8E38E61A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LINQ query that retrieves data from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5CABA-BD7E-C3E3-DE2F-22F338266C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defines the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int[] numbers = new int[] { 0, 1, 2, 3, 4 };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defines the query expression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numberList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from number in numbers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where number % 2 ==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number descending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select number;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executes the query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numberDisplay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(var number in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numberList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numberDisplay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number + "\t\t\n";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numberDisplay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"Sorted Even Numbers");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96623-0F9E-240B-6316-F646AF6C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EA88C-47F5-A207-7E11-5AD56E90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13EA5-2376-F520-FCD0-D2384A89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9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F07FF-01AC-E35A-8A3E-5EAAC85A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with the sorted, filtered numbers array</a:t>
            </a: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462D8A82-2971-06C1-F9D4-3B15BA95B7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42" y="1143000"/>
            <a:ext cx="2760453" cy="2743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FB6AD-8044-5122-2562-0E852422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A5F18-151B-D31D-B7DA-B2605AB3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C8E48-D52B-5ED2-37C6-75A2B5FD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96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AC1A-89BD-B2AA-D585-F27F9C58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 that uses an array of decimals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the data 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577E0-455C-7718-9A73-79B214AC44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gets the data source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decimal[]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decimal[] { 1286.45m, 2433.49m, 2893.85m,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2094.53m };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defines the query expression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from sales in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select sales;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executes the query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sum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(var sales in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 += sales;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8F858-34CD-ABE0-13DE-5A25915B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FB-46DD-DE81-159B-A6F04266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9EE2-C66F-0B52-24B6-5F813F60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5653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3BEF52E8-6F00-47B7-9C38-C63A3A7ED98E}" vid="{BB247BD3-0825-4C9E-886F-3B62818F7E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2648</TotalTime>
  <Words>2630</Words>
  <Application>Microsoft Office PowerPoint</Application>
  <PresentationFormat>On-screen Show (4:3)</PresentationFormat>
  <Paragraphs>399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C# (8th Edition)</vt:lpstr>
      <vt:lpstr>Objectives</vt:lpstr>
      <vt:lpstr>Objectives (continued)</vt:lpstr>
      <vt:lpstr>Some of the C# clauses for working with LINQ</vt:lpstr>
      <vt:lpstr>Advantages of using LINQ</vt:lpstr>
      <vt:lpstr>The three stages of a query operation</vt:lpstr>
      <vt:lpstr>A LINQ query that retrieves data from an array</vt:lpstr>
      <vt:lpstr>The dialog with the sorted, filtered numbers array</vt:lpstr>
      <vt:lpstr>An example that uses an array of decimals  as the data source</vt:lpstr>
      <vt:lpstr>An example that uses a generic list of invoices  as the data source (part 1)</vt:lpstr>
      <vt:lpstr>An example that uses a generic list of invoices  as the data source (part 2)</vt:lpstr>
      <vt:lpstr>An example that filters the salesTotals array</vt:lpstr>
      <vt:lpstr>The dialog with the filtered salesTotal array</vt:lpstr>
      <vt:lpstr>An example that filters the generic list of invoices</vt:lpstr>
      <vt:lpstr>The dialog with the filtered list of invoices</vt:lpstr>
      <vt:lpstr>An example that sorts the salesTotals array</vt:lpstr>
      <vt:lpstr>The dialog with the sorted salesTotals array</vt:lpstr>
      <vt:lpstr>An example that sorts the generic list of invoices</vt:lpstr>
      <vt:lpstr>The dialog with the sorted list of invoices</vt:lpstr>
      <vt:lpstr>An example that selects key values  from a sorted list</vt:lpstr>
      <vt:lpstr>The dialog with key values from the sorted list</vt:lpstr>
      <vt:lpstr>A query expression that creates  an anonymous type from the list of invoices</vt:lpstr>
      <vt:lpstr>An example that joins data from two generic lists</vt:lpstr>
      <vt:lpstr>A query expression that joins data  from the two data sources</vt:lpstr>
      <vt:lpstr>Code that executes the query with joins</vt:lpstr>
      <vt:lpstr>The resulting dialog from the query with joins</vt:lpstr>
      <vt:lpstr>A method-based query that filters  and sorts the results and selects fields</vt:lpstr>
      <vt:lpstr>A method-based query that joins data  from two data sources</vt:lpstr>
      <vt:lpstr>A method-based query that joins data  and selects fields</vt:lpstr>
      <vt:lpstr>Additional LINQ methods</vt:lpstr>
      <vt:lpstr>A query that gets a count of the items  in the results</vt:lpstr>
      <vt:lpstr>A query that gets the invoice total for the items  in the results</vt:lpstr>
      <vt:lpstr>A query that gets a subset of the results</vt:lpstr>
      <vt:lpstr>The Customer Invoice form</vt:lpstr>
      <vt:lpstr>Code to adjust the column widths  based on your screen resolution</vt:lpstr>
      <vt:lpstr>The code for the Customer Invoice form (part 1)</vt:lpstr>
      <vt:lpstr>The code for the Customer Invoice form (part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C# (8th Edition)</dc:title>
  <dc:creator>Mike Murach</dc:creator>
  <cp:lastModifiedBy>Anne Boehm</cp:lastModifiedBy>
  <cp:revision>5</cp:revision>
  <cp:lastPrinted>2016-01-14T23:03:16Z</cp:lastPrinted>
  <dcterms:created xsi:type="dcterms:W3CDTF">2023-05-06T20:07:23Z</dcterms:created>
  <dcterms:modified xsi:type="dcterms:W3CDTF">2023-05-10T17:25:12Z</dcterms:modified>
</cp:coreProperties>
</file>