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82"/>
  </p:notesMasterIdLst>
  <p:handoutMasterIdLst>
    <p:handoutMasterId r:id="rId8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26" r:id="rId65"/>
    <p:sldId id="319" r:id="rId66"/>
    <p:sldId id="325" r:id="rId67"/>
    <p:sldId id="324" r:id="rId68"/>
    <p:sldId id="323" r:id="rId69"/>
    <p:sldId id="322" r:id="rId70"/>
    <p:sldId id="321" r:id="rId71"/>
    <p:sldId id="320" r:id="rId72"/>
    <p:sldId id="327" r:id="rId73"/>
    <p:sldId id="331" r:id="rId74"/>
    <p:sldId id="329" r:id="rId75"/>
    <p:sldId id="330" r:id="rId76"/>
    <p:sldId id="328" r:id="rId77"/>
    <p:sldId id="334" r:id="rId78"/>
    <p:sldId id="332" r:id="rId79"/>
    <p:sldId id="333" r:id="rId80"/>
    <p:sldId id="335" r:id="rId8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3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5/10/2023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C# (8</a:t>
            </a:r>
            <a:r>
              <a:rPr lang="en-US" i="1" baseline="30000" dirty="0">
                <a:latin typeface="Arial Narrow" panose="020B0606020202030204" pitchFamily="34" charset="0"/>
              </a:rPr>
              <a:t>th</a:t>
            </a:r>
            <a:r>
              <a:rPr lang="en-US" i="1" dirty="0">
                <a:latin typeface="Arial Narrow" panose="020B0606020202030204" pitchFamily="34" charset="0"/>
              </a:rPr>
              <a:t> Edition)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20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00" y="2590800"/>
            <a:ext cx="5334000" cy="2590800"/>
          </a:xfrm>
        </p:spPr>
        <p:txBody>
          <a:bodyPr/>
          <a:lstStyle/>
          <a:p>
            <a:r>
              <a:rPr lang="en-US" dirty="0"/>
              <a:t>How to use</a:t>
            </a:r>
            <a:br>
              <a:rPr lang="en-US" dirty="0"/>
            </a:br>
            <a:r>
              <a:rPr lang="en-US" dirty="0"/>
              <a:t>Entity Framework Core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8787-E0C0-9CC9-2E36-E0D4EDD2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pc="-2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values used in a connection string </a:t>
            </a:r>
            <a:br>
              <a:rPr lang="en-US" spc="-2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pc="-2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SQL Server Express LocalDB</a:t>
            </a:r>
            <a:endParaRPr lang="en-US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165F7-5864-F5C4-3977-47EAA0038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Source/Server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AttachDbFilename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Integrated Security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B07A5-90C2-9FC2-885C-7C487024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38285-12AB-4A3F-4F30-EAFA58DB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AEFF6-2B52-0CCA-F8DF-3A685B2A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23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B8B1-202F-3F7D-037E-A3853004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Scaffold-</a:t>
            </a:r>
            <a:r>
              <a:rPr lang="en-US" spc="-1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</a:t>
            </a:r>
            <a:br>
              <a:rPr lang="en-US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</a:t>
            </a:r>
            <a:r>
              <a:rPr lang="en-US" spc="-1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Server Express </a:t>
            </a:r>
            <a:r>
              <a:rPr lang="en-US" spc="-1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LocalDB</a:t>
            </a:r>
            <a:r>
              <a:rPr lang="en-US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64063-6DEF-BED3-8864-ED6CC9BD6F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PM&gt; Scaffold-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–Connection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 Source=(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MSSQLLocalDB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AttachDBFilename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=C:\C#\Database\MMABooks.mdf;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Integrated security=True"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-Provider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Microsoft.EntityFrameworkCore.SqlServer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OutputDir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Models\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DataLayer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-Context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DataAnnotations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–Force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command with the flags omitted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PM&gt; Scaffold-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 Source=(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MSSQLLocalDB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AttachDBFilename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=C:\C#\Database\MMABooks.mdf;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Integrated security=True"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Microsoft.EntityFrameworkCore.SqlServer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OutputDir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Models\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DataLayer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-Context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DataAnnotations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–Force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89902-7B7E-7AFA-3D10-01E72615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507DB-B948-961E-83BA-AAEB89D7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20AC7-7C82-4E3D-D9F0-54B3057D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81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B733-C10F-0D80-C950-D00DBC0D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generate DB context and entity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B00B7-2E29-9035-6C59-774F6DA22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 context class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used to communicate with the database, and the </a:t>
            </a:r>
            <a:r>
              <a:rPr lang="en-US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entity classes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represent the objects used by the app.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generate context and entity classes from an existing database, you can use the Scaffold-</a:t>
            </a:r>
            <a:r>
              <a:rPr lang="en-US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DbContext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command.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enter the Scaffold-</a:t>
            </a:r>
            <a:r>
              <a:rPr lang="en-US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DbContext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command in the NuGet Package Manager Console (PMC) window.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display the PMC window from Visual Studio, select </a:t>
            </a:r>
            <a:r>
              <a:rPr lang="en-US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</a:t>
            </a:r>
            <a:r>
              <a:rPr lang="en-US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NuGet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Package </a:t>
            </a:r>
            <a:r>
              <a:rPr lang="en-US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Manager</a:t>
            </a:r>
            <a:r>
              <a:rPr lang="en-US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Manager Console.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6829C-0976-DC0D-F423-15CCF97C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0BE28-309F-0CB8-12BE-57C60CA9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B0AD-9649-CF41-EE89-F3329B41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78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82CC-37F6-FE03-179F-2EC58CD5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Visual Studio project with a data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43163-EC51-CE77-F62A-E4B6D737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24720-FE59-6D21-A1AD-0007E0DF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5D7BD-5FB9-E267-6217-698CC84F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C82C7C7E-8548-4F0C-6969-C4F48E7801F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46298" y="1079593"/>
            <a:ext cx="7315200" cy="469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17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9B6D-0957-3DFB-DB6A-9B52E562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DB context class generated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the Scaffold-DbContext command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E1A05-BA74-5486-6F96-1A02885C8A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CustomerMaintenance.Models.DataLayer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options)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base(options) {}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&lt;Customer&gt; Customers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&lt;Invoice&gt; Invoices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OrderOption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OrderOptions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&lt;Product&gt; Products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&lt;State&gt;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States { get; set;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38D84-F1F7-7B78-0946-416F3E76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5B8F6-ACF9-1E72-4CB4-50AEEE66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1A6AC-9787-2E59-C28A-A61DACC3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5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979F-B22A-ACD1-ED6A-90AA9413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DB context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CED34-ED44-5F4F-1BA5-3457A8F52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protected override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OnConfiguring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DbContextOptionsBuilder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optionsBuilder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optionsBuilder.UseSqlServer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"Data Source=(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)\\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MSSQLLocalDB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" +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AttachDBFilename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=C:\\C#\\Database\\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MMABooks.mdf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;" +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"Integrated security=True");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protected override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&lt;Customer&gt;(entity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entity.Property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IsFixedLength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entity.Property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 =&gt;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e.ZipCode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IsFixedLength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entity.HasOne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d.StateNavigation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WithMany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p.Customers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OnDelete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DeleteBehavior.ClientSetNull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HasConstraintName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FK_Customers_States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22B3C-EC06-4BEE-AA33-7CC792EF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9D6F9-7E09-53E0-3F3F-06155652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CD3A3-BEF3-8F8A-7132-5A6A9177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33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757B-6716-1171-2E50-545B89CB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DB context class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40183-391D-F00D-2334-E6743B754D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&lt;Invoice&gt;(entity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entity.HasOne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WithMany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HasConstraintName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FK_Invoices_Customers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&gt;(entity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entity.Property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 =&gt;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e.ProductCode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IsFixedLength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entity.HasOne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d.Invoice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WithMany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p.InvoiceLineItems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HasConstraintName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FK_InvoiceLineItems_Invoices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entity.HasOne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d.ProductCodeNavigation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WithMany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p.InvoiceLineItems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OnDelete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DeleteBehavior.ClientSetNull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HasConstraintName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FK_InvoiceLineItems_Products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  <a:endParaRPr lang="en-US" sz="16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66ACF-D916-CD64-567C-E257265A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590CC-EF9D-6C31-568D-D970FB34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ADBBF-AFE4-107B-CF8A-9293DE57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58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513C-9C2C-267B-BE7E-539CFBD0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DB context class (part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87DE-A026-C3F7-677B-BE5595C356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&lt;Product&gt;(entity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entity.Property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 =&gt;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e.ProductCode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IsFixedLength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&lt;State&gt;(entity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entity.Property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 =&gt;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e.StateCode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IsFixedLength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OnModelCreatingPartial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partial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OnModelCreatingPartial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4BBAF-0806-51B1-4DF7-3A950986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D4305-E0D3-7227-8E69-48C94241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7F358-3302-CE07-56D5-ECF34AE0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01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4FDB-9BA9-60EA-767F-76BD4FB1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data annotation attributes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147FE-AFB6-A09C-1DA8-6DD19CFE88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Unicode  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ForeignKey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InverseProperty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DA72D-70BC-345E-CD1E-006129FB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F33D4-D158-3BEA-82F0-13828D93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DA564-A07B-E63A-353A-B5C7969F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5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00A1-E513-A0DD-69B6-E36CB66E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generated Customer partial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ACD4D-3295-FA43-3D1F-8E30C27B8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System.ComponentModel.DataAnnotations.Schema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CustomerMaintenance.Models.DataLayer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Customer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[Key]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[Column("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[Unicode(false)]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 = null!;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(50)]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[Unicode(false)]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Address { get; set; } = null!;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0E235-DC13-5D3A-8C2A-EFB0B3CB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8EBE6-BA97-6ABF-6BE7-7F56948F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02C2F-0DB7-1688-3FC9-426CB601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EB0E-0EE0-AF95-1719-8ECD13D2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56A23-5DCB-F8C6-E110-613EFA68C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 data model from an existing database.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LINQ to retrieve data from one or more database tables.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EF Core to add, modify, and delete rows in a database table.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Bind controls to an entity collection or the results of a query.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EF Core works.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terms as they relate to EF Core: DB context class, entity class, navigation property, and association.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add EF packages to a project.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modify the code generated by EF Core.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eager loading and explicit loading to load related objects.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FDBA7-462A-1B0F-FD96-76AF4B70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B12E8-3291-8029-2CD9-E057BE0A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697BD-93FE-15C7-702E-37BE2147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89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9EEA-682A-DE4D-50BE-2347DD37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generated Customer partial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DD8B9-F290-F5E6-E07F-3B2D1F02F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City, State,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 go here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InverseProperty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("Customer")]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public virtual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ICollection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&lt;Invoice&gt; Invoices { get; }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new List&lt;Invoice&gt;();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("State")]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InverseProperty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("Customers")]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public virtual State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StateNavigation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null!;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7DBF4-8BD2-6DAD-E98F-BE63B4C5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70E44-1870-C4B4-E7E4-327E39DA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6127C-4B71-E370-0E65-4B09DA62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70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74BE-CD34-2A97-8768-8A7F21F7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App.config file that includes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database connection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DAF5-C4E4-D7B7-4915-C1E8500217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 ?&gt;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&lt;configuration&gt;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&lt;add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"Data Source=(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MSSQLLocalDB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AttachDBFilename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=C:\C#\Database\MMABooks.mdf;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Integrated Security=True"/&gt;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&lt;/configuration&gt;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C1D04-A6FA-6241-8F91-CB088A8B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58D0D-D313-8A7B-0B2D-8DF25F0A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0346E-99E6-2134-884B-D9562BAB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167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54F6-947E-8498-0C1E-D2B30E4F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OnConfiguring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DB context file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057EA-BF99-93E4-22B3-84AEAB18B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System.Configuration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OnConfiguring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DbContextOptionsBuilder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optionsBuilder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(!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optionsBuilder.IsConfigured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optionsBuilder.UseSqlServer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ConfigurationManager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03318-0DB2-60A9-B633-38BAD900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B699A-7103-2DBD-5A24-324BB94D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2E9F6-E43D-C833-CA0D-743B5E4B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08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FA21-D8BA-362C-9CAE-067E7534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partial class that adds a read-only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7326A-748C-ACF2-4D2A-FE47D6101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CustomerMaintenance.Models.DataLayer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Customer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HasAddress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!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(Address);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1B77F-9E79-2AEB-3268-C7843A43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12D4F-D103-5214-D22F-37670A89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358F-D7ED-EABF-28AB-01C75046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60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CE55-4AB9-75F2-2B37-A9D99F75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an instance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DB context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C23B7-EDF9-0DBA-49E8-CB6761721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MMABooksContext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= new();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9E844-5A79-94BB-A322-D76B2D34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1FD19-7841-A866-27B6-75E674DA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2E6B4-E0AF-1C1B-10C1-0241E308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748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4F98-0AA8-8BF3-A51A-B40A19CA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stores all the invoices in a variable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E5842-8362-CD2A-01A2-9795E52087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context.Invoices.ToList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10FE3-804C-A7D1-6974-F03F56DB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2719F-7D00-3634-B068-0875307A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09900-153F-0A66-3157-D48F7C2F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440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6E03-3C1E-D5E1-5593-41B1ACE8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gets a single invoice by 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7EF3C-B3D3-18BF-EB7D-C93FB6D67F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selectedInvoice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context.Invoices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.Where(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33).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get a single invoice by ID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selectedInvoice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context.Invoices.Find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(33);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957FB-E1E7-FCC2-48B7-586EE425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BD7BE-9AA8-CFCA-5230-2295EDB8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6FD28-5FA5-016D-2485-C60BCDB8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08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5C4C-74D3-C3B9-54CB-BC328FB9D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gets selected invoices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56011-A336-6374-3B63-579A82406D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invoices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context.Invoices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.Where(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250)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.Select(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new {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i.CustomerId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9DF77-49A2-684B-77DA-2EBF5862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2625B-5BDB-D6FE-8080-584BB6A4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306C4-1FBE-FB37-1692-D3EA5131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617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32B2-C2B2-B0C7-7182-AA1AB916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joins customer and invoice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7980F-7260-606C-3385-A36C3CDD5C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customerInvoices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context.Customers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.Join(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context.Invoices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c =&gt;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c.CustomerId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=&gt;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i.CustomerId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(c,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=&gt; new {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c.Name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i.InvoiceDate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i.InvoiceTotal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.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OrderBy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(ci =&gt;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ci.Name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.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ThenByDescending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(ci =&gt;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ci.InvoiceTotal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.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ToList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BE89D-A94F-8596-E4A2-3F4B9C39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6EA9F-7C82-D7A8-591B-703FC602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FEF12-138D-8DDB-F119-59AC546D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446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9B32-4CE1-D273-3AD5-3D53AB9C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uses eager loading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load related entities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AEB4B-385D-6B1D-9CC6-2E6435283D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selectedCustomer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context.Customers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.Include(c =&gt;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c.Invoices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.Where(c =&gt;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.Single();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C29AC-4CE5-80A7-23BF-14B05806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C21F6-DC24-90B5-7FF3-0D863898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B8BA1-428A-534E-3E06-F3D2E208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81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5EF8-1944-5E96-36EB-DDADB53C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B4B0B-7815-9CDE-0669-E687A6EF4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a concurrency conflict and distinguish between these two types of concurrency control: last-in wins and optimistic.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Describe how to use a data access class to encapsulate your EF  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Core code.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57836-FB29-C7D1-61A2-43A0F6FA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BB9D3-47CE-6D2D-3611-F2873DDF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617B1-E013-7E71-4042-D8505CF4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45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355E-66AC-C3B7-6867-0F45F057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explicitly loads the entities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many side of a relationship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6356F-2091-8DCA-4C57-6B49A35D11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selectedCustomer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context.Customers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.Where (c =&gt;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.Single();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(!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context.Entry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selectedCustomer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.Collection("Invoices").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IsLoaded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context.Entry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selectedCustomer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.Collection("Invoices").Load();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E2B4A-0B56-999A-DDD3-24651FDF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66447-9686-3A20-B2AD-05A56A98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0C787-E90B-3FA1-17E0-8CA33559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803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3258-712D-416B-64B9-350B8393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explicitly loads the entity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one side of a relationship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7B0B6-BA98-A2DE-1ED7-0D8184F1D2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selectedInvoice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context.Invoices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.Where(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i.InvoiceId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.Single();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(!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context.Entry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selectedInvoice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.Reference("Customer").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IsLoaded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context.Entry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selectedInvoice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.Reference("Customer").Load();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322F2-FC84-9029-50E2-31490324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7483E-7C58-9933-2641-FB90CC27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97E3A-DE76-7160-6ABA-1D6602E3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565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02C8-9EAA-0DCA-B310-5A6EFA86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of the methods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1963B-C396-0245-9FB6-8CD0A31323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14E1D-EFF2-D163-C63D-6C717A33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EC54A-F790-AD33-0E36-3A9EF61F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B0539-04D5-D859-8D23-C513C908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44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E5F7-5087-5BDF-76FA-2BD493F4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adds a new entity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3EB53-23D0-AF26-0FDC-17BC364ED2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customer = new()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Name="Nick Taggart", Address="123 Main St",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City="Fresno", State="CA",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="93650"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context.Customers.Add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095AC-1688-D59A-1D26-026F06E4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68FD9-0600-606F-63A0-B6FD865D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C25B7-FA99-89D6-7B86-4C75130C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4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6B31-BDE0-0704-C2FE-A0F63EC2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modifies an existing entity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92057-1115-341D-3405-E1E9E73CE1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customer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context.Customers.Find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customer.ZipCode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"93651";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context.Customers.Update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(customer); // often not needed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E9F81-FE05-8531-82D1-9575F9DA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5CC4D-8BF5-1BB8-9633-748E49AC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2C45-1818-459D-1CF8-577EBCE2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28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B859-20F8-A364-47AD-6464F880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marks an entity for deletion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88571-B367-5438-B26B-EC058F0FAB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customer 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context.Customers.Find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context.Customers.Remove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43B0D-478F-F218-E626-30352632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746B3-275A-D56A-E897-FBC5240A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B1925-966C-EAC5-A646-E55A2FA8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863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CEAA-F125-77C3-0F77-BFE114A1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saves the changes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database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DC449-C6A8-965E-20DA-F22E9DEB42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rowsAffected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778BC-A97C-6E16-CAB0-D9299D0C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83305-2ADB-870D-849E-E8309C78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6D5C-1F92-771F-F8A3-A7B4DACD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773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4D69-2956-A873-8A20-5935BE41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handles database exceptions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E87D9-DA15-8840-EE75-6A69061378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Microsoft.Data.SqlClient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btnDelete_Click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($"Delete 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selectedCustomer.Name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}?",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"Confirm Delete",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MessageBoxButtons.YesNo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MessageBoxIcon.Question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(result ==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DialogResult.Yes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try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context.Customers.Remove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ClearControls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1C083-6E04-7174-8038-13F5688D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C6801-A661-40F0-3973-B72C0FE0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F210C-DA88-ECFC-39F5-A4E8C49A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18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9F64-CEF7-2942-7432-A15E6BB4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handles database exceptions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40DA0-7D4F-11DD-5942-FE28E23996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catch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DbUpdateException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string msg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ex.InnerException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foreach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 in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sqlException.Errors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msg += $"ERROR CODE 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}: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(msg, "Database Error");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F1A35-9D58-66F7-19AA-2C07FE64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94C2E-6219-8A40-20EE-243EDFDB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9880A-84E8-29F4-1A7D-8E92FAD0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677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FACF-B420-2B95-3982-85596EDA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diagram of two users who are working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copies of the same data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9C154-EA67-BB0B-8431-78C091A1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2499A-D486-8B51-A054-D2126D15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2FA58-3D91-E060-E94E-2F1EBB0B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59197BC3-67CA-DFC3-B397-04C469F407A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697190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3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D57D-2F86-63D0-6988-E25B242A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diagram of how Entity Framework Core works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305BD-15BB-339D-634D-DCC04B2E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BFE71-12EC-8838-5C6A-15017E3A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B6023-5326-D5BD-CC14-CDEC6B74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219B3410-E53B-8262-D2C6-03E8F4E329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46" y="1143000"/>
            <a:ext cx="704564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397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691C-D4C9-3484-BF7F-F96EB7A2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Concurrency concepts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BB6F3-14D9-754B-F90B-12B83908D0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two or more users retrieve the data in the same row of a database table at the same time, it is called a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concurrency conflict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Because EF Core uses a disconnected data architecture, the database management system can’t prevent conflicts.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two users try to update the same row in a table at the same time, the second user’s changes could overwrite the first user’s changes.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Whether or not that happens, depends on the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concurrency control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that the programs use.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 default, EF Core uses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last in wins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This means that the program doesn’t check whether a row has been changed before an update or delete operation takes place. </a:t>
            </a:r>
          </a:p>
          <a:p>
            <a:pPr marL="342900" marR="27432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Last in wins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can lead to errors in the database.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30B95-2A9A-6D13-688E-D3648CAB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81F02-A9DC-C705-ADF5-7C3314A1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D2214-3AD2-B39E-70E1-736EC815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004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15B5-0DB4-082C-E4A9-520DAB1A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Concurrency concepts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609BF-CA31-419C-DAD0-05B1C855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With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optimistic concurrency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the program checks whether the database row that’s going to be updated or deleted has been changed since it was retrieved.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row has been changed, a concurrency exception occurs and the update or delete operation is refused. Then, the calling program should handle the exception.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7D37C-9E5B-70A0-87C2-8535720B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62291-A665-2491-665D-C2D15D15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07F01-0D96-2EF6-BB2D-3F9F4CCB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02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4172-40F0-D042-A284-A82E4B06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avoid concurrency conflicts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B92C8-1884-C2E4-7080-BF02317FD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optimistic concurrency for apps where concurrency conflicts are likely to be rare. But handle the exceptions that do occur.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Design a program so it updates the database and refreshes the entity collections frequently.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Design a program so it retrieves and updates just one row at a time.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pessimistic concurrency, which locks a database record while it’s being updated. Since that creates its own problems, most apps don’t use pessimistic concurrency.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21E2A-48C3-C94B-4A0A-8C938CF7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29E30-9D75-29EA-0B96-80542217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3EA64-2E71-6489-AE0D-C12102B0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140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40D1-6A68-2024-01E6-82F53FA8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configure a concurrency token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CEC22-C462-FBEB-358E-249E348AA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Customer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[Key]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[Column("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(50)]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[Unicode(false)]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ConcurrencyCheck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Address {get;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E8B70-85B1-ECCF-B912-6B62B1EF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552F9-F72B-FC57-F9CF-49882F18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F13CA-0A4B-EFDB-2E25-2155BDDF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773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650E-2E4E-BFCD-C5CA-6FB0E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configure 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rowversion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C0D00-2FAC-67BA-CEE8-610DDAD746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Customer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[Key]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[Column("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byte[]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Rowversion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48C7B-00A5-F8F1-9BFA-B256E309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E7906-FB85-CBE6-7BEB-7D49B343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B6991-CCC2-875D-CB75-042F5E0D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3954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34BE-B48E-957D-07BC-8A663831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simulate a concurrency conflict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55FD8-E5FD-53A2-345C-61D9857D04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 a customer from the database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c 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context.Customers.Find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(1)!;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change the address in the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context.Database.ExecuteSqlRaw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"UPDATE Customers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"SET Address = '123 Main St'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"WHERE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change the address in the entity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c.Address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"26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Duffie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Drive";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save entity to the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0AB35-CEFC-AAA2-751A-902D7F8F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98747-C703-263F-7711-2AA2419D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97C3F-F6C4-072E-E0B0-552ADD50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429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8A13-F850-E431-7EC0-B42FE254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handles a concurrency exception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8EBAB-8FD2-6FBA-34CC-FED125153E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btnModify_Click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 try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catch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DbUpdateConcurrencyException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ex.Entries.Single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().Reload();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context.Entry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(customer).State ==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EntityState.Detached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"Another user has deleted that customer.",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"Concurrency Error");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ClearControls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2F421-046B-85F5-5510-8036ED60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89E7A-8E1B-1E89-506C-3F1916F3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56517-A01D-8117-886B-1E7E143D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2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26CC-A6AE-D026-860F-1EE2AE4A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handles a concurrency exception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A96E2-9F90-EF13-D65A-CCFC8814A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string message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"Another user has updated that customer.\n" +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"The current values will be displayed.";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(message, "Concurrency Error");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catch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DbUpdateException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 {...}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8CBA4-B889-2127-1A83-AB59D75D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DC448-382A-B723-0196-2800A183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BC52-90C9-0BB6-8A72-C0486545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341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6C2C-698E-FEC0-8E40-EAD77FA6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Combo box properties for binding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E956E-D18E-B1F1-A9DF-C2CD8879FB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DisplayMember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ValueMember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0A055-2FEF-6754-7DDD-B754F965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BE71E-0A81-5607-F22A-988D4038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DD8D5-4257-A2CA-4C02-F5166327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3468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BAD6-57CE-6499-3217-9E7E1EF6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binds a combo box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an entity collection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71106-C011-C295-A5A4-26616444BA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cboCustomers.DataSource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context.Customers.ToList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cboCustomers.ValueMember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cboCustomers.DisplayMember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"Name";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4900B-4C17-96F5-3089-EFE85392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A41F3-A559-4C70-66AC-6EC9BC5D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5C166-A9EC-2ADE-6EA9-D2798682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74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046B-2D4E-86BC-43A5-B508C4A1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 Framework Core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F3B1-9E57-84C5-E3E6-88459A0BF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Entity Framework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EF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Core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provides a layer between the database for an app and the objects for an app.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provide the interface between the objects and the database, EF Core uses a </a:t>
            </a:r>
            <a:r>
              <a:rPr lang="en-US" i="1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DbContext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class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entity classes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you execute a query with LINQ, EF Core translates the query and sends it to the data provider, which sends it to the database.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the results are returned from the database, EF Core translates them to the objects defined by the entity classes.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EF Core also provides for tracking changes and submitting those changes to the database.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DA740-99C1-E329-127E-63AAAB2A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11055-4937-3DD4-100F-DFCFAA42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6D4DA-C332-627E-17D6-510A5509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20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C38A-F3FE-40EA-B2AC-0DFED0885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binds a combo box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results of a query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3B633-D239-2AEB-A6A6-656427CDA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customers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context.Customers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.Select(c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new {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cboCustomers.DataSource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customers.ToList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cboCustomers.ValueMember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cboCustomers.DisplayMember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"Name";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C2772-58EF-66C1-8305-7512E153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F47B9-6674-9ED0-38F9-F62572CE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B290C-83EB-D78A-4767-63EED1AD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7625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9F47-CE28-2853-A11D-D8147E7C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assign the entity property names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without using string literals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38979-4B42-EB52-D8F3-5772BB979C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cboCustomers.ValueMember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Customer.CustomerId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cboCustomers.DisplayMember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40219-A3CA-F001-DEF2-4614AEC1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1589-0AC9-8078-6A43-CF5B01D1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83B6-2CC8-BEB9-B00E-757F2E29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25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C03D-0B82-4FC4-5939-57068982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0152F-AB34-D260-EC0D-BD130E371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CustomerMaintenance.Models.DataLayer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Customer?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context.Customers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.Where(c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.Include(c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c.StateNavigation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List&lt;State&gt;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GetStates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context.States.OrderBy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s.StateName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75527-4B8F-43FA-30A6-8940BF09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DC8B8-4A71-25B8-1542-5AC252D6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75E07-571A-499A-CFAC-F7D6D229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7516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DCE6-06B5-3B40-E312-96630361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2A932-EC0F-2C92-976F-C2BDA661FF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 customer)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context.Customers.Add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 customer)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 customer)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context.Customers.Remove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2885B-312D-CE77-4257-75CBF2E7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D929D-1041-FC7C-196F-E921D4F1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A06A4-4798-F968-A6B6-ABE3DD33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8846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3DF2-9808-292A-B02F-5D89FF1F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form that uses the data access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8C8BE-5BB1-0D14-8005-D12B69121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CustomerMaintenance.Models.DataLayer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frmCustomerMaintenance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= new();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btnGetCustomer_Click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Convert.ToInt32(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txtCustomerID.Text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data.FindCustomer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55877-486D-992B-43BB-9846EC5A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88550-2953-AA88-8D24-A6C423F1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D4F2-1794-4EBD-7257-32A16C4A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4063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D902-A331-D715-989B-07EED8DF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updated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handle database exceptions	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2BCD9-B94E-5B01-DA32-453840EBDB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Microsoft.Data.SqlClient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CustomerMaintenance.Models.DataLayer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 private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Customer?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context.Customers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.Where(c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.Include(c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c.StateNavigation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customer;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catch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throw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CreateDataAccessException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D2724-0CEC-178D-5D8F-19FB995A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6ED32-3DBA-50EA-5949-C3F17CF3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591C6-29F3-EF24-074A-B7A04BE6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5163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8FB2-E759-24FC-4883-3CBE1E0E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27DC5-D8CB-6D0C-4280-BA76059C78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 customer)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catch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DbUpdateConcurrencyException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ex.Entries.Single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().Reload();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state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context.Entry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(customer).State;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throw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CreateConcurrencyException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(state);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catch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DbUpdateException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throw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CreateUpdateException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catch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throw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CreateDataAccessException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93667-1227-5977-46C9-BD76A163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7A0E6-D22B-10A9-4C46-B6A72C18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FB42F-D201-5A72-554A-7C836145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116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FE74-C2E4-61A6-4316-4A586FA3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D89F3-ADEC-8AB7-D4B8-18EA0AB065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with exception handling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private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DataAccessException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CreateConcurrencyException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string msg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if (state ==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EntityState.Detached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msg = "Another user has deleted that record.";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msg = "Another user has updated that record.\n" +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"The current database values will be displayed.";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DataAccessException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msg, "Concurrency Error");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9C09F-C94B-129C-D27E-9525BF60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5A2E2-D838-7DF4-0078-7958F157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527B-C655-2BAA-4C09-96AA1564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788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66A1-837E-3BEB-2536-EF6B2CB7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14B87-7635-9E3B-1A64-8E57F409D7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DataAccessException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CreateUpdateException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ex.InnerException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CreateDataAccessException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private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DataAccessException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CreateDataAccessException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msg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 in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ex.Errors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msg += $"ERROR CODE 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}: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DataAccessException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msg, "Database Error");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6B8CE-404E-BBFF-0E08-92A75A91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2DBD4-3E75-624E-BBBB-55ECC661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5B28C-8A16-CEB0-9482-6B11D278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07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F30C-08EE-CA7D-9800-6EEF3068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DataAccessException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F4159-52A1-F051-52FF-6747D955B3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CustomerMaintenance.Models.DataLayer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DataAccessException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DataAccessException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msg, string type) 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base(msg)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type;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public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public bool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IsConcurrencyError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ErrorType.ToLower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().Contains("concurrency");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public bool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IsDeleted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Message.ToLower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().Contains("deleted");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825DD-41AC-7228-3B51-50D4AC82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FD9F7-6935-C6F1-B7C2-CB27F267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DB84E-D5F2-5580-99B3-D2620ECB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0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6A60-4EF6-A5C8-93D8-F4B39DD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query a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C3D0A-12CD-1A88-1711-476EC2A94F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LINQ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96CFE-1232-D15D-2E5F-ED9A30A7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45B81-F29B-06B0-BF4B-A0F4CE8E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2CE4C-A40C-85C9-CC4B-B0A225EA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072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D19A-B4D1-42D5-5FD3-33DA3674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handles an exception thrown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the data access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85C05-B1C4-C5A2-336B-F92EB66B55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btnModify_Click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code that gets an updated Customer object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data.UpdateCustomer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catch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DataAccessException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ex.IsConcurrencyError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ex.IsDeleted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ClearControls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      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ex.ErrorType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628C1-BE9F-9916-3EBC-212C5D8D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27000-CD8B-12C6-A008-498DCB4A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84E0E-5DC8-F8AD-9CCA-0B21C320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7579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ECF5-B094-9E03-6CF3-245C4467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Customer Maintenance form</a:t>
            </a:r>
            <a:endParaRPr lang="en-US" dirty="0"/>
          </a:p>
        </p:txBody>
      </p:sp>
      <p:pic>
        <p:nvPicPr>
          <p:cNvPr id="8" name="Content Placeholder 7" descr="Title describes image">
            <a:extLst>
              <a:ext uri="{FF2B5EF4-FFF2-40B4-BE49-F238E27FC236}">
                <a16:creationId xmlns:a16="http://schemas.microsoft.com/office/drawing/2014/main" id="{AC995EF0-5915-2E8C-96C3-6571645458B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1066800"/>
            <a:ext cx="6128733" cy="3581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63ABE-EFA7-58DE-3021-FE57E947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3A64-B63B-AC40-F134-1CF11121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60026-9E5A-CF6E-442C-6305D619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9346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82DF-67C5-284E-3323-8EA0551D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Add/Modify Customer form</a:t>
            </a:r>
            <a:endParaRPr lang="en-US" dirty="0"/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DAFB2509-7858-FE28-70E3-A79BA38723E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718644" cy="2971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5054F-034F-592C-23F6-8633DE87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A22F9-EFCD-7F19-6C96-5BFFAD98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56F94-4A5C-EE5E-FD7E-E435D56F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4356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0EA9-33AA-FB4A-21D9-E305FB52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for confirming a delete operation</a:t>
            </a:r>
            <a:endParaRPr lang="en-US" dirty="0"/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7ADF5E78-E572-F426-3CF8-DDFE207A451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143000"/>
            <a:ext cx="2841457" cy="1981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56BBA-7D30-D0FD-F1BA-167957B5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9028E-02DC-93B2-4A1E-8713360A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96BD-22CD-5B18-DE95-9EE76EF1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26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9651-3621-10D6-77D2-1145E451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56A68-61A5-1C2B-1D7F-2E4C615ED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frmCustomerMaintenance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frmCustomerMaintenance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MMABooksDataAccess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Customer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null!;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9F426-9D13-0CC1-0142-ECC13E5A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9DD3B-FF3A-A40D-6CFA-3CC9B71B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3830-BCE3-6320-200C-6213318D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8260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9651-3621-10D6-77D2-1145E451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56A68-61A5-1C2B-1D7F-2E4C615ED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btnGetCustomer_Click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Convert.ToInt32(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txtCustomerID.Text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try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data.FindCustomer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)!;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"No customer found with this ID. " +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"Please try again.", "Not Found");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ClearControls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9F426-9D13-0CC1-0142-ECC13E5A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9DD3B-FF3A-A40D-6CFA-3CC9B71B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3830-BCE3-6320-200C-6213318D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567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9651-3621-10D6-77D2-1145E451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56A68-61A5-1C2B-1D7F-2E4C615ED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catch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DataAccessException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HandleDataAccessException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9F426-9D13-0CC1-0142-ECC13E5A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9DD3B-FF3A-A40D-6CFA-3CC9B71B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3830-BCE3-6320-200C-6213318D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41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9651-3621-10D6-77D2-1145E451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56A68-61A5-1C2B-1D7F-2E4C615ED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bool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bool success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Validator.IsInt32(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txtCustomerID.Text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success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"Entry Error");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txtCustomerID.Focus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success;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9F426-9D13-0CC1-0142-ECC13E5A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9DD3B-FF3A-A40D-6CFA-3CC9B71B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3830-BCE3-6320-200C-6213318D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396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9651-3621-10D6-77D2-1145E451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56A68-61A5-1C2B-1D7F-2E4C615ED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ClearControls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txtCustomerID.Text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txtName.Text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txtAddress.Text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txtCity.Text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txtState.Text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txtZipCode.Text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btnModify.Enabled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btnDelete.Enabled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txtCustomerID.Focus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9F426-9D13-0CC1-0142-ECC13E5A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9DD3B-FF3A-A40D-6CFA-3CC9B71B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3830-BCE3-6320-200C-6213318D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5856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9651-3621-10D6-77D2-1145E451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6)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56A68-61A5-1C2B-1D7F-2E4C615ED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txtCustomerID.Text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selectedCustomer.CustomerId.ToString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txtName.Text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selectedCustomer.Name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txtAddress.Text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selectedCustomer.Address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txtCity.Text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selectedCustomer.City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txtState.Text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selectedCustomer.StateNavigation.StateName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txtZipCode.Text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selectedCustomer.ZipCode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btnModify.Enabled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btnDelete.Enabled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9F426-9D13-0CC1-0142-ECC13E5A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9DD3B-FF3A-A40D-6CFA-3CC9B71B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3830-BCE3-6320-200C-6213318D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9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A2F7-1C63-7DBD-D1AA-AFCBB22F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open the NuGet Package Manager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B867-0E43-1346-4CD0-3F850E582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Tools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b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NuGet Package Manager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b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 NuGet Packages for Solution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B103D-5314-9A49-C85F-F624D70B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0633E-ACCD-D8DB-4C08-493978EB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15ACA-A92C-DAED-9FAF-9A2833EE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4298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9651-3621-10D6-77D2-1145E451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7)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56A68-61A5-1C2B-1D7F-2E4C615ED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HandleDataAccessException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DataAccessException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ex.IsConcurrencyError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ex.IsDeleted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ClearControls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ex.ErrorType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9F426-9D13-0CC1-0142-ECC13E5A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9DD3B-FF3A-A40D-6CFA-3CC9B71B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3830-BCE3-6320-200C-6213318D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88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9651-3621-10D6-77D2-1145E451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8)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56A68-61A5-1C2B-1D7F-2E4C615ED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btnAdd_Click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frmAddModifyCustomer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addModifyForm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States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data.GetStates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addModifyForm.ShowDialog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(result ==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DialogResult.OK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addModifyForm.Customer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try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data.AddCustomer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catch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DataAccessException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HandleDataAccessException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9F426-9D13-0CC1-0142-ECC13E5A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9DD3B-FF3A-A40D-6CFA-3CC9B71B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3830-BCE3-6320-200C-6213318D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481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9975-DD8F-9FC5-834E-2052D328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9)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7ACC0-82D2-A59B-8323-B014C4B916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btnModify_Click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frmAddModifyCustomer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addModifyForm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Customer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States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data.GetStates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addModifyForm.ShowDialog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(result ==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DialogResult.OK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addModifyForm.Customer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try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data.UpdateCustomer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catch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DataAccessException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HandleDataAccessException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3B1FE-3AEC-6EB7-BBD4-D2039779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4A6FC-ECDA-E9B8-64A8-3F02966F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20AE4-15A6-64EF-A644-646BB76B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085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9975-DD8F-9FC5-834E-2052D328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10)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7ACC0-82D2-A59B-8323-B014C4B916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btnDelete_Click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$"Delete 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selectedCustomer.Name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}?",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"Confirm Delete",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MessageBoxButtons.YesNo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MessageBoxIcon.Question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(result ==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DialogResult.Yes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try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data.RemoveCustomer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ClearControls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catch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DataAccessException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HandleDataAccessException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3B1FE-3AEC-6EB7-BBD4-D2039779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4A6FC-ECDA-E9B8-64A8-3F02966F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20AE4-15A6-64EF-A644-646BB76B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222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9975-DD8F-9FC5-834E-2052D328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Customer Maintenance form (part 11)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7ACC0-82D2-A59B-8323-B014C4B916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3B1FE-3AEC-6EB7-BBD4-D2039779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4A6FC-ECDA-E9B8-64A8-3F02966F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20AE4-15A6-64EF-A644-646BB76B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8662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9975-DD8F-9FC5-834E-2052D328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Add/Modify Customer form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7ACC0-82D2-A59B-8323-B014C4B916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CustomerMaintenance.Models.DataLayer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CustomerMaintenance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frmAddModifyCustomer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frmAddModifyCustomer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Customer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null!;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List&lt;State&gt; States { get; set; } = null!;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3B1FE-3AEC-6EB7-BBD4-D2039779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4A6FC-ECDA-E9B8-64A8-3F02966F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20AE4-15A6-64EF-A644-646BB76B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3322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9975-DD8F-9FC5-834E-2052D328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Add/Modify Customer form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7ACC0-82D2-A59B-8323-B014C4B916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frmAddModifyCustomer_Load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LoadStatesComboBox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Customer == null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Text = "Add Customer";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cboStates.SelectedIndex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Customer = new();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Text = "Modify Customer";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3B1FE-3AEC-6EB7-BBD4-D2039779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4A6FC-ECDA-E9B8-64A8-3F02966F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20AE4-15A6-64EF-A644-646BB76B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2092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D3E5-A3B2-8374-8B71-88CA1895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Add/Modify Customer form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111F2-BDB4-4C06-14CF-ED4DEE2B3D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LoadStatesComboBox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cboStates.DataSource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States;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cboStates.DisplayMember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State.StateName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cboStates.ValueMember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State.StateCode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DisplayCustomerData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txtName.Text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txtAddress.Text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Customer.Address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txtCity.Text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cboStates.SelectedValue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txtZipCode.Text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Customer.ZipCode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9F282-4955-87AC-801E-FF35E20F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A6583-8585-BCB7-B226-35C22C44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05A0B-74E0-81EC-DD5A-5292A195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3644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D3E5-A3B2-8374-8B71-88CA1895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Add/Modify Customer form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111F2-BDB4-4C06-14CF-ED4DEE2B3D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btnAccept_Click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LoadCustomerData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DialogResult.OK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9F282-4955-87AC-801E-FF35E20F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A6583-8585-BCB7-B226-35C22C44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05A0B-74E0-81EC-DD5A-5292A195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3191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D3E5-A3B2-8374-8B71-88CA1895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Add/Modify Customer form (part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111F2-BDB4-4C06-14CF-ED4DEE2B3D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bool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bool success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Validator.IsPresent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txtName.Text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"Name");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Validator.IsPresent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txtAddress.Text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Address");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Validator.IsPresent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txtCity.Text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"City");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Validator.IsPresent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cboStates.Text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"State");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Validator.IsPresent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txtZipCode.Text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"Zip Code");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success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"Entry Error");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success;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9F282-4955-87AC-801E-FF35E20F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A6583-8585-BCB7-B226-35C22C44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05A0B-74E0-81EC-DD5A-5292A195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9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0CBF-1081-6958-A19A-A1DFB560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NuGet Package Manager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EF Core package selected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432FD-0FF8-BFE8-6DC5-3449987D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37D16-E6F4-1388-990A-1381674A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BB8CE-AA4D-D96D-40B4-1964A2EE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85B5B9BD-10C2-F02E-739E-C37F1E54F4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1447799"/>
            <a:ext cx="7325833" cy="355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598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0484-57C0-0BDE-B61C-47FF8E1B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Add/Modify Customer form (part 6)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0B782-48B7-08D3-777D-A63C3E5B8B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LoadCustomerData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  <a:tab pos="6238875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txtName.Text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Customer.Address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txtAddress.Text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txtCity.Text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cboStates.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??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Customer.ZipCode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txtZipCode.Text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btnCancel_Click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E074F-9E74-DAB8-DAF6-27F2D4E0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99834-8835-987C-8A25-A0D181E7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2A2BA-7555-2937-612F-6A3D5C13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0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F56D-5827-EFF5-7496-59CE5663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for the Scaffold-DbContext command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5BEEB-70A2-E3D1-5B65-44AFF6FAC9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-Connection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-Provider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OutputDir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-Context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DataAnnotations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UseDatabaseNames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-Force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F8586-11D2-CA5C-EA89-10FA7AEA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48FE3-C678-207B-76B9-6A75A3CD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2214B-2654-5EB5-7E87-7462A11B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0993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310</TotalTime>
  <Words>6147</Words>
  <Application>Microsoft Office PowerPoint</Application>
  <PresentationFormat>On-screen Show (4:3)</PresentationFormat>
  <Paragraphs>1086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C# (8th Edition)</vt:lpstr>
      <vt:lpstr>Objectives</vt:lpstr>
      <vt:lpstr>Objectives (continued)</vt:lpstr>
      <vt:lpstr>A diagram of how Entity Framework Core works</vt:lpstr>
      <vt:lpstr>Entity Framework Core concepts</vt:lpstr>
      <vt:lpstr>Two ways to query a database</vt:lpstr>
      <vt:lpstr>How to open the NuGet Package Manager</vt:lpstr>
      <vt:lpstr>The NuGet Package Manager  with the EF Core package selected</vt:lpstr>
      <vt:lpstr>Parameters for the Scaffold-DbContext command</vt:lpstr>
      <vt:lpstr>Common values used in a connection string  for SQL Server Express LocalDB</vt:lpstr>
      <vt:lpstr>A Scaffold-DbContext command  for a Sql Server Express LocalDB database</vt:lpstr>
      <vt:lpstr>How to generate DB context and entity classes</vt:lpstr>
      <vt:lpstr>A Visual Studio project with a data model</vt:lpstr>
      <vt:lpstr>The DB context class generated  by the Scaffold-DbContext command (part 1)</vt:lpstr>
      <vt:lpstr>The DB context class (part 2)</vt:lpstr>
      <vt:lpstr>The DB context class (part 3)</vt:lpstr>
      <vt:lpstr>The DB context class (part 4)</vt:lpstr>
      <vt:lpstr>Some of the data annotation attributes  for configuration</vt:lpstr>
      <vt:lpstr>The generated Customer partial class (part 1)</vt:lpstr>
      <vt:lpstr>The generated Customer partial class (part 2)</vt:lpstr>
      <vt:lpstr>An App.config file that includes  a database connection string</vt:lpstr>
      <vt:lpstr>The updated OnConfiguring() method  in the DB context file </vt:lpstr>
      <vt:lpstr>A partial class that adds a read-only property</vt:lpstr>
      <vt:lpstr>A statement that creates an instance  of the DB context</vt:lpstr>
      <vt:lpstr>A query that stores all the invoices in a variable</vt:lpstr>
      <vt:lpstr>A query that gets a single invoice by ID</vt:lpstr>
      <vt:lpstr>A query that gets selected invoices</vt:lpstr>
      <vt:lpstr>A query that joins customer and invoice data</vt:lpstr>
      <vt:lpstr>A query that uses eager loading  to load related entities</vt:lpstr>
      <vt:lpstr>Code that explicitly loads the entities  on the many side of a relationship </vt:lpstr>
      <vt:lpstr>Code that explicitly loads the entity  on the one side of a relationship</vt:lpstr>
      <vt:lpstr>Three of the methods of the DbSet class</vt:lpstr>
      <vt:lpstr>Code that adds a new entity</vt:lpstr>
      <vt:lpstr>Code that modifies an existing entity</vt:lpstr>
      <vt:lpstr>Code that marks an entity for deletion</vt:lpstr>
      <vt:lpstr>A statement that saves the changes  to the database</vt:lpstr>
      <vt:lpstr>Code that handles database exceptions (part 1)</vt:lpstr>
      <vt:lpstr>Code that handles database exceptions (part 2)</vt:lpstr>
      <vt:lpstr>A diagram of two users who are working  with copies of the same data</vt:lpstr>
      <vt:lpstr>Concurrency concepts (part 1)</vt:lpstr>
      <vt:lpstr>Concurrency concepts (part 2)</vt:lpstr>
      <vt:lpstr>How to avoid concurrency conflicts</vt:lpstr>
      <vt:lpstr>How to configure a concurrency token  with attributes</vt:lpstr>
      <vt:lpstr>How to configure a rowversion property</vt:lpstr>
      <vt:lpstr>How to simulate a concurrency conflict</vt:lpstr>
      <vt:lpstr>A method that handles a concurrency exception (part 1)</vt:lpstr>
      <vt:lpstr>A method that handles a concurrency exception (part 2)</vt:lpstr>
      <vt:lpstr>Combo box properties for binding</vt:lpstr>
      <vt:lpstr>Code that binds a combo box  to an entity collection</vt:lpstr>
      <vt:lpstr>Code that binds a combo box  to the results of a query</vt:lpstr>
      <vt:lpstr>How to assign the entity property names  without using string literals</vt:lpstr>
      <vt:lpstr>The MMABooksDataAccess class (part 1)</vt:lpstr>
      <vt:lpstr>The MMABooksDataAccess class (part 2)</vt:lpstr>
      <vt:lpstr>A form that uses the data access class</vt:lpstr>
      <vt:lpstr>The MMABooksDataAccess class updated  to handle database exceptions (part 1)</vt:lpstr>
      <vt:lpstr>The updated MMABooksDataAccess class (part 2)</vt:lpstr>
      <vt:lpstr>The updated MMABooksDataAccess class (part 3)</vt:lpstr>
      <vt:lpstr>The updated MMABooksDataAccess class (part 4)</vt:lpstr>
      <vt:lpstr>The DataAccessException class</vt:lpstr>
      <vt:lpstr>A method that handles an exception thrown  by the data access class</vt:lpstr>
      <vt:lpstr>The Customer Maintenance form</vt:lpstr>
      <vt:lpstr>The Add/Modify Customer form</vt:lpstr>
      <vt:lpstr>The dialog for confirming a delete operation</vt:lpstr>
      <vt:lpstr>Code for the Customer Maintenance form (part 1)</vt:lpstr>
      <vt:lpstr>Code for the Customer Maintenance form (part 2)</vt:lpstr>
      <vt:lpstr>Code for the Customer Maintenance form (part 3)</vt:lpstr>
      <vt:lpstr>Code for the Customer Maintenance form (part 4)</vt:lpstr>
      <vt:lpstr>Code for the Customer Maintenance form (part 5)</vt:lpstr>
      <vt:lpstr>Code for the Customer Maintenance form (part 6)</vt:lpstr>
      <vt:lpstr>Code for the Customer Maintenance form (part 7)</vt:lpstr>
      <vt:lpstr>Code for the Customer Maintenance form (part 8)</vt:lpstr>
      <vt:lpstr>Code for the Customer Maintenance form (part 9)</vt:lpstr>
      <vt:lpstr>Code for the Customer Maintenance form (part 10)</vt:lpstr>
      <vt:lpstr>Code for the Customer Maintenance form (part 11)</vt:lpstr>
      <vt:lpstr>Code for the Add/Modify Customer form (part 1)</vt:lpstr>
      <vt:lpstr>Code for the Add/Modify Customer form (part 2)</vt:lpstr>
      <vt:lpstr>Code for the Add/Modify Customer form (part 3)</vt:lpstr>
      <vt:lpstr>Code for the Add/Modify Customer form (part 4)</vt:lpstr>
      <vt:lpstr>Code for the Add/Modify Customer form (part 5)</vt:lpstr>
      <vt:lpstr>Code for the Add/Modify Customer form (part 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C# (8th Edition)</dc:title>
  <dc:creator>Mike Murach</dc:creator>
  <cp:lastModifiedBy>Anne Boehm</cp:lastModifiedBy>
  <cp:revision>4</cp:revision>
  <cp:lastPrinted>2016-01-14T23:03:16Z</cp:lastPrinted>
  <dcterms:created xsi:type="dcterms:W3CDTF">2023-05-08T17:27:58Z</dcterms:created>
  <dcterms:modified xsi:type="dcterms:W3CDTF">2023-05-10T18:14:03Z</dcterms:modified>
</cp:coreProperties>
</file>