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5" autoAdjust="0"/>
    <p:restoredTop sz="96374" autoAdjust="0"/>
  </p:normalViewPr>
  <p:slideViewPr>
    <p:cSldViewPr>
      <p:cViewPr varScale="1">
        <p:scale>
          <a:sx n="110" d="100"/>
          <a:sy n="110" d="100"/>
        </p:scale>
        <p:origin x="139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5/10/2023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98C-2E9E-4E3F-82C8-60A2EED58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457200"/>
          </a:xfrm>
        </p:spPr>
        <p:txBody>
          <a:bodyPr/>
          <a:lstStyle>
            <a:lvl1pPr>
              <a:defRPr sz="2400" b="1" i="1">
                <a:solidFill>
                  <a:srgbClr val="000099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Book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5D4F1-CB37-4CE0-983C-8406904B2B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5000" y="1676400"/>
            <a:ext cx="5334000" cy="609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Chapter 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D01CB5-9945-4C9B-9918-8CA19A7268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590800"/>
            <a:ext cx="5334000" cy="914400"/>
          </a:xfr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7A70-7FFF-4919-9745-58612D637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1E8C-669A-4FAF-AC57-930E4708D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E91D7-54F9-CE5B-2AF2-A8F87F29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8042D0E-2D92-B61C-07C7-F98F35208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524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DC32C3D-5C99-8467-FB69-0545F95E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81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92572-6C0F-2359-8B91-448DEEC4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C4B8B-4248-7B05-52E9-1493FB7E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133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434977"/>
            <a:ext cx="7391400" cy="39624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able Placeholder 7">
            <a:extLst>
              <a:ext uri="{FF2B5EF4-FFF2-40B4-BE49-F238E27FC236}">
                <a16:creationId xmlns:a16="http://schemas.microsoft.com/office/drawing/2014/main" id="{AFEF7FE6-D02E-FC18-3A1F-FB2B9BE04DFB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914400" y="3973009"/>
            <a:ext cx="7315200" cy="20467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CB5F9A1-57CC-7079-49E6-F38139C6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7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3A493-C9CB-60F1-C48D-911ADE24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714E1-3205-D410-3DAF-7853C337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7EDEF-2119-0C0C-90EC-29310C83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1EAB4BC0-D5C7-49B0-54AC-F67C80E1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A4128AF-FA95-FB1B-F7EC-9F06B102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EA07F-21E3-C43E-2483-EF255ABC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0A36CC2-90BA-4768-70BF-5E8F2F5C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524000"/>
            <a:ext cx="7315200" cy="441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4541F783-317C-D9AD-83C7-5AE65ED5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FC2C4-3F43-BC0E-9A91-95841BAF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13DA2AB-954E-C0E2-3E5B-8B482B005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524000"/>
            <a:ext cx="73152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E757E026-CA30-31D4-7CB8-4AA11C85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0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45E84-27EF-B727-9BFE-6449CFCB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25CEF-B290-B84E-D2A4-6A86E123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89" r:id="rId3"/>
    <p:sldLayoutId id="2147483679" r:id="rId4"/>
    <p:sldLayoutId id="2147483690" r:id="rId5"/>
    <p:sldLayoutId id="2147483686" r:id="rId6"/>
    <p:sldLayoutId id="2147483691" r:id="rId7"/>
    <p:sldLayoutId id="2147483680" r:id="rId8"/>
    <p:sldLayoutId id="2147483683" r:id="rId9"/>
    <p:sldLayoutId id="2147483681" r:id="rId10"/>
    <p:sldLayoutId id="2147483692" r:id="rId11"/>
    <p:sldLayoutId id="2147483674" r:id="rId12"/>
    <p:sldLayoutId id="2147483687" r:id="rId13"/>
    <p:sldLayoutId id="2147483693" r:id="rId14"/>
    <p:sldLayoutId id="2147483676" r:id="rId15"/>
    <p:sldLayoutId id="2147483675" r:id="rId16"/>
    <p:sldLayoutId id="2147483684" r:id="rId1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AFE5-8375-D164-FDE0-BF8171B5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Arial Narrow" panose="020B0606020202030204" pitchFamily="34" charset="0"/>
              </a:rPr>
              <a:t>Murach’s</a:t>
            </a:r>
            <a:r>
              <a:rPr lang="en-US" i="1" dirty="0">
                <a:latin typeface="Arial Narrow" panose="020B0606020202030204" pitchFamily="34" charset="0"/>
              </a:rPr>
              <a:t> C# (8</a:t>
            </a:r>
            <a:r>
              <a:rPr lang="en-US" i="1" baseline="30000" dirty="0">
                <a:latin typeface="Arial Narrow" panose="020B0606020202030204" pitchFamily="34" charset="0"/>
              </a:rPr>
              <a:t>th</a:t>
            </a:r>
            <a:r>
              <a:rPr lang="en-US" i="1" dirty="0">
                <a:latin typeface="Arial Narrow" panose="020B0606020202030204" pitchFamily="34" charset="0"/>
              </a:rPr>
              <a:t> Edition)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0D95E-CA26-40EE-A4C2-C6996AE674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Chapter 21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E7F6B-A2C0-7F4D-05A2-99783B3350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5400" y="2597888"/>
            <a:ext cx="6553200" cy="2438400"/>
          </a:xfrm>
        </p:spPr>
        <p:txBody>
          <a:bodyPr/>
          <a:lstStyle/>
          <a:p>
            <a:r>
              <a:rPr lang="en-US" dirty="0"/>
              <a:t>How to use ADO.NET </a:t>
            </a:r>
            <a:br>
              <a:rPr lang="en-US" dirty="0"/>
            </a:br>
            <a:r>
              <a:rPr lang="en-US" dirty="0"/>
              <a:t>to write your own data access code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36FCE-A3D0-628E-E5D0-512C937165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147AD-1470-5E7E-09D0-BB3BAEB36D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92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E6D7C-297E-8D20-42E0-1272D8CF6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properties of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B038F-54C8-4CE9-2F53-37485088AE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CommandText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CommandType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134935-17C3-6C5C-C341-E267D2CC4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25166-7B82-908A-2C22-2AC21509C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4D2D3-E676-877D-F930-CE2E2E5A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871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6CD2F-0630-5961-414D-5771AA213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methods of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C6567-4276-DD36-38F6-3AAAE688B5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ExecuteReader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ExecuteNonQuery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ExecuteScalar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4B20CA-4C42-7F3E-8FD8-6AA70E8B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8F5F5-3387-696C-A8D3-AA776D155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A3A4A-BB9E-0087-695B-B49C5FDE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109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27891-4EDB-2446-9251-468559348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CommandType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enumeration members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C2413-BC43-77A3-19C1-A4244BDDD7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StoredProcedure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TableDirect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613C3-A937-5EC4-5678-8CE468FE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FDC79-E6B6-22EA-E2BC-AF1B84286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4F83A-C2DD-4ACA-A292-38A3FE86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844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ABABC-D7F1-F2CB-264E-1FEBED60D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a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executes a SELECT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BB2CF-F393-C17D-D909-3AE24C97CE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select =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"SELECT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CustomerID,Name,Address,City,State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 +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"FROM Customers";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connection = new(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new(select, connection)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connection.Open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code that executes the command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the connection and command are closed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when they go out of scope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F85F6-69BF-5C7C-697B-96AD335F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B38CC-2DBB-1DA4-C0C6-0F1341CB6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C6F24-2A0F-3268-F102-CB755765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1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A20F6-83E1-6E8E-E375-1313D2333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SQL Server SELECT statement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uses a parameter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74CA7-239D-6500-6DD1-46D1759161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Name, Address, City, State,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Customers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@CustomerID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342A0-B404-2FE1-FCF5-417523ACA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9E32F-BA4C-9F93-1532-BCDA6174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01B77-7D72-832B-8BFF-7CDAB4AE8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47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CF7F-227B-9B79-8C94-90629861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SQL Server INSERT statement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uses parameters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2DE24-9309-52DC-B9E8-24E9905E04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 Customers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(Name, Address, City, State,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(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@Address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@City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@State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@ZipCode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3B240-6708-8342-0600-2407CD687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9FCB0-A40A-9B18-CDAD-A047CA70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B3357-BBD5-88A6-0B87-0FD6EB1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325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1FC7F-6C45-BB18-BB5A-791EAAAD9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SQL Server UPDATE statement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uses parameters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9FA3E-A18C-5E4B-E251-71C8C73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Customers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Name = </a:t>
            </a:r>
            <a:r>
              <a:rPr lang="en-US" sz="18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@Name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@CustomerID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Rowversion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@Rowversion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E2306-A931-3991-E494-A51E3E42B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98ECA-ECB2-92B8-900D-911172D93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837B0-9CAE-C30D-27AC-5E346136E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131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59134-C8D1-7E10-BBDD-C8FBDED2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SQL Server DELETE statement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uses parameters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9A1A1-5E0B-3F48-3254-4303FAB880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FROM Customers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@CustomerID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Rowversion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@Rowversion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7AA7A1-C1A4-AD60-8A50-FC9E9EA13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4C125-62FC-209F-4462-C1FD4D472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3E27C-E0F5-6885-D13A-369DC582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703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139C1-E23B-FB06-7063-ADAD2EA7A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methods of the Parameters collection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BE835-F2A2-8F92-55C2-A9330D74BB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Add(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Add(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AddWithValue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A11A8-5AA5-BAEA-E469-A901AE942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46872-64C6-9048-894D-55C511AF7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F57D4-8A33-8C97-DEE6-ADFB6DAD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663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982E-F378-86E4-F3F0-E6281D06E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creates a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A198D-44C1-F05C-895C-B2C0A1AD8D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 new(select, connection);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B9E78-02CE-C33B-8E39-19CC852D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7635F-C599-0577-EF72-F71601000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FE416-FD23-D7CD-F146-271D5F16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7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2809-4F12-23DF-799E-2EA5A052C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10AB6-B8BB-B1B9-5114-0013D68D2E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a connection to access a SQL Server database.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a data reader to retrieve data from a database.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data commands to execute action queries or queries that return a scalar value.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parameters to limit the data that’s processed by a data command.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parameters with SQL statements.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 data reader.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two types of queries that don’t return result sets.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752FD3-4A3C-EE30-F45B-306A00EE1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1AA68-3EC9-CA22-FBE0-22B43E0D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D7935-8BDC-2C05-1BB7-620195E26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3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0FA4-A594-81DC-D3A9-6CC1D3DAC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adds a parameter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Parameters collection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22EA1-E6A4-C454-08B0-9F9712FF44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SqlDbType.Int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1D97A-76AA-C2FD-12E2-0E1600228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7DFC4-EA2B-E6B0-070E-DA7D7BE42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C1E16-6A41-0161-7DA2-690C8D61E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946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DBC46-B734-00A9-8FF4-66DF3B645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sets the value of the parameter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ED703-C35A-F22E-6711-C5A2637B51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["@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"].Value =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47A97-7A90-F5CE-E0B7-8B993EC5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DE4D2-7CDF-5674-FEAB-4E5E483C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02229-5EFC-E212-0BB9-36BC3ADEA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684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0C4C4-B6B2-BB6F-3E5B-F0866B2A5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adds a parameter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sets its value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EE20F-3CB9-EC9A-5FE1-8FBF42047E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"@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5A41D-E77F-00F0-0925-903BA8982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CA678-29C9-4DA4-9CDD-AE61A382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42DC9-A89B-4936-D244-DD018559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868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8A66A-AF77-C217-63B8-CC449A7D6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CommandBehavior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enumeration members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21D70-2055-122C-16CF-2677546535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CloseConnection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SingleRow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833FC-325C-9211-7740-0C69E170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D2F6F-3643-43CB-296B-9D06EBA4C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6C81F-6034-8D9B-DAD6-0FF6E14F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845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6A961-67BD-742F-F2E1-E0636FF09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property of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SqlDataReader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93447-A24E-BB1E-3B76-20614E3706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IsClosed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0A40F-89BD-FEF9-8EB8-2835909B7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B5DB4-2B9C-6FAD-C3BC-48F437C7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22E4C-DC31-C51B-314E-A4107F0FD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746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BE047-C309-C6C2-A4A6-5BBB87EA5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methods of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SqlDataReader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0790E-5C94-388D-FC5D-EDCC44852A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Close()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Read()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64B0B4-235C-5610-CD30-679478685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D5E00-9ABE-444A-4DD3-F3F88CF99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C34EA-4C9D-DA26-F18A-F57974B6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069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2EC81-3F7B-1F8B-F823-B0D49D4E4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a data reader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read a list of State objects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C5804-25D5-69A3-F01D-7F7811D332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System.Data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code that defines the connection and command goes here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List&lt;State&gt; states = new();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connection.Open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SqlDataReader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reader =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command.ExecuteReader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CommandBehavior.CloseConnection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reader.Read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State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new()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StateCode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reader["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StateCode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"].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StateName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reader["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StateName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"].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states.Add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(state);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reader closes automatically when it goes out of scope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EDF66D-924F-F0D6-B71F-0E9A5A1AB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4CC0B-2134-8228-AC53-DD957BBC2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0B476-E7B9-3AEC-2A0D-90C11918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013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12A52-69D0-A152-995F-C8E125530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executes a command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returns a single value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50D26-0A4E-E6DA-45AE-7E86B411DB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select = "SELECT SUM(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FROM Invoices";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connection = new(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 new(select, connection);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connection.Open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(decimal)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command.ExecuteScalar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B574A3-BC77-2C94-A8BE-36049E8ED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E1ADE-6431-8DFC-1BC4-6684C86C4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67546-17B1-7EB3-AB6F-328CF5C3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887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309C-B5C4-187F-1E9B-6F5D1EBAB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executes a command that inserts a row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C56F2-D10D-8C4A-A6A0-3AB2CAE335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insert =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"INSERT Products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ProductCode,Description,UnitPrice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" +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"VALUES (@ProductCode, @Description, @UnitPrice)";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connection = new(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 new(insert, connection);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("@Description",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product.Description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connection.Open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productCount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command.ExecuteNonQuery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SqlException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ex.Message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1A2F2-DB13-9008-49D0-240FAAE3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34D07-C073-41FC-E704-5C6E7393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C2D0-588A-EBEB-0166-80CD7357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186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C715C-AFD9-E1F6-3969-C2382F6D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Customer Maintenance form</a:t>
            </a:r>
            <a:endParaRPr lang="en-US" dirty="0"/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09A937E2-49C0-B157-9DE0-A6574BE4658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66800"/>
            <a:ext cx="5854391" cy="3429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09F4-DE83-0553-8BC9-D2E05BF0D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E3F67-C04E-EAD1-7CE6-86312808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0616-BF4C-042A-4CCD-21FB72BE1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269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9C188-A7A6-758F-F990-2A1EC63F0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.NET data provider core objects for SQL Server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F7B3C-F06F-CFC4-A153-63463502D8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Connection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Command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Data reader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01C62-CEB4-B67A-243F-3A59E1BC0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0A294-ECDF-4D19-9E1D-E874897CF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33B92-4B8E-F24C-AF15-FD4E42749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141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A598-8085-C5A6-96E1-83455246F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Add/Modify Customer form</a:t>
            </a:r>
            <a:endParaRPr lang="en-US" dirty="0"/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117B456E-D9BC-AA7B-D120-3095B4E8159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143000"/>
            <a:ext cx="5667983" cy="2895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DDA8DF-103F-041D-DDA1-603CF6F75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2B6EF-74D7-49F5-962B-D88D6141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48A21-F2F3-E637-9E13-52BB17119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069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A419B-BA2C-E62C-E7B9-E5AD95CC1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 for confirming a delete operation</a:t>
            </a:r>
            <a:endParaRPr lang="en-US" dirty="0"/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A4FBFD1C-9F24-6CE5-6601-9E5F36A237C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3263566" cy="2286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5271C-8B9B-F3A6-0BCF-98514BC4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C498C-AD03-7757-25DF-71244CCF0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EBFDF-CC3A-04A5-B615-9F14A2A61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362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E17D-DB34-8925-7A80-4AA4DB18B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MMABooksDataAccess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55BA0-3334-8AA6-2863-A6195679A8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System.Data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Microsoft.Data.SqlClient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System.Configuration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MMABooksDataAccess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ConfigurationManager.ConnectionStrings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D6E42-8DC3-3434-716F-046A92319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A377-B0B8-7F36-363F-33242F1AD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B52FB-28AB-F662-22FD-0B5D33A7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0266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E17D-DB34-8925-7A80-4AA4DB18B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MMABooksDataAccess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55BA0-3334-8AA6-2863-A6195679A8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Customer?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FindCustomer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  try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Customer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null!;  // default return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selectStatement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"SELECT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c.CustomerID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c.Address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c.City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+"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c.State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s.StateName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c.ZipCode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c.Rowversion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 +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"FROM Customers AS c " +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"JOIN States AS s " +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"ON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c.State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s.StateCode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 +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"WHERE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c.CustomerID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@CustomerID";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connection = new(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new(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selectStatement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connection);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connection.Open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SqlDataReader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reader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command.ExecuteReader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CommandBehavior.SingleRow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CommandBehavior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.CloseConnection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D6E42-8DC3-3434-716F-046A92319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A377-B0B8-7F36-363F-33242F1AD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B52FB-28AB-F662-22FD-0B5D33A7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2805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E17D-DB34-8925-7A80-4AA4DB18B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MMABooksDataAccess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55BA0-3334-8AA6-2863-A6195679A8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953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reader.Read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customer = new()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{</a:t>
            </a:r>
            <a:endParaRPr lang="en-US" sz="1400" dirty="0"/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(int)reader["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Name = reader["Name"].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()!,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Address = reader["Address"].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()!,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City = reader["City"].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()!,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State = reader["State"].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()!,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reader["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()!,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StateNavigation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StateCode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reader["State"].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()!,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reader["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()!,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},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Rowversion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(byte[])reader["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Rowversion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};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customer;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catch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SqlException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throw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CreateDataAccessException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(ex);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D6E42-8DC3-3434-716F-046A92319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A377-B0B8-7F36-363F-33242F1AD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B52FB-28AB-F662-22FD-0B5D33A7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4718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E17D-DB34-8925-7A80-4AA4DB18B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MMABooksDataAccess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4)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55BA0-3334-8AA6-2863-A6195679A8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953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List&lt;State&gt;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GetStates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try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List&lt;State&gt; states = new();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selectStatement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"SELECT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StateCode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 +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"FROM States ORDER BY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connection = new(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new(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selectStatement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connection);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connection.Open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SqlDataReader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reader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command.ExecuteReader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CommandBehavior.CloseConnection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while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reader.Read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State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StateCode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reader["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StateCode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()!,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reader["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()!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};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states.Add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(state);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return states;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catch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SqlException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throw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CreateDataAccessException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(ex);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D6E42-8DC3-3434-716F-046A92319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A377-B0B8-7F36-363F-33242F1AD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B52FB-28AB-F662-22FD-0B5D33A7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8740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E17D-DB34-8925-7A80-4AA4DB18B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MMABooksDataAccess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5)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55BA0-3334-8AA6-2863-A6195679A8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AddCustomer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(Customer customer)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try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insertStatement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"INSERT Customers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Name,Address,City,State,ZipCode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" +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"VALUES (@Name, @Address, @City, @State, @ZipCode)";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connection =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new(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new(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insertStatement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connection);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("@Name",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"@Address",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customer.Address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("@City",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customer.City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("@State",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customer.State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customer.ZipCode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connection.Open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D6E42-8DC3-3434-716F-046A92319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A377-B0B8-7F36-363F-33242F1AD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B52FB-28AB-F662-22FD-0B5D33A7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8421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E17D-DB34-8925-7A80-4AA4DB18B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MMABooksDataAccess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6)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55BA0-3334-8AA6-2863-A6195679A8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int count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command.ExecuteNonQuery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(count &gt; 0) {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// get newly created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 database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command.CommandText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"SELECT IDENT_CURRENT('Customers') FROM Customers";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customer.CustomerId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Convert.ToInt32(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command.ExecuteScalar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Reload(customer);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// to get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rowversion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State values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catch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SqlException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throw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CreateDataAccessException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(ex);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D6E42-8DC3-3434-716F-046A92319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A377-B0B8-7F36-363F-33242F1AD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B52FB-28AB-F662-22FD-0B5D33A7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0298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E17D-DB34-8925-7A80-4AA4DB18B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MMABooksDataAccess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7)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55BA0-3334-8AA6-2863-A6195679A8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string Reload(Customer customer)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Customer current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FindCustomer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customer.CustomerId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)!;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(current == null)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"Deleted";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customer.Address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current.Address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customer.City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current.City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customer.State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current.State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customer.ZipCode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current.ZipCode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customer.Rowversion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current.Rowversion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customer.StateNavigation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StateCode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current.State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current.StateNavigation.StateName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"Updated";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D6E42-8DC3-3434-716F-046A92319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A377-B0B8-7F36-363F-33242F1AD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B52FB-28AB-F662-22FD-0B5D33A7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176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E17D-DB34-8925-7A80-4AA4DB18B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MMABooksDataAccess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8)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55BA0-3334-8AA6-2863-A6195679A8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UpdateCustomer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(Customer customer)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try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updateStatement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"UPDATE Customers SET " +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"Name = @Name, Address = @Address, City = @City, " +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"State = @State,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@ZipCode " +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"WHERE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@CustomerID " +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"AND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Rowversion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@Rowversion";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connection = new(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new(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updateStatement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connection);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("@Name",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"@Address",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customer.Address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("@City",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customer.City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"@State",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customer.State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"@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customer.ZipCode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customer.CustomerId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D6E42-8DC3-3434-716F-046A92319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A377-B0B8-7F36-363F-33242F1AD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B52FB-28AB-F662-22FD-0B5D33A7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001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3B82F-4775-A1B3-D5E0-1369C6D3C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using directive for the SQL Server data provider namespace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90F25-D76B-5CA8-D320-05098D8DC4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Microsoft.Data.SqlClient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C911F-2285-9EB2-B480-FF6DEEA8E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88968-A93F-A672-734F-86AD85922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D84BD-08A7-4455-4133-F9C79AD6A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1063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E17D-DB34-8925-7A80-4AA4DB18B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MMABooksDataAccess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9)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55BA0-3334-8AA6-2863-A6195679A8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Rowversion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customer.Rowversion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connection.Open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int count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command.ExecuteNonQuery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string status = Reload(customer);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(count == 0) {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throw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CreateConcurrencyException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(status);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catch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SqlException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throw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CreateDataAccessException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(ex);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D6E42-8DC3-3434-716F-046A92319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A377-B0B8-7F36-363F-33242F1AD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B52FB-28AB-F662-22FD-0B5D33A7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0092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E17D-DB34-8925-7A80-4AA4DB18B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MMABooksDataAccess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10)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55BA0-3334-8AA6-2863-A6195679A8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5029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RemoveCustomer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(Customer customer)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try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deleteStatement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"DELETE FROM Customers " +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"WHERE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@CustomerID " +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"AND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Rowversion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@Rowversion";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connection = new(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new(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deleteStatement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connection);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customer.CustomerId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Rowversion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customer.Rowversion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  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connection.Open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int count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command.ExecuteNonQuery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(count == 0)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string status = Reload(customer);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throw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CreateConcurrencyException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(status);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catch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SqlException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throw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CreateDataAccessException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(ex);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D6E42-8DC3-3434-716F-046A92319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A377-B0B8-7F36-363F-33242F1AD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B52FB-28AB-F662-22FD-0B5D33A7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0920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E17D-DB34-8925-7A80-4AA4DB18B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MMABooksDataAccess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11)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55BA0-3334-8AA6-2863-A6195679A8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DataAccessException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CreateConcurrencyException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status)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msg = "";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status.ToLower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"deleted")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msg = "Another user has deleted that record.";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msg = "Another user has updated that record.\n" +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"The current database values will be displayed.";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new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DataAccessException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(msg, "Concurrency Error");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  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D6E42-8DC3-3434-716F-046A92319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A377-B0B8-7F36-363F-33242F1AD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B52FB-28AB-F662-22FD-0B5D33A7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4120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7363-C836-9A97-F700-507CDB22B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MMABooksDataAccess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12)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79B26-0119-AAEE-FF98-65F82B241A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DataAccessException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CreateDataAccessException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SqlException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msg = "";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foreach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SqlError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 in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ex.Errors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msg += $"ERROR CODE {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error.Number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}: {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error.Message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new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DataAccessException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(msg, "Database Error");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79A70-F0CC-CADA-B865-195C9F0EC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4E2B-D290-02AD-5281-C68601A23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29247-EC3F-A429-CD4F-8B3CEC2E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911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4C5D-E943-A749-AA25-16195156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property of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3154A-2FA3-7A4F-6478-E7A2BC3D21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ConnectionString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8B345F-354A-B18E-619F-20E57A2C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46346-6D34-E6EF-FDD1-E778480DC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8A299-7664-6F40-19A5-E2A09F17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692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C77CF-3EB5-BE17-F891-F3D495272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methods of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AECD4-48FD-A6CA-CDB1-B538BA2C97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Open()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D836B-0484-FD0E-8CC6-C08ED57CA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5F9EC-1209-2E78-0051-CBB77EC2D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A589F-3230-12B6-5E16-E9E4393B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249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7E545-D750-6244-07CC-2E505846C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values used in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ConnectionString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property for SQL Server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1D2EC-55FB-232F-DDCB-A3124A3F41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Source/Server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 Catalog/Database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AttachDbFilename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Integrated Security 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ID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Password/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23E60D-9749-D261-646D-C3F6858D9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1BFB2-B50B-EA6F-12E8-9E0843019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21A3C-0493-9FE2-49F3-82CE7F44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852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19203-2B1B-3FC5-26B5-3F068D6AF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connection strings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SQL Server provider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D7136-D305-72B2-561B-CB7A947248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SQL Server Express </a:t>
            </a:r>
            <a:r>
              <a:rPr lang="en-US" b="1" spc="-1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LocalDB</a:t>
            </a: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Source=(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LocalDB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)\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MSSQLLocalDB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AttachDbFilename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=C:\C#\Database\MMABooks.mdf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Integrated Security=True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SQL Server Express database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Source=localhost\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SqlExpress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 Catalog=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MMABooks;Integrated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Security=True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7BF5E-4BD5-F508-EC3C-0805A1065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E5ED7-4F06-4734-8EDB-8C52B8558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2F2DC-06A5-410B-9B00-B670BDB3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533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EBEB5-E309-0ED3-6C4A-9F144DFE3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creates, opens,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closes a connection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F2F39-0902-6CFD-0AF2-DDE2BA9CD6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get the connection string from the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App.config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ConfigurationManager.ConnectionStrings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create the connection and open it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connection =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new(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connectionString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connection.Open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code that uses the connection goes here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the connection is closed automatically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when it goes out of scope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81A43-2F92-FFB1-75A0-7B35CEE3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46BAC-D8FB-D0B2-29F4-2E562F84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9B591-E14F-31B3-08C0-EFB3CC65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108014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 - new format.potx" id="{3BEF52E8-6F00-47B7-9C38-C63A3A7ED98E}" vid="{BB247BD3-0825-4C9E-886F-3B62818F7E7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 - new format</Template>
  <TotalTime>161</TotalTime>
  <Words>2924</Words>
  <Application>Microsoft Office PowerPoint</Application>
  <PresentationFormat>On-screen Show (4:3)</PresentationFormat>
  <Paragraphs>520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Murach’s C# (8th Edition)</vt:lpstr>
      <vt:lpstr>Objectives</vt:lpstr>
      <vt:lpstr>.NET data provider core objects for SQL Server</vt:lpstr>
      <vt:lpstr>A using directive for the SQL Server data provider namespace</vt:lpstr>
      <vt:lpstr>Common property of the SqlConnection class</vt:lpstr>
      <vt:lpstr>Common methods of the SqlConnection class</vt:lpstr>
      <vt:lpstr>Common values used in the ConnectionString property for SQL Server</vt:lpstr>
      <vt:lpstr>Two connection strings  for the SQL Server provider</vt:lpstr>
      <vt:lpstr>Code that creates, opens,  and closes a connection</vt:lpstr>
      <vt:lpstr>Common properties of the SqlCommand class</vt:lpstr>
      <vt:lpstr>Common methods of the SqlCommand class</vt:lpstr>
      <vt:lpstr>CommandType enumeration members</vt:lpstr>
      <vt:lpstr>Code that creates a SqlCommand object  that executes a SELECT statement</vt:lpstr>
      <vt:lpstr>A SQL Server SELECT statement  that uses a parameter</vt:lpstr>
      <vt:lpstr>A SQL Server INSERT statement  that uses parameters</vt:lpstr>
      <vt:lpstr>A SQL Server UPDATE statement  that uses parameters</vt:lpstr>
      <vt:lpstr>A SQL Server DELETE statement  that uses parameters</vt:lpstr>
      <vt:lpstr>Common methods of the Parameters collection</vt:lpstr>
      <vt:lpstr>A statement that creates a SqlCommand object </vt:lpstr>
      <vt:lpstr>A statement that adds a parameter  to the Parameters collection</vt:lpstr>
      <vt:lpstr>A statement that sets the value of the parameter</vt:lpstr>
      <vt:lpstr>A statement that adds a parameter  and sets its value </vt:lpstr>
      <vt:lpstr>Common CommandBehavior enumeration members</vt:lpstr>
      <vt:lpstr>Common property of the SqlDataReader class</vt:lpstr>
      <vt:lpstr>Common methods of the SqlDataReader class</vt:lpstr>
      <vt:lpstr>Code that uses a data reader  to read a list of State objects</vt:lpstr>
      <vt:lpstr>Code that executes a command  that returns a single value</vt:lpstr>
      <vt:lpstr>Code that executes a command that inserts a row</vt:lpstr>
      <vt:lpstr>The Customer Maintenance form</vt:lpstr>
      <vt:lpstr>The Add/Modify Customer form</vt:lpstr>
      <vt:lpstr>The dialog for confirming a delete operation</vt:lpstr>
      <vt:lpstr>The MMABooksDataAccess class (part 1)</vt:lpstr>
      <vt:lpstr>The MMABooksDataAccess class (part 2)</vt:lpstr>
      <vt:lpstr>The MMABooksDataAccess class (part 3)</vt:lpstr>
      <vt:lpstr>The MMABooksDataAccess class (part 4)</vt:lpstr>
      <vt:lpstr>The MMABooksDataAccess class (part 5)</vt:lpstr>
      <vt:lpstr>The MMABooksDataAccess class (part 6)</vt:lpstr>
      <vt:lpstr>The MMABooksDataAccess class (part 7)</vt:lpstr>
      <vt:lpstr>The MMABooksDataAccess class (part 8)</vt:lpstr>
      <vt:lpstr>The MMABooksDataAccess class (part 9)</vt:lpstr>
      <vt:lpstr>The MMABooksDataAccess class (part 10)</vt:lpstr>
      <vt:lpstr>The MMABooksDataAccess class (part 11)</vt:lpstr>
      <vt:lpstr>The MMABooksDataAccess class (part 12)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Murach’s C# (8th Edition)</dc:title>
  <dc:creator>Mike Murach</dc:creator>
  <cp:lastModifiedBy>Anne Boehm</cp:lastModifiedBy>
  <cp:revision>4</cp:revision>
  <cp:lastPrinted>2016-01-14T23:03:16Z</cp:lastPrinted>
  <dcterms:created xsi:type="dcterms:W3CDTF">2023-05-08T22:23:43Z</dcterms:created>
  <dcterms:modified xsi:type="dcterms:W3CDTF">2023-05-10T18:57:43Z</dcterms:modified>
</cp:coreProperties>
</file>