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62"/>
  </p:notesMasterIdLst>
  <p:handoutMasterIdLst>
    <p:handoutMasterId r:id="rId63"/>
  </p:handout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303" r:id="rId42"/>
    <p:sldId id="302" r:id="rId43"/>
    <p:sldId id="301" r:id="rId44"/>
    <p:sldId id="300" r:id="rId45"/>
    <p:sldId id="299" r:id="rId46"/>
    <p:sldId id="298" r:id="rId47"/>
    <p:sldId id="297" r:id="rId48"/>
    <p:sldId id="296" r:id="rId49"/>
    <p:sldId id="304" r:id="rId50"/>
    <p:sldId id="305" r:id="rId51"/>
    <p:sldId id="311" r:id="rId52"/>
    <p:sldId id="306" r:id="rId53"/>
    <p:sldId id="307" r:id="rId54"/>
    <p:sldId id="310" r:id="rId55"/>
    <p:sldId id="309" r:id="rId56"/>
    <p:sldId id="312" r:id="rId57"/>
    <p:sldId id="308" r:id="rId58"/>
    <p:sldId id="313" r:id="rId59"/>
    <p:sldId id="314" r:id="rId60"/>
    <p:sldId id="315" r:id="rId61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00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5" autoAdjust="0"/>
    <p:restoredTop sz="96374" autoAdjust="0"/>
  </p:normalViewPr>
  <p:slideViewPr>
    <p:cSldViewPr>
      <p:cViewPr varScale="1">
        <p:scale>
          <a:sx n="110" d="100"/>
          <a:sy n="110" d="100"/>
        </p:scale>
        <p:origin x="139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5/10/2023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9298C-2E9E-4E3F-82C8-60A2EED583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09600"/>
            <a:ext cx="7772400" cy="457200"/>
          </a:xfrm>
        </p:spPr>
        <p:txBody>
          <a:bodyPr/>
          <a:lstStyle>
            <a:lvl1pPr>
              <a:defRPr sz="2400" b="1" i="1">
                <a:solidFill>
                  <a:srgbClr val="000099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Book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75D4F1-CB37-4CE0-983C-8406904B2B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5000" y="1676400"/>
            <a:ext cx="5334000" cy="609600"/>
          </a:xfrm>
        </p:spPr>
        <p:txBody>
          <a:bodyPr/>
          <a:lstStyle>
            <a:lvl1pPr marL="0" indent="0" algn="ctr">
              <a:buNone/>
              <a:defRPr sz="36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Chapter X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5D01CB5-9945-4C9B-9918-8CA19A7268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590800"/>
            <a:ext cx="5334000" cy="914400"/>
          </a:xfrm>
        </p:spPr>
        <p:txBody>
          <a:bodyPr/>
          <a:lstStyle>
            <a:lvl1pPr marL="0" indent="0" algn="ctr">
              <a:buNone/>
              <a:defRPr sz="4800" b="1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A27A70-7FFF-4919-9745-58612D6379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91E8C-669A-4FAF-AC57-930E4708DF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90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FE91D7-54F9-CE5B-2AF2-A8F87F29E5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8042D0E-2D92-B61C-07C7-F98F35208D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524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DC32C3D-5C99-8467-FB69-0545F95E5D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812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A92572-6C0F-2359-8B91-448DEEC456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A428B99-D0BB-4B7F-A30C-E347F02920D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914400" y="1143000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1C4B8B-4248-7B05-52E9-1493FB7EBB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A428B99-D0BB-4B7F-A30C-E347F02920D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914400" y="1143000"/>
            <a:ext cx="7315200" cy="2133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434977"/>
            <a:ext cx="7391400" cy="39624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able Placeholder 7">
            <a:extLst>
              <a:ext uri="{FF2B5EF4-FFF2-40B4-BE49-F238E27FC236}">
                <a16:creationId xmlns:a16="http://schemas.microsoft.com/office/drawing/2014/main" id="{AFEF7FE6-D02E-FC18-3A1F-FB2B9BE04DFB}"/>
              </a:ext>
            </a:extLst>
          </p:cNvPr>
          <p:cNvSpPr>
            <a:spLocks noGrp="1"/>
          </p:cNvSpPr>
          <p:nvPr>
            <p:ph type="tbl" sz="quarter" idx="17" hasCustomPrompt="1"/>
          </p:nvPr>
        </p:nvSpPr>
        <p:spPr>
          <a:xfrm>
            <a:off x="914400" y="3973009"/>
            <a:ext cx="7315200" cy="204679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CB5F9A1-57CC-7079-49E6-F38139C60F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77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33A493-C9CB-60F1-C48D-911ADE2420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714E1-3205-D410-3DAF-7853C337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77EDEF-2119-0C0C-90EC-29310C8309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1EAB4BC0-D5C7-49B0-54AC-F67C80E1EA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_2-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391400" cy="4495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A4128AF-FA95-FB1B-F7EC-9F06B1029B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706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EA07F-21E3-C43E-2483-EF255ABC73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0A36CC2-90BA-4768-70BF-5E8F2F5CE4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524000"/>
            <a:ext cx="7315200" cy="4419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4541F783-317C-D9AD-83C7-5AE65ED51C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636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143000"/>
            <a:ext cx="7315200" cy="4495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" y="6233011"/>
            <a:ext cx="2743200" cy="45720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8FC2C4-3F43-BC0E-9A91-95841BAF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67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13DA2AB-954E-C0E2-3E5B-8B482B0051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524000"/>
            <a:ext cx="7315200" cy="4114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" y="6233011"/>
            <a:ext cx="2743200" cy="45720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E757E026-CA30-31D4-7CB8-4AA11C85AF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10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45E84-27EF-B727-9BFE-6449CFCB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F25CEF-B290-B84E-D2A4-6A86E123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8" r:id="rId2"/>
    <p:sldLayoutId id="2147483689" r:id="rId3"/>
    <p:sldLayoutId id="2147483679" r:id="rId4"/>
    <p:sldLayoutId id="2147483690" r:id="rId5"/>
    <p:sldLayoutId id="2147483686" r:id="rId6"/>
    <p:sldLayoutId id="2147483691" r:id="rId7"/>
    <p:sldLayoutId id="2147483680" r:id="rId8"/>
    <p:sldLayoutId id="2147483683" r:id="rId9"/>
    <p:sldLayoutId id="2147483681" r:id="rId10"/>
    <p:sldLayoutId id="2147483692" r:id="rId11"/>
    <p:sldLayoutId id="2147483674" r:id="rId12"/>
    <p:sldLayoutId id="2147483687" r:id="rId13"/>
    <p:sldLayoutId id="2147483693" r:id="rId14"/>
    <p:sldLayoutId id="2147483676" r:id="rId15"/>
    <p:sldLayoutId id="2147483675" r:id="rId16"/>
    <p:sldLayoutId id="2147483684" r:id="rId17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DAFE5-8375-D164-FDE0-BF8171B53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>
                <a:latin typeface="Arial Narrow" panose="020B0606020202030204" pitchFamily="34" charset="0"/>
              </a:rPr>
              <a:t>Murach’s</a:t>
            </a:r>
            <a:r>
              <a:rPr lang="en-US" i="1" dirty="0">
                <a:latin typeface="Arial Narrow" panose="020B0606020202030204" pitchFamily="34" charset="0"/>
              </a:rPr>
              <a:t> C# (8</a:t>
            </a:r>
            <a:r>
              <a:rPr lang="en-US" i="1" baseline="30000" dirty="0">
                <a:latin typeface="Arial Narrow" panose="020B0606020202030204" pitchFamily="34" charset="0"/>
              </a:rPr>
              <a:t>th</a:t>
            </a:r>
            <a:r>
              <a:rPr lang="en-US" i="1" dirty="0">
                <a:latin typeface="Arial Narrow" panose="020B0606020202030204" pitchFamily="34" charset="0"/>
              </a:rPr>
              <a:t> Edition)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0D95E-CA26-40EE-A4C2-C6996AE674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Chapter 22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E7F6B-A2C0-7F4D-05A2-99783B3350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05000" y="2590800"/>
            <a:ext cx="5334000" cy="2438400"/>
          </a:xfrm>
        </p:spPr>
        <p:txBody>
          <a:bodyPr/>
          <a:lstStyle/>
          <a:p>
            <a:r>
              <a:rPr lang="en-US" dirty="0"/>
              <a:t>How to use the</a:t>
            </a:r>
            <a:br>
              <a:rPr lang="en-US" dirty="0"/>
            </a:br>
            <a:r>
              <a:rPr lang="en-US" dirty="0" err="1"/>
              <a:t>DataGridView</a:t>
            </a:r>
            <a:r>
              <a:rPr lang="en-US" dirty="0"/>
              <a:t> control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36FCE-A3D0-628E-E5D0-512C937165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147AD-1470-5E7E-09D0-BB3BAEB36D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922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80A5C-E41E-6BC9-43CE-0BCE16A53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bind a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DataGridView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control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an entity collection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00339B-D472-795B-396E-E277310DCF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MMABooksContext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context = new();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dgvProducts.DataSource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context.Products.ToList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9C76B3-02C1-75E9-84C4-171EF2391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D4292-1459-A1E0-4C9A-BBA6BABA7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44B15-9721-BE25-7669-AB26A09EE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200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E544F-0A29-520C-277C-75E23BCB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bind a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DataGridView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control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the results of a query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EC19EF-D4A9-312B-17A3-A3BB28B561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  <a:tab pos="1371600" algn="l"/>
                <a:tab pos="2857500" algn="ctr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MMABooksContext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context = new();	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products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context.Products.OrderBy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 =&gt;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p.Description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).Select(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 =&gt; new {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p.ProductCode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p.Description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p.UnitPrice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p.OnHandQuantity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}).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dgvProducts.DataSource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products;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35F2BF-8921-ACFD-D6F9-DB48D3D07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46099-0A52-4D7B-1E4B-8B1795CA3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AABDA-27E4-D94F-BFE3-0CC3389EC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89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7616F-2E92-F550-92E6-E40372B7C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bind a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DataGridView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control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a list of objects created in code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56F1A-DA99-339E-AD2B-0B21622B07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List&lt;Product&gt; products =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GetAllProducts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dgvProducts.DataSource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products;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18153-E6EA-408B-A678-93AC4FBDD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64892A-0B06-A34D-6439-4C654255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CB938-835F-BD15-573A-18B75BF07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408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A52A5-BDEB-EBDE-93EA-EB1C6B4E7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data transfer object that includes properties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the selected columns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CF0D5-4798-F6DB-7D62-6C853B1512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record </a:t>
            </a:r>
            <a:r>
              <a:rPr lang="en-US" sz="18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ProductDTO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ProductCode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Description, decimal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UnitPrice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82590-1C66-0D59-B44D-550E2ADAF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D41FC-09AC-03FB-BA3D-7745D175D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C3CD6-1674-7C00-2E58-6A32A1C1A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684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A20F9-91AA-3B13-D977-19FDBEF97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data access class that uses EF Core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return a list of DTO objects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CF76C-7F90-185F-9D84-55F0110DA9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MMABooksDataAccess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MMABooksContext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context = new();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8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List&lt;</a:t>
            </a:r>
            <a:r>
              <a:rPr lang="en-US" sz="18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ProductDTO</a:t>
            </a:r>
            <a:r>
              <a:rPr lang="en-US" sz="18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GetAllProducts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context.Products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.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OrderBy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 =&gt;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p.Description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.Select(p =&gt; </a:t>
            </a:r>
            <a:r>
              <a:rPr lang="en-US" sz="18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sz="18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ProductDTO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p.ProductCode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p.Description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p.UnitPrice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.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ToList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799D89-F99D-F17C-6AB4-C7BCE18E0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8B78AD-E3E9-A869-9041-1BE959028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34A04-8205-AB95-62E1-A713CBA00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388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4C234-C7A4-8449-733C-60A7D36CB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data access class that uses ADO.NET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return a list of DTO objects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61CA1-1C03-F56C-EBD6-C84594B381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MMABooksDataAccess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get connection string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List&lt;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ProductDTO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GetAllProducts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List&lt;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ProductDTO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products = new();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string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selectStatement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"SELECT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ProductCode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Description,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UnitPrice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+ "FROM Products ORDER BY Description";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create connection and command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and open connection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create and open data reader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65B887-2B89-BF68-DEB6-E497C413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D0ADA1-C255-EB69-EE54-77D5339AE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7D279-2B21-A208-82A8-29D67DEB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762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DE179-9C00-3683-EF49-17C8381E0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data access class that uses ADO.NET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return a list of DTO objects (continued)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D52D18-C7F0-17E6-65C8-7604DF8251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while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reader.Read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products.add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ProductDTO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reader["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ProductCode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"].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()!,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reader["Description"].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()!,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(decimal)reader["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UnitPrice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"]));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products;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DCBC22-5093-388B-283E-F64AB9F31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EC142-033F-B26F-9274-271A7790A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910F3-0C1D-B9EA-3C28-362CAD7D6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20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FE7B1-ACE5-1377-7952-A2B63D43E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calls the method to get the data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DataGridView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controls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908AA-A633-94B9-FF62-67E4863A75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dgvProducts.DataSource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data.GetAllProducts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D1B69C-3DFB-F1C2-6E8A-BD41DB5F2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3E3559-61FB-6919-C405-D659BD577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46DB1-8F11-3E53-ED9A-F88DE296A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341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9D9C0-4B0F-ECFC-1AF3-5B420D4A2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DataGridView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control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 its columns are formatted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1A9FC0-3A84-A714-F440-D890F05C7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3BFA31-83ED-0D76-DC49-B4DCD7EFB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C9724-1869-4AFD-1EEC-2474A8F6B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Content Placeholder 6" descr="Title describes image">
            <a:extLst>
              <a:ext uri="{FF2B5EF4-FFF2-40B4-BE49-F238E27FC236}">
                <a16:creationId xmlns:a16="http://schemas.microsoft.com/office/drawing/2014/main" id="{D752ADDB-A1B1-7216-4DAC-228840ADC29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02" y="1524000"/>
            <a:ext cx="7346115" cy="3429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5034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B0132-6E72-B9F5-D05A-C2F697A90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properties of the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DataGridViewColumn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 for formatting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18387-469D-A600-CBB4-A7CA6BFA01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HeaderText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Width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DefaultCellStyle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2E1DF6-4875-9512-6BCC-CB976CEBB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D13622-C8DA-1724-69AE-DAF9788B6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D5CB9-A509-2D6E-BFC6-21139ADF1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315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0BE85-3672-60E0-8A4B-70E181189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4248A-BA67-9B7E-C914-079329F987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a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DataGridView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control to display data from a data source.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Customize the appearance and operation of a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DataGridView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control.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paging with a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DataGridView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control.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a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DataGridView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control as part of a Master/Detail form.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a data transfer object (DTO) and when  you should use one.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5E972-DDA8-7584-D2E0-2385F3D8B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3151E-C2D2-68F3-D035-A60DADCC8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4EDD6-B73D-66C4-7470-585A1B41B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7640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1BE81-51DE-B4F8-B79A-C16B3189C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properties used for cell styles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C1CDE-7F5F-86DF-E663-71DB423769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BackColor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ForeColor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Alignment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B3FB4C-6588-951A-3B68-411D6CC9E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D206E-1C14-66A7-7407-65886B334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F8C70-E016-A2BF-DA73-44F2BB347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793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12E7E-68EA-B946-99CA-BB0EF872E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changes some of the formatting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the columns in a grid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ECC1D-B450-9FB5-CFE7-A1EFE874E4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dgvProducts.Columns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[0].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"Product Code";</a:t>
            </a:r>
          </a:p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dgvProducts.Columns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[1].Width = 300;</a:t>
            </a:r>
          </a:p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dgvProducts.Columns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[2].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DefaultCellStyle.Format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"c";</a:t>
            </a:r>
          </a:p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dgvProducts.Columns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[2].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DefaultCellStyle.Alignment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DataGridViewContentAlignment.MiddleRight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0C556C-8E14-A2E8-0DD8-C8CC6787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A48842-D51A-0E32-6D3F-3306ADD44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FD23A-62AD-0E61-C503-A08554FF5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6510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E34D3-2C6E-3245-3F04-2BCA39FE0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DataGridView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control after its headers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rows are formatted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AA8E2C-BA22-6063-C85F-64D901F69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2E91E-0BBC-A44B-BC30-29A089EB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4E537-11A1-0A64-E422-4B53BE597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Content Placeholder 6" descr="Title describes image">
            <a:extLst>
              <a:ext uri="{FF2B5EF4-FFF2-40B4-BE49-F238E27FC236}">
                <a16:creationId xmlns:a16="http://schemas.microsoft.com/office/drawing/2014/main" id="{D398F489-97CC-4A92-4428-571800A1FEF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60" y="1524000"/>
            <a:ext cx="7182868" cy="3352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99170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C2F20-2BFF-D298-AA15-3713B36E4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properties of the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DataGridView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formatting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3D45A8-1695-3362-145A-291156EEE0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EnableHeadersVisualStyles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ColumnHeadersDefaultCellStyle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AlternatingRowsDefaultCellStyle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0FA42-C1B5-34E5-BA1C-FC9F620E8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CE28B6-C1B1-8CE4-2784-32E956877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AF1CC-BBC7-655C-CD6C-341DE5107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7592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C2874-9882-5C4E-C550-6B08632F6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spc="-2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properties of the </a:t>
            </a:r>
            <a:r>
              <a:rPr lang="en-US" spc="-2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DataGridViewColumn</a:t>
            </a:r>
            <a:r>
              <a:rPr lang="en-US" spc="-2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 for formatting headers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254DE-9E64-C9D8-7089-A66B82E493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SortMode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HeaderCell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E1C06B-59C5-B6AF-4DF5-07DC33615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E2F36-67B9-02C3-E595-78E8652BA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50831-174C-BE13-2594-2AF1B10E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7661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86867-A94A-F5AD-2B67-E4F961612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property of the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DataGridViewCell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 for formatting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C88A98-C21C-27DC-2CC1-50F50F5CF6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B84768-6A60-8721-FA43-457E5DB7C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1CA46-96F2-DE93-45CD-A69E4E04D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74C75-30C6-5091-74F3-92DC2FF1C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272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63737-B91C-FAB8-A01A-2B76593D1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changes some of the formatting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 grid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EBC54-BE98-B68E-A624-2CA42B28DC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dgvProducts.EnableHeadersVisualStyles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false;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dgvProducts.ColumnHeadersDefaultCellStyle.Font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new Font("Arial", 9,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FontStyle.Bold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dgvProducts.ColumnHeadersDefaultCellStyle.BackColor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Color.Goldenrod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dgvProducts.ColumnHeadersDefaultCellStyle.ForeColor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Color.White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dgvProducts.AlternatingRowsDefaultCellStyle.BackColor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Color.PaleGoldenrod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dgvProducts.Columns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[2].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HeaderCell.Style.Alignment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DataGridViewContentAlignment.MiddleRight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CE995F-4898-C9CD-D350-16F615828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CF3631-849E-A870-ABAC-6013ADAE9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4FCEA-6909-1DB8-B384-1C74D0A26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079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3F424-86F0-7E00-96B2-00893542C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DataGridView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control with two button columns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57D634-0340-EDD3-C8EC-78328245D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ACB79-A733-FF7B-1E2E-76BE71BC8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B5C7A-6545-22E6-81A8-22E11A559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Content Placeholder 6" descr="Title describes image">
            <a:extLst>
              <a:ext uri="{FF2B5EF4-FFF2-40B4-BE49-F238E27FC236}">
                <a16:creationId xmlns:a16="http://schemas.microsoft.com/office/drawing/2014/main" id="{564BB19E-5112-65F5-9080-24DC8FDFD5D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43000"/>
            <a:ext cx="7315200" cy="25598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53357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29AA6-2BAF-DA53-A809-800FC9A03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properties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DataGridViewButtonColumn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39E20-7291-D2CC-5F10-775A2EEFBC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HeaderText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UseColumnTextForButtonValue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E81A40-008B-ECFC-1853-E3967BFD1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C332F-62EE-A71B-3467-F89DED832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9DC57-E5ED-F52E-194A-1E9E88FB6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9221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29AA6-2BAF-DA53-A809-800FC9A03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methods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DataGridViewColumnCollection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39E20-7291-D2CC-5F10-775A2EEFBC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Add(</a:t>
            </a:r>
            <a:r>
              <a:rPr lang="en-US" sz="1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Insert(</a:t>
            </a:r>
            <a:r>
              <a:rPr lang="en-US" sz="1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Remove(</a:t>
            </a:r>
            <a:r>
              <a:rPr lang="en-US" sz="1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RemoveAt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E81A40-008B-ECFC-1853-E3967BFD1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C332F-62EE-A71B-3467-F89DED832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9DC57-E5ED-F52E-194A-1E9E88FB6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294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5AFD0-1257-EAFD-4C1E-1008C379D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DataGridView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control that displays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list of products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B86CBA-EA37-5A3B-876E-DBAF99139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598F04-C17F-6A13-652E-37C24E04E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77FB5-EC0F-2265-0571-FA57DEC26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Content Placeholder 6" descr="Title describes image">
            <a:extLst>
              <a:ext uri="{FF2B5EF4-FFF2-40B4-BE49-F238E27FC236}">
                <a16:creationId xmlns:a16="http://schemas.microsoft.com/office/drawing/2014/main" id="{BF1A982F-7EF6-060F-4CF3-A03AE72CC7E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47800"/>
            <a:ext cx="7239000" cy="30827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41869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29AA6-2BAF-DA53-A809-800FC9A03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adds a button column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a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DataGridView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control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39E20-7291-D2CC-5F10-775A2EEFBC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DataGridViewButtonColumn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deleteColumn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new()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HeaderText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UseColumnTextForButtonValue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Text = "Delete";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dgvProducts.Columns.Add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deleteColumn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E81A40-008B-ECFC-1853-E3967BFD1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C332F-62EE-A71B-3467-F89DED832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9DC57-E5ED-F52E-194A-1E9E88FB6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5099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75235-43E3-F5F6-4D32-39149AD36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deletes a column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a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DataGridView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control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B1286-BADB-F675-0EF1-FA75532B31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dgvProducts.Columns.RemoveAt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(4);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E3B34A-58C5-8BEB-C2B1-A8597067C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D52F38-14F7-2D29-D44B-CAD4B15FD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907E5-EBF8-EA1B-9405-0956EA993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8472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75235-43E3-F5F6-4D32-39149AD36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Properties of the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DataGridViewCellEventArgs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B1286-BADB-F675-0EF1-FA75532B31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RowIndex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ColumnIndex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E3B34A-58C5-8BEB-C2B1-A8597067C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D52F38-14F7-2D29-D44B-CAD4B15FD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907E5-EBF8-EA1B-9405-0956EA993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551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A05E3-9444-76D2-DDDC-BC43BE9A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property of the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DataGridViewRow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3EBF1-7854-8B81-7822-BFFC57E439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Cells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474468-F77F-D24A-D755-1531DD4F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30DC7-3FB3-B51F-E6A2-9652AC18B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3DCFA-A811-09A1-E472-0E4F67AC1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4733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58A28-6674-D953-E590-CBCFF91ED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property of the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DataGridViewCell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EC3C9-485B-F5D6-32B8-873C27CC57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59ECC8-6C5D-18DE-BF90-A369E68C9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494E7-9309-45B5-EEB1-9D53699C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8A57F-CEC7-24E3-FB53-FA01CD496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6530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72A92-916D-492E-FEDC-548F54393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handles the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CellClick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event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a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DataGridView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control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BDDAA-3A17-B48F-8E9B-D5307EF1DF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MMABooksDataAccess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 = new();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Product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selectedProduct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null!;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dgvProducts_CellClick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 sender,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DataGridViewCellEventArgs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int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ModifyIndex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4;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int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DeleteIndex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5;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e.RowIndex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-1)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if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e.ColumnIndex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ModifyIndex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||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e.ColumnIndex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DeleteIndex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DataGridViewCell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cell =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dgvProducts.Rows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e.RowIndex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].Cells[0];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string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productCode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cell.Value?.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()?.Trim() ?? "";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selectedProduct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data.FindProduct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productCode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)!;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DD0FD7-4306-F134-F694-8431F6912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B1722B-80A1-9BF4-8915-96D5C4755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913FD-0546-B1E6-6FED-B6AB566B4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767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F2305-13DB-B396-DB9A-1BCCD1F05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handles the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CellClick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event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a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DataGridView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control (continued)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67FF9-1F16-6073-C4B8-A4889CCCD7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e.ColumnIndex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ModifyIndex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      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ModifyProduct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 if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e.ColumnIndex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DeleteIndex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 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DeleteProduct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BF03AA-AE83-E06B-F64D-5BF727DA3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8B4CF-0139-1641-E9E6-AB6944176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5BE6D-2EB1-BE69-94CE-EB5F88F2E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9321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F4E5C-B101-D9C3-B8A6-B63E82026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Product Maintenance form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7BA12B-9D50-257F-3FC9-61CDDA909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EDA10-4540-7DDE-9F15-05C92D936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42458-B890-2592-BF63-CA664FB3D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Content Placeholder 6" descr="Title describes image">
            <a:extLst>
              <a:ext uri="{FF2B5EF4-FFF2-40B4-BE49-F238E27FC236}">
                <a16:creationId xmlns:a16="http://schemas.microsoft.com/office/drawing/2014/main" id="{F070890D-424A-023B-7D0A-E0F9CC4E822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1143000"/>
            <a:ext cx="7336381" cy="3124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21989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F4E5C-B101-D9C3-B8A6-B63E82026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Add/Modify Product form</a:t>
            </a:r>
            <a:endParaRPr lang="en-US" dirty="0"/>
          </a:p>
        </p:txBody>
      </p:sp>
      <p:pic>
        <p:nvPicPr>
          <p:cNvPr id="7" name="Content Placeholder 6" descr="Title describes image">
            <a:extLst>
              <a:ext uri="{FF2B5EF4-FFF2-40B4-BE49-F238E27FC236}">
                <a16:creationId xmlns:a16="http://schemas.microsoft.com/office/drawing/2014/main" id="{EB823979-862F-7E98-5E21-98A2D44FBA0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053474"/>
            <a:ext cx="6539246" cy="26041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7BA12B-9D50-257F-3FC9-61CDDA909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EDA10-4540-7DDE-9F15-05C92D936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42458-B890-2592-BF63-CA664FB3D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7605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F4E5C-B101-D9C3-B8A6-B63E82026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dialog for confirming a delete operation</a:t>
            </a:r>
            <a:endParaRPr lang="en-US" dirty="0"/>
          </a:p>
        </p:txBody>
      </p:sp>
      <p:pic>
        <p:nvPicPr>
          <p:cNvPr id="7" name="Content Placeholder 6" descr="Title describes image">
            <a:extLst>
              <a:ext uri="{FF2B5EF4-FFF2-40B4-BE49-F238E27FC236}">
                <a16:creationId xmlns:a16="http://schemas.microsoft.com/office/drawing/2014/main" id="{7D0CFD90-AC2A-D543-6E1F-BB4B453F149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143000"/>
            <a:ext cx="3145972" cy="25908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7BA12B-9D50-257F-3FC9-61CDDA909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EDA10-4540-7DDE-9F15-05C92D936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42458-B890-2592-BF63-CA664FB3D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629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6EEBB-A3D7-A89C-7156-C8848D335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properties of the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DataGridView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FFF47-FDED-2724-521B-5FF752B74D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Rows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Columns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DataSource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3C9D67-C0C5-A54B-FA0C-3CAEC17DD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464408-9F2A-312A-B048-93B9A5E90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EDD26-13CC-9F8E-ABA5-65C366202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9918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B5BFA-4C38-C9B2-0201-14FAEB037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for the Product Maintenance form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91DFA-31E2-24C8-E358-76C6090FD1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MMABooksDataAccess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 = new();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Product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selectedProduct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null!;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frmProductMaintenance_Load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 sender,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DisplayProducts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4F6CA5-EEB3-DBB8-C672-A4872B211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88DEDF-733D-531B-E761-CC922BBEE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762E4-D998-49DC-4705-5E054CCD7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2787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B5BFA-4C38-C9B2-0201-14FAEB037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for the Product Maintenance form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91DFA-31E2-24C8-E358-76C6090FD1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DisplayProducts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dgvProducts.Columns.Clear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dgvProducts.DataSource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data.GetAllProducts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add column for modify button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DataGridViewButtonColumn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modifyColumn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new() {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UseColumnTextForButtonValue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HeaderText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Text = "Modify"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dgvProducts.Columns.Add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modifyColumn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add column for delete button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DataGridViewButtonColumn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deleteColumn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new()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UseColumnTextForButtonValue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true,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HeaderText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Text = "Delete"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};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4F6CA5-EEB3-DBB8-C672-A4872B211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88DEDF-733D-531B-E761-CC922BBEE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762E4-D998-49DC-4705-5E054CCD7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407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B5BFA-4C38-C9B2-0201-14FAEB037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for the Product Maintenance form (part 3)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91DFA-31E2-24C8-E358-76C6090FD1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dgvProducts.Columns.Add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deleteColumn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format the column headers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dgvProducts.EnableHeadersVisualStyles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false;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dgvProducts.ColumnHeadersDefaultCellStyle.Font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new Font("Arial", 9,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FontStyle.Bold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dgvProducts.ColumnHeadersDefaultCellStyle.BackColor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Color.Goldenrod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dgvProducts.ColumnHeadersDefaultCellStyle.ForeColor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Color.White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format the odd numbered rows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dgvProducts.AlternatingRowsDefaultCellStyle.BackColor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Color.PaleGoldenrod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format the first column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dgvProducts.Columns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[0].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HeaderText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"Product Code";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dgvProducts.Columns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[0].Width = 200;</a:t>
            </a:r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4F6CA5-EEB3-DBB8-C672-A4872B211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88DEDF-733D-531B-E761-CC922BBEE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762E4-D998-49DC-4705-5E054CCD7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7855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B5BFA-4C38-C9B2-0201-14FAEB037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for the Product Maintenance form (part 4)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91DFA-31E2-24C8-E358-76C6090FD1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format the second column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dgvProducts.Columns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[1].Width = 350;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format the third column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dgvProducts.Columns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[2].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HeaderText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"Unit Price";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dgvProducts.Columns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[2].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HeaderCell.Style.Alignment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DataGridViewContentAlignment.MiddleRight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dgvProducts.Columns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[2].Width = 135;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dgvProducts.Columns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[2].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DefaultCellStyle.Format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"c";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dgvProducts.Columns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[2].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DefaultCellStyle.Alignment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DataGridViewContentAlignment.MiddleRight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4F6CA5-EEB3-DBB8-C672-A4872B211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88DEDF-733D-531B-E761-CC922BBEE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762E4-D998-49DC-4705-5E054CCD7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8855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B5BFA-4C38-C9B2-0201-14FAEB037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for the Product Maintenance form (part 5)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91DFA-31E2-24C8-E358-76C6090FD1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9530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dgvProducts_CellClick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 sender,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DataGridViewCellEventArgs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store index values for Modify and Delete button columns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int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ModifyIndex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3;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int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DeleteIndex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4;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e.RowIndex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-1)  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make sure header row wasn't clicked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e.ColumnIndex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ModifyIndex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||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e.ColumnIndex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DeleteIndex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string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productCode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dgvProducts.Rows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e.RowIndex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.Cells[0].Value?.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()?.Trim() ?? "";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selectedProduct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data.FindProduct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productCode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)!;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selectedProduct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!= null)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e.ColumnIndex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ModifyIndex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ModifyProduct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else if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e.ColumnIndex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DeleteIndex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DeleteProduct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4F6CA5-EEB3-DBB8-C672-A4872B211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88DEDF-733D-531B-E761-CC922BBEE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762E4-D998-49DC-4705-5E054CCD7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2596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B5BFA-4C38-C9B2-0201-14FAEB037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for the Product Maintenance form (part 6)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91DFA-31E2-24C8-E358-76C6090FD1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ModifyProduct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frmAddModify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addModifyForm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new() {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Product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selectedProduct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DialogResult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result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addModifyProductForm.ShowDialog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(result ==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DialogResult.OK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try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selectedProduct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addModifyForm.Product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data.UpdateProduct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selectedProduct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DisplayProducts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catch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DataAccessException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HandleDataAccessError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(ex);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4F6CA5-EEB3-DBB8-C672-A4872B211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88DEDF-733D-531B-E761-CC922BBEE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762E4-D998-49DC-4705-5E054CCD7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4851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B5BFA-4C38-C9B2-0201-14FAEB037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for the Product Maintenance form (part 7)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91DFA-31E2-24C8-E358-76C6090FD1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DeleteProduct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DialogResult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result =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$"Delete {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selectedProduct.ProductCode.Trim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()}?",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"Confirm Delete",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MessageBoxButtons.YesNo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MessageBoxIcon.Question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(result ==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DialogResult.Yes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try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data.RemoveProduct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selectedProduct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DisplayProducts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catch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DataAccessException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HandleDataAccessError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(ex);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4F6CA5-EEB3-DBB8-C672-A4872B211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88DEDF-733D-531B-E761-CC922BBEE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762E4-D998-49DC-4705-5E054CCD7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0289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45AD7-50A2-6837-F09C-78583770A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for the Product Maintenance form (part 8)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5094B-7213-8CDB-AAB5-341DC1F94F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btnAdd_Click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 sender,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frmAddModify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addModifyForm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DialogResult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result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addModifyProductForm.ShowDialog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(result ==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DialogResult.OK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try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selectedProduct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addModifyForm.Product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data.AddProduct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selectedProduct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DisplayProducts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catch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DataAccessException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HandleDataAccessError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(ex);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EAF56-DAB9-CA4B-A006-5DF278A9C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F9980E-AB33-C151-919E-C37152FDE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F92FC-57F7-FC66-E400-C70D954D9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1810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B5BFA-4C38-C9B2-0201-14FAEB037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for the Product Maintenance form (part 9)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91DFA-31E2-24C8-E358-76C6090FD1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HandleDataAccessError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DataAccessException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ex.IsConcurrencyError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DisplayProducts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ex.Message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ex.ErrorType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btnExit_Click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 sender,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this.Close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4F6CA5-EEB3-DBB8-C672-A4872B211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88DEDF-733D-531B-E761-CC922BBEE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762E4-D998-49DC-4705-5E054CCD7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7112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B0376-7864-2243-09E0-48EEE0353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Customer Display form that provides for paging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049E6C-9AEB-2625-40E8-B3B5F5AE5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7ED31D-C055-0C71-836D-71943AA01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860AB-3022-B9AC-0347-8440402D5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49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Content Placeholder 6" descr="Title describes image">
            <a:extLst>
              <a:ext uri="{FF2B5EF4-FFF2-40B4-BE49-F238E27FC236}">
                <a16:creationId xmlns:a16="http://schemas.microsoft.com/office/drawing/2014/main" id="{A533D7AA-41B7-909D-BA39-BD5D0E03367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722770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971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6EEBB-A3D7-A89C-7156-C8848D335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method of the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DataGridView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FFF47-FDED-2724-521B-5FF752B74D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AutoResizeColumns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3C9D67-C0C5-A54B-FA0C-3CAEC17DD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464408-9F2A-312A-B048-93B9A5E90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EDD26-13CC-9F8E-ABA5-65C366202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9220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35BB2-5CEA-3CC9-F488-B1853C63D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DTO and data access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984CD6-98D3-2971-2BCF-936E238D6E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record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CustomerDTO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Name, string Address,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string City, string State, string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ZipCode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MMABooksDataAccess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MMABooksContext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context = new();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int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CustomerCount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context.Customers.Count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List&lt;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CustomerDTO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GetCustomers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(int skip,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take) =&gt;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context.Customers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.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OrderBy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 =&gt;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.Select(c =&gt;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CustomerDTO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c.Address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c.City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c.State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c.ZipCode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.Skip(skip)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.Take(take)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.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D5524-D655-E1B6-C5E4-C6D23A29F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4F597-02F9-CD85-7020-0AC867C4F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158C1-3404-FCE7-78B2-741E41994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7458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5D39C-B6E4-58A8-DE62-F975A9AD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that implements the paging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400B0-647B-7667-CD3A-1C235072E3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MMABooksDataAccess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 = new();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const int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MaxRows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10;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int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totalRows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int pages = 0;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frmCustDisplay_Load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 sender,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totalRows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data.CustomerCount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pages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totalRows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MaxRows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totalRows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%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MaxRows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!= 0)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pages += 1;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lblPages.Text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pages.ToString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DisplayCustomers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61B008-01FF-4DB2-76DE-99C95572F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48053F-334B-B5CF-E2AF-247420219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CF264-AFBE-75F8-4DC3-CB0C4F37A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9645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5D39C-B6E4-58A8-DE62-F975A9AD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that implements the paging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400B0-647B-7667-CD3A-1C235072E3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DisplayCustomers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pageNumber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txtPage.Text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pageNumber.ToString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skip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MaxRows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pageNumber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- 1);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take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MaxRows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pageNumber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pages)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take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totalRows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skip;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totalRows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MaxRows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take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totalRows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dgvCustomers.DataSource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data.GetCustomers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(skip, take);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Code that formats the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DataGridView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control goes here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EnableDisableButtons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pageNumber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61B008-01FF-4DB2-76DE-99C95572F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48053F-334B-B5CF-E2AF-247420219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CF264-AFBE-75F8-4DC3-CB0C4F37A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1462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5D39C-B6E4-58A8-DE62-F975A9AD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that implements the paging (part 3)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400B0-647B-7667-CD3A-1C235072E3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EnableDisableButtons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pageNumber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pageNumber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1)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btnFirst.Enabled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false;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btnPrev.Enabled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false;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 else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btnFirst.Enabled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btnPrev.Enabled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pageNumber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pages)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btnNext.Enabled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false;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btnLast.Enabled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false;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 else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btnNext.Enabled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btnLast.Enabled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totalRows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MaxRows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btnGoTo.Enabled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false;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61B008-01FF-4DB2-76DE-99C95572F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48053F-334B-B5CF-E2AF-247420219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CF264-AFBE-75F8-4DC3-CB0C4F37A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57570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5D39C-B6E4-58A8-DE62-F975A9AD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that implements the paging (part 4)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400B0-647B-7667-CD3A-1C235072E3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btnFirst_Click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 sender,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DisplayCustomers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btnPrev_Click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 sender,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pageNumber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Convert.ToInt32(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txtPage.Text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pageNumber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-= 1;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DisplayCustomers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pageNumber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btnNext_Click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 sender,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pageNumber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Convert.ToInt32(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txtPage.Text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pageNumber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1;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DisplayCustomers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pageNumber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btnLast_Click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 sender,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DisplayCustomers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(pages);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61B008-01FF-4DB2-76DE-99C95572F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48053F-334B-B5CF-E2AF-247420219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CF264-AFBE-75F8-4DC3-CB0C4F37A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9885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5D39C-B6E4-58A8-DE62-F975A9AD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that implements the paging (part 5)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400B0-647B-7667-CD3A-1C235072E3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btnGoTo_Click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 sender,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IsValidData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int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pageNumber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Convert.ToInt32(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txtPage.Text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DisplayCustomers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pageNumber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61B008-01FF-4DB2-76DE-99C95572F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48053F-334B-B5CF-E2AF-247420219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CF264-AFBE-75F8-4DC3-CB0C4F37A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2145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93492-E14F-8264-F16C-81FF16166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Master/Detail form with customers and invoices</a:t>
            </a:r>
            <a:endParaRPr lang="en-US" dirty="0"/>
          </a:p>
        </p:txBody>
      </p:sp>
      <p:pic>
        <p:nvPicPr>
          <p:cNvPr id="7" name="Content Placeholder 6" descr="Title describes image">
            <a:extLst>
              <a:ext uri="{FF2B5EF4-FFF2-40B4-BE49-F238E27FC236}">
                <a16:creationId xmlns:a16="http://schemas.microsoft.com/office/drawing/2014/main" id="{AD5E4549-09C1-2205-750B-13A877C78ED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83" y="1028699"/>
            <a:ext cx="5655917" cy="493353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D3EF4F-B543-AF91-374B-768219964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F497E-1D08-F537-978C-D5656A3A9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A5D65-4E3F-B0CB-2641-309560086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99543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5D39C-B6E4-58A8-DE62-F975A9AD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DTOs and data access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400B0-647B-7667-CD3A-1C235072E3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record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CustomerDTO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string Name,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Address, string City, string State, string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ZipCode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record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InvoiceDTO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decimal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SalesTax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decimal Shipping,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MMABooksDataAccess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MMABooksContext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context = new();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int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CustomerCount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context.Customers.Count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List&lt;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CustomerDTO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GetCustomers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(int skip, int take) =&gt;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context.Customers.OrderBy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 =&gt;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.Select(c =&gt; new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CustomerDTO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c.CustomerId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c.Address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c.City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c.State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c.ZipCode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.Skip(skip).Take(take).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ToList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61B008-01FF-4DB2-76DE-99C95572F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48053F-334B-B5CF-E2AF-247420219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CF264-AFBE-75F8-4DC3-CB0C4F37A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826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A54E9-6873-1F0F-0062-BA7CE2730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DTOs and data access class (continued)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6E8FF-E738-C10A-1771-4001D7256A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List&lt;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InvoiceDTO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GetCustomerInvoices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=&gt;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context.Invoices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.Where(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i.CustomerId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.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OrderBy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i.InvoiceId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.Select(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InvoiceDTO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i.InvoiceId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i.InvoiceDate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i.ProductTotal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i.SalesTax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i.Shipping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i.InvoiceTotal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.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ToList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8ECE0-60C9-5740-BB79-D8780530B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0DCBD4-8555-8CDF-0A09-F0224B77C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3795D-F007-4FBD-8B40-34354AC6D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13767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A54E9-6873-1F0F-0062-BA7CE2730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Master/Detail form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6E8FF-E738-C10A-1771-4001D7256A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05207"/>
            <a:ext cx="73914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DisplayCustomers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pageNumber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dgvCustomers.DataSource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data.GetCustomers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(skip, take);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dgvCustomers.Rows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[0].Selected = true;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DisplayInvoices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(0);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format customer grid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dgvCustomers.Columns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[0].Visible = false;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dgvCustomers_RowHeaderMouseClick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 sender,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DataGridViewCellMouseEventArgs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DisplayInvoices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e.RowIndex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8ECE0-60C9-5740-BB79-D8780530B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0DCBD4-8555-8CDF-0A09-F0224B77C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3795D-F007-4FBD-8B40-34354AC6D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03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6EEBB-A3D7-A89C-7156-C8848D335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DataGridView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control concepts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FFF47-FDED-2724-521B-5FF752B74D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You can use a </a:t>
            </a:r>
            <a:r>
              <a:rPr lang="en-US" i="1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DataGridView</a:t>
            </a:r>
            <a:r>
              <a:rPr lang="en-US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control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to display data in a row and column format.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intersection of a row and column is called a </a:t>
            </a:r>
            <a:r>
              <a:rPr lang="en-US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cell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You can also use a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DataGridView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control to add, update, and delete data.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3C9D67-C0C5-A54B-FA0C-3CAEC17DD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464408-9F2A-312A-B048-93B9A5E90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EDD26-13CC-9F8E-ABA5-65C366202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91164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A54E9-6873-1F0F-0062-BA7CE2730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Master/Detail form (continued)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6E8FF-E738-C10A-1771-4001D7256A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DisplayInvoices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rowIndex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DataGridViewRow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row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dgvCustomers.Rows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rowIndex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Convert.ToInt32(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row.Cells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[0].Value);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dgvInvoices.DataSource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data.GetCustomerInvoices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format the invoices grid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8ECE0-60C9-5740-BB79-D8780530B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0DCBD4-8555-8CDF-0A09-F0224B77C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3795D-F007-4FBD-8B40-34354AC6D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754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72BAB-95A7-D4FD-15DE-76B677547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DataGridView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control after it’s added to a form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DA095-BA58-10CD-4522-5266DD5B2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909F61-98FA-673C-4EB0-34C82C553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BF53F-1559-F14C-6908-1D97872BC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Content Placeholder 6" descr="Title describes image">
            <a:extLst>
              <a:ext uri="{FF2B5EF4-FFF2-40B4-BE49-F238E27FC236}">
                <a16:creationId xmlns:a16="http://schemas.microsoft.com/office/drawing/2014/main" id="{E163F2BD-6E9D-89E1-471F-F470C6A2ED2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58004" y="1143000"/>
            <a:ext cx="7227991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370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5A34A-9A4F-A894-C85C-34003CF2C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Properties that you can set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the smart tag menu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B3904-C920-859B-5098-1F479A02D1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AllowUserToAddRows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AllowUserToDeleteRows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AllowUsersToOrderColumns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ReadOnly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879052-5C78-17D8-7094-6563E8CBD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7E4779-B2D3-F724-9952-3ACD9D71D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574CC-C598-3DF4-FF9E-CAC506AC6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174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EA50E-37C1-A718-01A6-D19C8C953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DataGridView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control that’s bound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a data source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37E487-08FB-E4EA-6757-3863E6014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968E8-A409-A85A-5598-547D4FB73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D90D7-54BF-F83F-7270-1E845162C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Content Placeholder 6" descr="Title describes image">
            <a:extLst>
              <a:ext uri="{FF2B5EF4-FFF2-40B4-BE49-F238E27FC236}">
                <a16:creationId xmlns:a16="http://schemas.microsoft.com/office/drawing/2014/main" id="{3EC93A93-A113-6ABE-7A83-1DE0E99AAED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1447800"/>
            <a:ext cx="7219205" cy="411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1226967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 - new format.potx" id="{3BEF52E8-6F00-47B7-9C38-C63A3A7ED98E}" vid="{BB247BD3-0825-4C9E-886F-3B62818F7E7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 - new format</Template>
  <TotalTime>988</TotalTime>
  <Words>3693</Words>
  <Application>Microsoft Office PowerPoint</Application>
  <PresentationFormat>On-screen Show (4:3)</PresentationFormat>
  <Paragraphs>690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6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Murach’s C# (8th Edition)</vt:lpstr>
      <vt:lpstr>Objectives</vt:lpstr>
      <vt:lpstr>A DataGridView control that displays  a list of products</vt:lpstr>
      <vt:lpstr>Common properties of the DataGridView class</vt:lpstr>
      <vt:lpstr>Common method of the DataGridView class</vt:lpstr>
      <vt:lpstr>DataGridView control concepts</vt:lpstr>
      <vt:lpstr>A DataGridView control after it’s added to a form</vt:lpstr>
      <vt:lpstr>Properties that you can set  from the smart tag menu</vt:lpstr>
      <vt:lpstr>A DataGridView control that’s bound  to a data source</vt:lpstr>
      <vt:lpstr>How to bind a DataGridView control  to an entity collection </vt:lpstr>
      <vt:lpstr>How to bind a DataGridView control  to the results of a query</vt:lpstr>
      <vt:lpstr>How to bind a DataGridView control  to a list of objects created in code</vt:lpstr>
      <vt:lpstr>A data transfer object that includes properties  for the selected columns</vt:lpstr>
      <vt:lpstr>A data access class that uses EF Core  to return a list of DTO objects</vt:lpstr>
      <vt:lpstr>A data access class that uses ADO.NET  to return a list of DTO objects</vt:lpstr>
      <vt:lpstr>A data access class that uses ADO.NET  to return a list of DTO objects (continued)</vt:lpstr>
      <vt:lpstr>Code that calls the method to get the data  for DataGridView controls</vt:lpstr>
      <vt:lpstr>A DataGridView control  after its columns are formatted</vt:lpstr>
      <vt:lpstr>Common properties of the DataGridViewColumn class for formatting</vt:lpstr>
      <vt:lpstr>Common properties used for cell styles </vt:lpstr>
      <vt:lpstr>Code that changes some of the formatting  for the columns in a grid</vt:lpstr>
      <vt:lpstr>A DataGridView control after its headers  and rows are formatted</vt:lpstr>
      <vt:lpstr>Common properties of the DataGridView class  for formatting</vt:lpstr>
      <vt:lpstr>Common properties of the DataGridViewColumn class for formatting headers</vt:lpstr>
      <vt:lpstr>Common property of the DataGridViewCell class for formatting</vt:lpstr>
      <vt:lpstr>Code that changes some of the formatting  for a grid</vt:lpstr>
      <vt:lpstr>A DataGridView control with two button columns</vt:lpstr>
      <vt:lpstr>Common properties  of the DataGridViewButtonColumn class</vt:lpstr>
      <vt:lpstr>Common methods  of the DataGridViewColumnCollection class</vt:lpstr>
      <vt:lpstr>Code that adds a button column  to a DataGridView control</vt:lpstr>
      <vt:lpstr>A statement that deletes a column  from a DataGridView control</vt:lpstr>
      <vt:lpstr>Properties of the DataGridViewCellEventArgs class</vt:lpstr>
      <vt:lpstr>A property of the DataGridViewRow class</vt:lpstr>
      <vt:lpstr>A property of the DataGridViewCell class</vt:lpstr>
      <vt:lpstr>Code that handles the CellClick event  of a DataGridView control</vt:lpstr>
      <vt:lpstr>Code that handles the CellClick event  of a DataGridView control (continued)</vt:lpstr>
      <vt:lpstr>The Product Maintenance form</vt:lpstr>
      <vt:lpstr>The Add/Modify Product form</vt:lpstr>
      <vt:lpstr>The dialog for confirming a delete operation</vt:lpstr>
      <vt:lpstr>Code for the Product Maintenance form (part 1)</vt:lpstr>
      <vt:lpstr>Code for the Product Maintenance form (part 2)</vt:lpstr>
      <vt:lpstr>Code for the Product Maintenance form (part 3)</vt:lpstr>
      <vt:lpstr>Code for the Product Maintenance form (part 4)</vt:lpstr>
      <vt:lpstr>Code for the Product Maintenance form (part 5)</vt:lpstr>
      <vt:lpstr>Code for the Product Maintenance form (part 6)</vt:lpstr>
      <vt:lpstr>Code for the Product Maintenance form (part 7)</vt:lpstr>
      <vt:lpstr>Code for the Product Maintenance form (part 8)</vt:lpstr>
      <vt:lpstr>Code for the Product Maintenance form (part 9)</vt:lpstr>
      <vt:lpstr>A Customer Display form that provides for paging</vt:lpstr>
      <vt:lpstr>The DTO and data access class</vt:lpstr>
      <vt:lpstr>The code that implements the paging (part 1)</vt:lpstr>
      <vt:lpstr>The code that implements the paging (part 2)</vt:lpstr>
      <vt:lpstr>The code that implements the paging (part 3)</vt:lpstr>
      <vt:lpstr>The code that implements the paging (part 4)</vt:lpstr>
      <vt:lpstr>The code that implements the paging (part 5)</vt:lpstr>
      <vt:lpstr>A Master/Detail form with customers and invoices</vt:lpstr>
      <vt:lpstr>The DTOs and data access class</vt:lpstr>
      <vt:lpstr>The DTOs and data access class (continued)</vt:lpstr>
      <vt:lpstr>The code for the Master/Detail form</vt:lpstr>
      <vt:lpstr>The code for the Master/Detail form (continued)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Murach’s C# (8th Edition)</dc:title>
  <dc:creator>Mike Murach</dc:creator>
  <cp:lastModifiedBy>Anne Boehm</cp:lastModifiedBy>
  <cp:revision>6</cp:revision>
  <cp:lastPrinted>2016-01-14T23:03:16Z</cp:lastPrinted>
  <dcterms:created xsi:type="dcterms:W3CDTF">2023-05-09T00:51:51Z</dcterms:created>
  <dcterms:modified xsi:type="dcterms:W3CDTF">2023-05-10T19:12:41Z</dcterms:modified>
</cp:coreProperties>
</file>