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0" r:id="rId5"/>
    <p:sldId id="259" r:id="rId6"/>
    <p:sldId id="269" r:id="rId7"/>
    <p:sldId id="270" r:id="rId8"/>
    <p:sldId id="271" r:id="rId9"/>
    <p:sldId id="274" r:id="rId10"/>
    <p:sldId id="280" r:id="rId11"/>
    <p:sldId id="281" r:id="rId12"/>
    <p:sldId id="273" r:id="rId13"/>
    <p:sldId id="282" r:id="rId14"/>
    <p:sldId id="272" r:id="rId15"/>
    <p:sldId id="275" r:id="rId16"/>
    <p:sldId id="261" r:id="rId17"/>
    <p:sldId id="276" r:id="rId18"/>
    <p:sldId id="262" r:id="rId19"/>
    <p:sldId id="263" r:id="rId20"/>
    <p:sldId id="277" r:id="rId21"/>
    <p:sldId id="278" r:id="rId22"/>
    <p:sldId id="279" r:id="rId23"/>
    <p:sldId id="264" r:id="rId24"/>
    <p:sldId id="265" r:id="rId25"/>
    <p:sldId id="266" r:id="rId26"/>
    <p:sldId id="267" r:id="rId27"/>
    <p:sldId id="26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3D40DE-2B7D-47C7-95F2-5DED07D050F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D9F0F4-5D6D-450A-93A0-BED70DAE4C4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18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40DE-2B7D-47C7-95F2-5DED07D050F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F0F4-5D6D-450A-93A0-BED70DAE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0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40DE-2B7D-47C7-95F2-5DED07D050F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F0F4-5D6D-450A-93A0-BED70DAE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8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40DE-2B7D-47C7-95F2-5DED07D050F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F0F4-5D6D-450A-93A0-BED70DAE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8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40DE-2B7D-47C7-95F2-5DED07D050F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F0F4-5D6D-450A-93A0-BED70DAE4C4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70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40DE-2B7D-47C7-95F2-5DED07D050F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F0F4-5D6D-450A-93A0-BED70DAE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3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40DE-2B7D-47C7-95F2-5DED07D050F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F0F4-5D6D-450A-93A0-BED70DAE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40DE-2B7D-47C7-95F2-5DED07D050F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F0F4-5D6D-450A-93A0-BED70DAE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3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40DE-2B7D-47C7-95F2-5DED07D050F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F0F4-5D6D-450A-93A0-BED70DAE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1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40DE-2B7D-47C7-95F2-5DED07D050F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F0F4-5D6D-450A-93A0-BED70DAE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6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40DE-2B7D-47C7-95F2-5DED07D050F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F0F4-5D6D-450A-93A0-BED70DAE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4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A3D40DE-2B7D-47C7-95F2-5DED07D050F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1D9F0F4-5D6D-450A-93A0-BED70DAE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2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DB2C-5486-428A-A7A7-A466F052F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cap="none" dirty="0"/>
              <a:t>Zephyr: A State-Based, Event-Driven, Domain-Specific Language for 2D, Top-Down, Action Role-Playing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D589A-09AC-4BAA-A14F-57D6AFE9E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4321908"/>
            <a:ext cx="8767860" cy="935891"/>
          </a:xfrm>
        </p:spPr>
        <p:txBody>
          <a:bodyPr/>
          <a:lstStyle/>
          <a:p>
            <a:r>
              <a:rPr lang="en-US" dirty="0"/>
              <a:t>Tyler Wolverton</a:t>
            </a:r>
          </a:p>
          <a:p>
            <a:r>
              <a:rPr lang="en-US" dirty="0"/>
              <a:t>Thesis Defense</a:t>
            </a:r>
          </a:p>
        </p:txBody>
      </p:sp>
    </p:spTree>
    <p:extLst>
      <p:ext uri="{BB962C8B-B14F-4D97-AF65-F5344CB8AC3E}">
        <p14:creationId xmlns:p14="http://schemas.microsoft.com/office/powerpoint/2010/main" val="4229196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r>
              <a:rPr lang="en-US" dirty="0"/>
              <a:t>The scanner uses a single token lookahead approach to process the source string into a list of tokens [9]. </a:t>
            </a:r>
          </a:p>
          <a:p>
            <a:r>
              <a:rPr lang="en-US" dirty="0"/>
              <a:t>Token data</a:t>
            </a:r>
          </a:p>
          <a:p>
            <a:pPr lvl="1"/>
            <a:r>
              <a:rPr lang="en-US" dirty="0"/>
              <a:t>Type</a:t>
            </a:r>
          </a:p>
          <a:p>
            <a:pPr lvl="1"/>
            <a:r>
              <a:rPr lang="en-US" dirty="0"/>
              <a:t>Data </a:t>
            </a:r>
          </a:p>
          <a:p>
            <a:pPr lvl="1"/>
            <a:r>
              <a:rPr lang="en-US" dirty="0"/>
              <a:t>Line number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3107463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r>
              <a:rPr lang="en-US" dirty="0"/>
              <a:t>The Zephyr compiler is a single-pass compiler, which converts tokens directly into bytecode. </a:t>
            </a:r>
          </a:p>
          <a:p>
            <a:r>
              <a:rPr lang="en-US" dirty="0"/>
              <a:t>Zephyr compiles one source file into multiple chunks of bytecode to be managed as states and events. </a:t>
            </a:r>
          </a:p>
          <a:p>
            <a:r>
              <a:rPr lang="en-US" dirty="0"/>
              <a:t>Each bytecode chunk is small and does not need much context which makes a single-pass compiler feasible [9].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584366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Virtual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r>
              <a:rPr lang="en-US" dirty="0"/>
              <a:t>Each chunk of bytecode is interpreted by a virtual machine at runtime. The VM processes the bytecode one byte at a time and executes each operation.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480551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Bytecode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r>
              <a:rPr lang="en-US" dirty="0"/>
              <a:t>Bytecode contains instructions and references to constant values used in operations [10]. </a:t>
            </a:r>
          </a:p>
          <a:p>
            <a:r>
              <a:rPr lang="en-US" dirty="0"/>
              <a:t>Constant values are saved in a side vector and the indices into that vector are saved in bytecode. </a:t>
            </a:r>
          </a:p>
          <a:p>
            <a:r>
              <a:rPr lang="en-US" dirty="0"/>
              <a:t>A stack is used to store intermediate values during interpretation [10]. </a:t>
            </a:r>
          </a:p>
          <a:p>
            <a:r>
              <a:rPr lang="en-US" dirty="0"/>
              <a:t>Stack-based vs register-based</a:t>
            </a:r>
          </a:p>
          <a:p>
            <a:pPr lvl="1"/>
            <a:r>
              <a:rPr lang="en-US" dirty="0"/>
              <a:t>Stack instructions are smaller</a:t>
            </a:r>
          </a:p>
          <a:p>
            <a:pPr lvl="1"/>
            <a:r>
              <a:rPr lang="en-US" dirty="0"/>
              <a:t>Stack will have more instructions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1493966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Finite State Machine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r>
              <a:rPr lang="en-US" dirty="0"/>
              <a:t>Finite state machines are a good fit for AI behavior in the context of a state-based DSL.</a:t>
            </a:r>
          </a:p>
          <a:p>
            <a:r>
              <a:rPr lang="en-US" dirty="0"/>
              <a:t>The main features of an AI state are the update behavior logic and transitions between states [11]. </a:t>
            </a:r>
          </a:p>
          <a:p>
            <a:r>
              <a:rPr lang="en-US" dirty="0"/>
              <a:t>Each state can define functions to call when transitioning out of or into the state.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242663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Visual Studio Code Plugin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r>
              <a:rPr lang="en-US" dirty="0"/>
              <a:t>Custom language extensions can be created for Visual Studio Code by utilizing a template[12]. </a:t>
            </a:r>
          </a:p>
          <a:p>
            <a:r>
              <a:rPr lang="en-US" dirty="0"/>
              <a:t>Static keywords, comments, and scope operators can be defined easily.</a:t>
            </a:r>
          </a:p>
          <a:p>
            <a:r>
              <a:rPr lang="en-US" dirty="0"/>
              <a:t>Out of Scope [13]</a:t>
            </a:r>
          </a:p>
          <a:p>
            <a:pPr lvl="1"/>
            <a:r>
              <a:rPr lang="en-US" dirty="0"/>
              <a:t>Highlighting variables and functions</a:t>
            </a:r>
          </a:p>
          <a:p>
            <a:pPr lvl="1"/>
            <a:r>
              <a:rPr lang="en-US" dirty="0"/>
              <a:t>Interactive programming environment</a:t>
            </a:r>
          </a:p>
          <a:p>
            <a:pPr lvl="1"/>
            <a:r>
              <a:rPr lang="en-US" dirty="0"/>
              <a:t>Interactive debugger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854683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Previous Work: Uncharted 2’s Scripting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r>
              <a:rPr lang="en-US" dirty="0"/>
              <a:t>Each script defines a finite state machine and is associated with one game object [14]. </a:t>
            </a:r>
          </a:p>
          <a:p>
            <a:r>
              <a:rPr lang="en-US" dirty="0"/>
              <a:t>Key functionality [14]</a:t>
            </a:r>
          </a:p>
          <a:p>
            <a:pPr lvl="1"/>
            <a:r>
              <a:rPr lang="en-US" dirty="0"/>
              <a:t>Define attributes and states</a:t>
            </a:r>
          </a:p>
          <a:p>
            <a:pPr lvl="1"/>
            <a:r>
              <a:rPr lang="en-US" dirty="0"/>
              <a:t>Update function</a:t>
            </a:r>
          </a:p>
          <a:p>
            <a:pPr lvl="1"/>
            <a:r>
              <a:rPr lang="en-US" dirty="0"/>
              <a:t>Respond to events</a:t>
            </a:r>
          </a:p>
          <a:p>
            <a:pPr lvl="1"/>
            <a:r>
              <a:rPr lang="en-US" dirty="0"/>
              <a:t>State transitional actions [14]</a:t>
            </a:r>
          </a:p>
          <a:p>
            <a:r>
              <a:rPr lang="en-US" dirty="0"/>
              <a:t>The language uses a register-based VM and supports multi-threading using tracks [14].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3507679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Out of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r>
              <a:rPr lang="en-US" dirty="0"/>
              <a:t>Interactive Debugging</a:t>
            </a:r>
          </a:p>
          <a:p>
            <a:pPr lvl="1"/>
            <a:r>
              <a:rPr lang="en-US" dirty="0"/>
              <a:t>An interactive DSL debugger would be a thesis all by itself as that is still an active area of research in computer science [15].</a:t>
            </a:r>
          </a:p>
          <a:p>
            <a:pPr lvl="1"/>
            <a:r>
              <a:rPr lang="en-US" dirty="0"/>
              <a:t>DSL related errors can effectively be debugged through variable inspection [16].</a:t>
            </a:r>
          </a:p>
          <a:p>
            <a:r>
              <a:rPr lang="en-US" dirty="0"/>
              <a:t>Visual Scripting</a:t>
            </a:r>
          </a:p>
          <a:p>
            <a:pPr lvl="1"/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Visual scripting was explored for the thesis but due to the complexity of implementing a UI node-based system it was determined to be out of scope.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262015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Artifact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3758850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284100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r>
              <a:rPr lang="en-US" dirty="0"/>
              <a:t>Zephyr is a domain-specific language that defines state machines that can listen to and fire events to interact with a custom C++ game engine. </a:t>
            </a:r>
          </a:p>
          <a:p>
            <a:r>
              <a:rPr lang="en-US" dirty="0"/>
              <a:t>Source scripts are compiled into bytecode at game startup and interpreted by a virtual machine (VM) at runtime.</a:t>
            </a:r>
          </a:p>
          <a:p>
            <a:r>
              <a:rPr lang="en-US" dirty="0"/>
              <a:t>The language is demonstrated with a 2D action role-playing game (RPG) similar to The Legend of Zelda (NES).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073EC4-0EBE-4FED-A0AD-5C71DE541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732" y="2164471"/>
            <a:ext cx="4709852" cy="264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3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r>
              <a:rPr lang="en-US" dirty="0"/>
              <a:t>Scanner</a:t>
            </a:r>
          </a:p>
          <a:p>
            <a:r>
              <a:rPr lang="en-US" dirty="0"/>
              <a:t>Parser</a:t>
            </a:r>
          </a:p>
          <a:p>
            <a:r>
              <a:rPr lang="en-US" dirty="0"/>
              <a:t>Error handling</a:t>
            </a:r>
          </a:p>
          <a:p>
            <a:r>
              <a:rPr lang="en-US" dirty="0"/>
              <a:t>Hot Reloading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3742795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Virtual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r>
              <a:rPr lang="en-US" dirty="0"/>
              <a:t>Bytecode generation</a:t>
            </a:r>
          </a:p>
          <a:p>
            <a:r>
              <a:rPr lang="en-US" dirty="0"/>
              <a:t>Stack-based interpretation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406197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 err="1"/>
              <a:t>ZephyrObject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4060560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1107471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2986862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User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2790549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Profiling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4243312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9428002" cy="4038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50" dirty="0"/>
              <a:t>[1] M. Lewis, "Sculpting a Gameplay Scripting Solution," in Game Developer's Conference, San Francisco, 2016.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50" dirty="0"/>
              <a:t>[2] The Legend of Zelda. [Nintendo Entertainment System]. Japan: Nintendo, 1985.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50" dirty="0"/>
              <a:t>[3] Dungeon Explorer. [TurboGrafx-16]. Japan: </a:t>
            </a:r>
            <a:r>
              <a:rPr lang="en-US" sz="1050" dirty="0" err="1"/>
              <a:t>Atlus</a:t>
            </a:r>
            <a:r>
              <a:rPr lang="en-US" sz="1050" dirty="0"/>
              <a:t>, 1989.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50" dirty="0"/>
              <a:t>[4] A. Desai, V. Gupta, E. Jackson, S. Qadeer, S. </a:t>
            </a:r>
            <a:r>
              <a:rPr lang="en-US" sz="1050" dirty="0" err="1"/>
              <a:t>Rajama</a:t>
            </a:r>
            <a:r>
              <a:rPr lang="en-US" sz="1050" dirty="0"/>
              <a:t> and D. </a:t>
            </a:r>
            <a:r>
              <a:rPr lang="en-US" sz="1050" dirty="0" err="1"/>
              <a:t>Zufferey</a:t>
            </a:r>
            <a:r>
              <a:rPr lang="en-US" sz="1050" dirty="0"/>
              <a:t>, "P: A Domain-Specific Language for Asynchronous Event-Driven Programming," July 2014. [Online]. Available: https://www.researchgate.net/publication/266660871_P_a_domain-specific_language_for_asynchronous_event-driven_programming_invited_talk_abstract. [Accessed 9 July 2020].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50" dirty="0"/>
              <a:t>[5] J. Gregory, "Scripting," in Game Engine Architecture, 2nd Ed., Boca Raton, Taylor &amp; Francis, 2014, pp. 954-978.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50" dirty="0"/>
              <a:t>[6] F. Tomasetti, "The complete guide to (external) Domain Specific Languages," 20 February 2017. [Online]. Available: https://tomassetti.me/domain-specific-languages/. [Accessed 11 June 2020].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50" dirty="0"/>
              <a:t>[7] M. </a:t>
            </a:r>
            <a:r>
              <a:rPr lang="en-US" sz="1050" dirty="0" err="1"/>
              <a:t>Mernik</a:t>
            </a:r>
            <a:r>
              <a:rPr lang="en-US" sz="1050" dirty="0"/>
              <a:t>, J. </a:t>
            </a:r>
            <a:r>
              <a:rPr lang="en-US" sz="1050" dirty="0" err="1"/>
              <a:t>Heering</a:t>
            </a:r>
            <a:r>
              <a:rPr lang="en-US" sz="1050" dirty="0"/>
              <a:t> and A. M. Sloane, "When and How to Develop Domain-Specific Languages," ACM Computing Surveys, vol. 37, no. 4, 2005.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50" dirty="0"/>
              <a:t>[8] M. West, "The Whimsy Of Domain-Specific Languages," </a:t>
            </a:r>
            <a:r>
              <a:rPr lang="en-US" sz="1050" dirty="0" err="1"/>
              <a:t>Gamasutra</a:t>
            </a:r>
            <a:r>
              <a:rPr lang="en-US" sz="1050" dirty="0"/>
              <a:t>, 3 September 2008. [Online]. Available: https://www.gamasutra.com/view/feature/130077/the_whimsy_of_domainspecific_.php. [Accessed 18 June 2020].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50" dirty="0"/>
              <a:t>[9] </a:t>
            </a:r>
            <a:r>
              <a:rPr lang="nn-NO" sz="1050" dirty="0"/>
              <a:t>R. Nystrom, Crafting Interpreters, 2020.</a:t>
            </a:r>
            <a:endParaRPr lang="en-US" sz="105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50" dirty="0"/>
              <a:t>[10] R. Nystrom, "Bytecode," in Game Programming Patterns, Coppell, TX, </a:t>
            </a:r>
            <a:r>
              <a:rPr lang="en-US" sz="1050" dirty="0" err="1"/>
              <a:t>Genever</a:t>
            </a:r>
            <a:r>
              <a:rPr lang="en-US" sz="1050" dirty="0"/>
              <a:t> Benning, 2014, pp. 155-180.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50" dirty="0"/>
              <a:t>[11] C. Berglund, "Designing a simple game AI using Finite State Machines," </a:t>
            </a:r>
            <a:r>
              <a:rPr lang="en-US" sz="1050" dirty="0" err="1"/>
              <a:t>Gamasutra</a:t>
            </a:r>
            <a:r>
              <a:rPr lang="en-US" sz="1050" dirty="0"/>
              <a:t>, 27 February 2017. [Online]. Available: https://www.gamasutra.com/blogs/CarlBerglund/20170227/292378/Designing_a_simple_game_AI_using_Finite_State_Machines.php. [Accessed 25 June 2020].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50" dirty="0"/>
              <a:t>[12] B. </a:t>
            </a:r>
            <a:r>
              <a:rPr lang="en-US" sz="1050" dirty="0" err="1"/>
              <a:t>Parizek</a:t>
            </a:r>
            <a:r>
              <a:rPr lang="en-US" sz="1050" dirty="0"/>
              <a:t>, "Notes on how to create a Language Grammar and Custom Theme for a </a:t>
            </a:r>
            <a:r>
              <a:rPr lang="en-US" sz="1050" dirty="0" err="1"/>
              <a:t>Textmate</a:t>
            </a:r>
            <a:r>
              <a:rPr lang="en-US" sz="1050" dirty="0"/>
              <a:t> Bundle," [Online]. Available: https://benparizek.com/notebook/notes-on-how-to-create-a-language-grammar-and-custom-theme-for-a-textmate-bundle. [Accessed 10 2020].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50" dirty="0"/>
              <a:t>[13] V. Kaplan, "Writing Your Own Debugger and Language Extensions with Visual Studio Code," Code Magazine, September/October 2018.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50" dirty="0"/>
              <a:t>[14] Gregory, J., 2009. State-Based Scripting In Uncharted 2: Among Thieves.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50" dirty="0"/>
              <a:t>[15] H. Wu, J. Gray and M. </a:t>
            </a:r>
            <a:r>
              <a:rPr lang="en-US" sz="1050" dirty="0" err="1"/>
              <a:t>Mernik</a:t>
            </a:r>
            <a:r>
              <a:rPr lang="en-US" sz="1050" dirty="0"/>
              <a:t>, "Demonstration of a Domain-Specific Language Debugging Framework," Elsevier Science B. V., Amsterdam, 2007.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50" dirty="0"/>
              <a:t>[16] M. Brockington, "Choosing, Designing and Implementing Scripting Languages: Tales from the Script," in Game Developer's Conference, San Francisco, 2001.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139736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31417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44133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1987316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Genre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Action RPG systems can be defined in data easily [1]. 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Common functionality includes enemies, dialogue with NPCs, and interactable environment objects.</a:t>
            </a:r>
          </a:p>
          <a:p>
            <a:r>
              <a:rPr lang="en-US" dirty="0"/>
              <a:t>The Legend of Zelda and Dungeon Explorer were used to identify common functionality within the genre [2][3].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353380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Event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r>
              <a:rPr lang="en-US" dirty="0"/>
              <a:t> Events are an effective way to communicate between states in a scripting system [4].</a:t>
            </a:r>
          </a:p>
          <a:p>
            <a:r>
              <a:rPr lang="en-US" dirty="0"/>
              <a:t>Events can be used to communicate between the game engine and script objects [5].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2262127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Syntax/DSLs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4723141" cy="4038600"/>
          </a:xfrm>
        </p:spPr>
        <p:txBody>
          <a:bodyPr>
            <a:normAutofit/>
          </a:bodyPr>
          <a:lstStyle/>
          <a:p>
            <a:r>
              <a:rPr lang="en-US" dirty="0"/>
              <a:t>Benefits of a DSL [6][7]</a:t>
            </a:r>
          </a:p>
          <a:p>
            <a:pPr lvl="1"/>
            <a:r>
              <a:rPr lang="en-US" dirty="0"/>
              <a:t>More effectively communicate with domain experts</a:t>
            </a:r>
          </a:p>
          <a:p>
            <a:pPr lvl="1"/>
            <a:r>
              <a:rPr lang="en-US" dirty="0"/>
              <a:t>Focus on high level concepts by hiding implementation details</a:t>
            </a:r>
          </a:p>
          <a:p>
            <a:pPr lvl="1"/>
            <a:r>
              <a:rPr lang="en-US" dirty="0"/>
              <a:t>Errors are specific to domain</a:t>
            </a:r>
          </a:p>
          <a:p>
            <a:pPr lvl="1"/>
            <a:r>
              <a:rPr lang="en-US" dirty="0"/>
              <a:t>Easier for non-programmers to use</a:t>
            </a:r>
          </a:p>
          <a:p>
            <a:pPr lvl="1"/>
            <a:r>
              <a:rPr lang="en-US" dirty="0"/>
              <a:t>Highly tuned for a specific purpose</a:t>
            </a:r>
          </a:p>
          <a:p>
            <a:r>
              <a:rPr lang="en-US" dirty="0"/>
              <a:t>Zephyr has built in Entity, Vec2, state machines and event handling.</a:t>
            </a:r>
          </a:p>
          <a:p>
            <a:pPr marL="274320" lvl="1" indent="0">
              <a:buNone/>
            </a:pPr>
            <a:r>
              <a:rPr lang="en-US" dirty="0"/>
              <a:t>	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A81A40-5ADC-47C7-9BD7-60E8F91EF93A}"/>
              </a:ext>
            </a:extLst>
          </p:cNvPr>
          <p:cNvSpPr txBox="1"/>
          <p:nvPr/>
        </p:nvSpPr>
        <p:spPr>
          <a:xfrm>
            <a:off x="7756976" y="3645546"/>
            <a:ext cx="308707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superEgg</a:t>
            </a:r>
            <a:r>
              <a:rPr lang="en-US" sz="1200" dirty="0"/>
              <a:t> .1,.05,4 at .2,.2 green distort 0.01</a:t>
            </a:r>
            <a:br>
              <a:rPr lang="en-US" sz="1200" dirty="0"/>
            </a:br>
            <a:r>
              <a:rPr lang="en-US" sz="1200" dirty="0"/>
              <a:t>petals 8 blue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 err="1"/>
              <a:t>superegg</a:t>
            </a:r>
            <a:r>
              <a:rPr lang="en-US" sz="1200" dirty="0"/>
              <a:t> .1,.1,2 at .5,.2 grey distort .02</a:t>
            </a:r>
            <a:br>
              <a:rPr lang="en-US" sz="1200" dirty="0"/>
            </a:br>
            <a:r>
              <a:rPr lang="en-US" sz="1200" dirty="0"/>
              <a:t>inner .5 orange distort .02</a:t>
            </a:r>
            <a:br>
              <a:rPr lang="en-US" sz="1200" dirty="0"/>
            </a:br>
            <a:r>
              <a:rPr lang="en-US" sz="1200" dirty="0"/>
              <a:t>petals 12 blue size 3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circle at .35,.35 size .05 distort .04 </a:t>
            </a:r>
            <a:r>
              <a:rPr lang="en-US" sz="1200" dirty="0" err="1"/>
              <a:t>petalblue</a:t>
            </a:r>
            <a:br>
              <a:rPr lang="en-US" sz="1200" dirty="0"/>
            </a:br>
            <a:r>
              <a:rPr lang="en-US" sz="1200" dirty="0"/>
              <a:t>petals 8 size 20 </a:t>
            </a:r>
            <a:r>
              <a:rPr lang="en-US" sz="1200" dirty="0" err="1"/>
              <a:t>petalblue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 err="1"/>
              <a:t>superegg</a:t>
            </a:r>
            <a:r>
              <a:rPr lang="en-US" sz="1200" dirty="0"/>
              <a:t> .1,.05,4 at .2,.45 white distort .1</a:t>
            </a:r>
            <a:br>
              <a:rPr lang="en-US" sz="1200" dirty="0"/>
            </a:br>
            <a:r>
              <a:rPr lang="en-US" sz="1200" dirty="0"/>
              <a:t>inner .5 distort .01 yellow</a:t>
            </a:r>
            <a:br>
              <a:rPr lang="en-US" sz="1200" dirty="0"/>
            </a:br>
            <a:endParaRPr lang="en-US" sz="1200" dirty="0"/>
          </a:p>
        </p:txBody>
      </p:sp>
      <p:pic>
        <p:nvPicPr>
          <p:cNvPr id="7" name="Picture 6" descr="A picture containing vector graphics, fabric&#10;&#10;Description automatically generated">
            <a:extLst>
              <a:ext uri="{FF2B5EF4-FFF2-40B4-BE49-F238E27FC236}">
                <a16:creationId xmlns:a16="http://schemas.microsoft.com/office/drawing/2014/main" id="{1FE98338-AD44-4EED-A783-F0831A840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976" y="1287780"/>
            <a:ext cx="2857500" cy="2400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220E57-8A2F-4399-986A-F8271CC8224B}"/>
              </a:ext>
            </a:extLst>
          </p:cNvPr>
          <p:cNvSpPr txBox="1"/>
          <p:nvPr/>
        </p:nvSpPr>
        <p:spPr>
          <a:xfrm>
            <a:off x="7756976" y="6096000"/>
            <a:ext cx="3132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Figure 1: Whimsy code and output example [8].</a:t>
            </a:r>
          </a:p>
        </p:txBody>
      </p:sp>
    </p:spTree>
    <p:extLst>
      <p:ext uri="{BB962C8B-B14F-4D97-AF65-F5344CB8AC3E}">
        <p14:creationId xmlns:p14="http://schemas.microsoft.com/office/powerpoint/2010/main" val="721199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r>
              <a:rPr lang="en-US" dirty="0"/>
              <a:t>Script source is compiled into bytecode.</a:t>
            </a:r>
          </a:p>
          <a:p>
            <a:r>
              <a:rPr lang="en-US" dirty="0"/>
              <a:t>Scanner converts source into tokens.</a:t>
            </a:r>
          </a:p>
          <a:p>
            <a:r>
              <a:rPr lang="en-US" dirty="0"/>
              <a:t>Parser converts tokens into bytecode.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User Feedback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185354098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115</TotalTime>
  <Words>1757</Words>
  <Application>Microsoft Office PowerPoint</Application>
  <PresentationFormat>Widescreen</PresentationFormat>
  <Paragraphs>420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Corbel</vt:lpstr>
      <vt:lpstr>Basis</vt:lpstr>
      <vt:lpstr>Zephyr: A State-Based, Event-Driven, Domain-Specific Language for 2D, Top-Down, Action Role-Playing Games</vt:lpstr>
      <vt:lpstr>Introduction</vt:lpstr>
      <vt:lpstr>Scope</vt:lpstr>
      <vt:lpstr>Schedule</vt:lpstr>
      <vt:lpstr>Theory</vt:lpstr>
      <vt:lpstr>Genre</vt:lpstr>
      <vt:lpstr>Event System</vt:lpstr>
      <vt:lpstr>Syntax/DSLs</vt:lpstr>
      <vt:lpstr>Compiler</vt:lpstr>
      <vt:lpstr>Scanner</vt:lpstr>
      <vt:lpstr>Parser</vt:lpstr>
      <vt:lpstr>Virtual Machine</vt:lpstr>
      <vt:lpstr>Bytecode</vt:lpstr>
      <vt:lpstr>Finite State Machine AI</vt:lpstr>
      <vt:lpstr>Visual Studio Code Plugin</vt:lpstr>
      <vt:lpstr>Previous Work: Uncharted 2’s Scripting Language</vt:lpstr>
      <vt:lpstr>Out of Scope</vt:lpstr>
      <vt:lpstr>Artifact</vt:lpstr>
      <vt:lpstr>Implementation</vt:lpstr>
      <vt:lpstr>Compiler</vt:lpstr>
      <vt:lpstr>Virtual Machine</vt:lpstr>
      <vt:lpstr>ZephyrObject</vt:lpstr>
      <vt:lpstr>Architecture</vt:lpstr>
      <vt:lpstr>Syntax</vt:lpstr>
      <vt:lpstr>User Feedback</vt:lpstr>
      <vt:lpstr>Profiling Results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Wolverton, Tyler</dc:creator>
  <cp:lastModifiedBy>Tyler Wolverton</cp:lastModifiedBy>
  <cp:revision>17</cp:revision>
  <dcterms:created xsi:type="dcterms:W3CDTF">2021-02-04T03:54:40Z</dcterms:created>
  <dcterms:modified xsi:type="dcterms:W3CDTF">2021-02-11T16:40:14Z</dcterms:modified>
</cp:coreProperties>
</file>