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405" r:id="rId3"/>
    <p:sldId id="3802" r:id="rId4"/>
    <p:sldId id="3797" r:id="rId5"/>
    <p:sldId id="3798" r:id="rId6"/>
    <p:sldId id="3799" r:id="rId7"/>
    <p:sldId id="3786" r:id="rId8"/>
    <p:sldId id="406" r:id="rId9"/>
    <p:sldId id="3719" r:id="rId10"/>
    <p:sldId id="3787" r:id="rId11"/>
    <p:sldId id="3636" r:id="rId12"/>
    <p:sldId id="3788" r:id="rId13"/>
    <p:sldId id="3789" r:id="rId14"/>
    <p:sldId id="2296" r:id="rId15"/>
    <p:sldId id="3790" r:id="rId16"/>
    <p:sldId id="3791" r:id="rId17"/>
    <p:sldId id="2311" r:id="rId18"/>
    <p:sldId id="3803" r:id="rId19"/>
    <p:sldId id="3633" r:id="rId20"/>
    <p:sldId id="3792" r:id="rId21"/>
    <p:sldId id="3793" r:id="rId22"/>
    <p:sldId id="3804" r:id="rId23"/>
    <p:sldId id="3805" r:id="rId24"/>
    <p:sldId id="3809" r:id="rId25"/>
    <p:sldId id="3810" r:id="rId26"/>
    <p:sldId id="3811" r:id="rId27"/>
    <p:sldId id="3812" r:id="rId28"/>
    <p:sldId id="3813" r:id="rId29"/>
    <p:sldId id="3814" r:id="rId30"/>
    <p:sldId id="3815" r:id="rId31"/>
    <p:sldId id="3801" r:id="rId32"/>
    <p:sldId id="3816" r:id="rId33"/>
    <p:sldId id="3794" r:id="rId34"/>
    <p:sldId id="3795" r:id="rId35"/>
    <p:sldId id="3796" r:id="rId36"/>
    <p:sldId id="404" r:id="rId37"/>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D76DC5-9D5B-B54C-B912-5AD2233B1CFB}"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38C4A4EF-CC76-784A-B12B-7B54D42BB716}">
      <dgm:prSet phldrT="[Text]"/>
      <dgm:spPr/>
      <dgm:t>
        <a:bodyPr/>
        <a:lstStyle/>
        <a:p>
          <a:r>
            <a:rPr lang="en-US"/>
            <a:t>Data Introduction</a:t>
          </a:r>
        </a:p>
      </dgm:t>
    </dgm:pt>
    <dgm:pt modelId="{8460F61B-861D-BD40-8030-891F113F2E54}" type="parTrans" cxnId="{80D3C2E1-E2B6-9B49-9F5A-AB8FAE032916}">
      <dgm:prSet/>
      <dgm:spPr/>
      <dgm:t>
        <a:bodyPr/>
        <a:lstStyle/>
        <a:p>
          <a:endParaRPr lang="en-US"/>
        </a:p>
      </dgm:t>
    </dgm:pt>
    <dgm:pt modelId="{DC5B572D-4AF1-8E47-98EE-B6CE099401F3}" type="sibTrans" cxnId="{80D3C2E1-E2B6-9B49-9F5A-AB8FAE032916}">
      <dgm:prSet/>
      <dgm:spPr/>
      <dgm:t>
        <a:bodyPr/>
        <a:lstStyle/>
        <a:p>
          <a:endParaRPr lang="en-US"/>
        </a:p>
      </dgm:t>
    </dgm:pt>
    <dgm:pt modelId="{8ED5DB2B-51FC-E341-96A2-E3A1F0BCB49B}">
      <dgm:prSet phldrT="[Text]" custT="1"/>
      <dgm:spPr/>
      <dgm:t>
        <a:bodyPr/>
        <a:lstStyle/>
        <a:p>
          <a:r>
            <a:rPr lang="en-US" sz="1400"/>
            <a:t>Data Set</a:t>
          </a:r>
        </a:p>
      </dgm:t>
    </dgm:pt>
    <dgm:pt modelId="{98DF2853-5CC0-6A41-8663-77D2C71AB148}" type="parTrans" cxnId="{0108CC61-9A4B-AC4A-9BD1-F22D76596003}">
      <dgm:prSet/>
      <dgm:spPr/>
      <dgm:t>
        <a:bodyPr/>
        <a:lstStyle/>
        <a:p>
          <a:endParaRPr lang="en-US"/>
        </a:p>
      </dgm:t>
    </dgm:pt>
    <dgm:pt modelId="{5D33FD54-29B0-3A4B-8DED-9C2C5C3C2BA7}" type="sibTrans" cxnId="{0108CC61-9A4B-AC4A-9BD1-F22D76596003}">
      <dgm:prSet/>
      <dgm:spPr/>
      <dgm:t>
        <a:bodyPr/>
        <a:lstStyle/>
        <a:p>
          <a:endParaRPr lang="en-US"/>
        </a:p>
      </dgm:t>
    </dgm:pt>
    <dgm:pt modelId="{8D90AA86-0C04-B64C-B304-DEF3FDB3CE42}">
      <dgm:prSet phldrT="[Text]"/>
      <dgm:spPr/>
      <dgm:t>
        <a:bodyPr/>
        <a:lstStyle/>
        <a:p>
          <a:r>
            <a:rPr lang="en-US"/>
            <a:t>Feature Selection and Visualization</a:t>
          </a:r>
        </a:p>
      </dgm:t>
    </dgm:pt>
    <dgm:pt modelId="{C68BBA90-858D-1A44-A30E-AB1D53C15BE7}" type="parTrans" cxnId="{97FD2FAA-FFFD-7F40-B94F-4277319FAB30}">
      <dgm:prSet/>
      <dgm:spPr/>
      <dgm:t>
        <a:bodyPr/>
        <a:lstStyle/>
        <a:p>
          <a:endParaRPr lang="en-US"/>
        </a:p>
      </dgm:t>
    </dgm:pt>
    <dgm:pt modelId="{049527AF-3745-BA45-8D1C-A8EB826A9E94}" type="sibTrans" cxnId="{97FD2FAA-FFFD-7F40-B94F-4277319FAB30}">
      <dgm:prSet/>
      <dgm:spPr/>
      <dgm:t>
        <a:bodyPr/>
        <a:lstStyle/>
        <a:p>
          <a:endParaRPr lang="en-US"/>
        </a:p>
      </dgm:t>
    </dgm:pt>
    <dgm:pt modelId="{3B89398C-4BAF-2E4B-B34A-DC88F04B9DDC}">
      <dgm:prSet phldrT="[Text]" custT="1"/>
      <dgm:spPr/>
      <dgm:t>
        <a:bodyPr/>
        <a:lstStyle/>
        <a:p>
          <a:r>
            <a:rPr lang="en-US" sz="1400"/>
            <a:t>Feature Selection</a:t>
          </a:r>
        </a:p>
      </dgm:t>
    </dgm:pt>
    <dgm:pt modelId="{4D68F43B-C326-474C-B4C0-EE9D0DDD6C98}" type="parTrans" cxnId="{07EE4C91-34D0-6E4E-B0D3-3884C7B9F83D}">
      <dgm:prSet/>
      <dgm:spPr/>
      <dgm:t>
        <a:bodyPr/>
        <a:lstStyle/>
        <a:p>
          <a:endParaRPr lang="en-US"/>
        </a:p>
      </dgm:t>
    </dgm:pt>
    <dgm:pt modelId="{D14DDF2E-CABD-564E-A170-103351091D3F}" type="sibTrans" cxnId="{07EE4C91-34D0-6E4E-B0D3-3884C7B9F83D}">
      <dgm:prSet/>
      <dgm:spPr/>
      <dgm:t>
        <a:bodyPr/>
        <a:lstStyle/>
        <a:p>
          <a:endParaRPr lang="en-US"/>
        </a:p>
      </dgm:t>
    </dgm:pt>
    <dgm:pt modelId="{02446496-3543-8949-B3F2-BFC6202F2FC8}">
      <dgm:prSet phldrT="[Text]"/>
      <dgm:spPr/>
      <dgm:t>
        <a:bodyPr/>
        <a:lstStyle/>
        <a:p>
          <a:r>
            <a:rPr lang="en-US"/>
            <a:t>Data preprocessing</a:t>
          </a:r>
        </a:p>
      </dgm:t>
    </dgm:pt>
    <dgm:pt modelId="{A79E47B7-6B7E-094A-B60E-805CA4A94A7A}" type="parTrans" cxnId="{79A78AAC-2589-1D4F-999E-556F53B4F888}">
      <dgm:prSet/>
      <dgm:spPr/>
      <dgm:t>
        <a:bodyPr/>
        <a:lstStyle/>
        <a:p>
          <a:endParaRPr lang="en-US"/>
        </a:p>
      </dgm:t>
    </dgm:pt>
    <dgm:pt modelId="{14E23FB9-0C58-DC4A-A2BE-6119926F7B9A}" type="sibTrans" cxnId="{79A78AAC-2589-1D4F-999E-556F53B4F888}">
      <dgm:prSet/>
      <dgm:spPr/>
      <dgm:t>
        <a:bodyPr/>
        <a:lstStyle/>
        <a:p>
          <a:endParaRPr lang="en-US"/>
        </a:p>
      </dgm:t>
    </dgm:pt>
    <dgm:pt modelId="{15C9FC2B-EC56-D841-90FD-A095EEF3C1E9}">
      <dgm:prSet phldrT="[Text]" custT="1"/>
      <dgm:spPr/>
      <dgm:t>
        <a:bodyPr/>
        <a:lstStyle/>
        <a:p>
          <a:r>
            <a:rPr lang="en-US" sz="1400"/>
            <a:t>Oversampling</a:t>
          </a:r>
        </a:p>
      </dgm:t>
    </dgm:pt>
    <dgm:pt modelId="{185FC52B-9244-CE49-91F6-D655654761DB}" type="parTrans" cxnId="{B62275F4-DA7E-DF42-8D61-92FCB952DD86}">
      <dgm:prSet/>
      <dgm:spPr/>
      <dgm:t>
        <a:bodyPr/>
        <a:lstStyle/>
        <a:p>
          <a:endParaRPr lang="en-US"/>
        </a:p>
      </dgm:t>
    </dgm:pt>
    <dgm:pt modelId="{C6E3CB5D-25DE-864B-A692-F7DADAEFFDA0}" type="sibTrans" cxnId="{B62275F4-DA7E-DF42-8D61-92FCB952DD86}">
      <dgm:prSet/>
      <dgm:spPr/>
      <dgm:t>
        <a:bodyPr/>
        <a:lstStyle/>
        <a:p>
          <a:endParaRPr lang="en-US"/>
        </a:p>
      </dgm:t>
    </dgm:pt>
    <dgm:pt modelId="{3682C04A-B554-D047-8934-A351DBE4D856}">
      <dgm:prSet phldrT="[Text]" custT="1"/>
      <dgm:spPr/>
      <dgm:t>
        <a:bodyPr/>
        <a:lstStyle/>
        <a:p>
          <a:r>
            <a:rPr lang="en-US" sz="1400"/>
            <a:t>Visualization</a:t>
          </a:r>
        </a:p>
      </dgm:t>
    </dgm:pt>
    <dgm:pt modelId="{837E08F1-716F-664A-A12B-81BE85482CEC}" type="parTrans" cxnId="{9BC66A90-26FF-6343-800A-07CB82C18A21}">
      <dgm:prSet/>
      <dgm:spPr/>
      <dgm:t>
        <a:bodyPr/>
        <a:lstStyle/>
        <a:p>
          <a:endParaRPr lang="en-US"/>
        </a:p>
      </dgm:t>
    </dgm:pt>
    <dgm:pt modelId="{7498946B-CCE7-3248-8DB7-14F9D07A021F}" type="sibTrans" cxnId="{9BC66A90-26FF-6343-800A-07CB82C18A21}">
      <dgm:prSet/>
      <dgm:spPr/>
      <dgm:t>
        <a:bodyPr/>
        <a:lstStyle/>
        <a:p>
          <a:endParaRPr lang="en-US"/>
        </a:p>
      </dgm:t>
    </dgm:pt>
    <dgm:pt modelId="{BB4B8E0D-00C1-BF4A-A613-221EBC9AE9B4}">
      <dgm:prSet phldrT="[Text]" custT="1"/>
      <dgm:spPr/>
      <dgm:t>
        <a:bodyPr/>
        <a:lstStyle/>
        <a:p>
          <a:r>
            <a:rPr lang="en-US" sz="1400"/>
            <a:t>Boxplot</a:t>
          </a:r>
        </a:p>
      </dgm:t>
    </dgm:pt>
    <dgm:pt modelId="{380B8BC0-E07B-E64A-9935-6DBDB44B0835}" type="parTrans" cxnId="{3A6547B4-E2DE-F143-BA42-CB92F9F0278E}">
      <dgm:prSet/>
      <dgm:spPr/>
      <dgm:t>
        <a:bodyPr/>
        <a:lstStyle/>
        <a:p>
          <a:endParaRPr lang="en-US"/>
        </a:p>
      </dgm:t>
    </dgm:pt>
    <dgm:pt modelId="{6FC7BD17-ACE0-A848-B998-11FC04FFC8F3}" type="sibTrans" cxnId="{3A6547B4-E2DE-F143-BA42-CB92F9F0278E}">
      <dgm:prSet/>
      <dgm:spPr/>
      <dgm:t>
        <a:bodyPr/>
        <a:lstStyle/>
        <a:p>
          <a:endParaRPr lang="en-US"/>
        </a:p>
      </dgm:t>
    </dgm:pt>
    <dgm:pt modelId="{5CBCC3DF-AEFA-194E-8076-A18B9587F7D1}">
      <dgm:prSet phldrT="[Text]" custT="1"/>
      <dgm:spPr/>
      <dgm:t>
        <a:bodyPr/>
        <a:lstStyle/>
        <a:p>
          <a:r>
            <a:rPr lang="en-US" sz="1400"/>
            <a:t>Outlier Removal</a:t>
          </a:r>
        </a:p>
      </dgm:t>
    </dgm:pt>
    <dgm:pt modelId="{3C4A500E-27CF-DB4F-9250-4CD994D975A6}" type="parTrans" cxnId="{634E4A9A-11EA-E947-9DD4-04349451A6B1}">
      <dgm:prSet/>
      <dgm:spPr/>
      <dgm:t>
        <a:bodyPr/>
        <a:lstStyle/>
        <a:p>
          <a:endParaRPr lang="en-US"/>
        </a:p>
      </dgm:t>
    </dgm:pt>
    <dgm:pt modelId="{6F0E1C48-B2F9-E942-B4A0-BB5A3AC9F395}" type="sibTrans" cxnId="{634E4A9A-11EA-E947-9DD4-04349451A6B1}">
      <dgm:prSet/>
      <dgm:spPr/>
      <dgm:t>
        <a:bodyPr/>
        <a:lstStyle/>
        <a:p>
          <a:endParaRPr lang="en-US"/>
        </a:p>
      </dgm:t>
    </dgm:pt>
    <dgm:pt modelId="{AFB8F748-ABC0-9342-B1F5-5878439F997E}">
      <dgm:prSet phldrT="[Text]" custT="1"/>
      <dgm:spPr/>
      <dgm:t>
        <a:bodyPr/>
        <a:lstStyle/>
        <a:p>
          <a:r>
            <a:rPr lang="en-US" sz="1400"/>
            <a:t>Normalization</a:t>
          </a:r>
        </a:p>
      </dgm:t>
    </dgm:pt>
    <dgm:pt modelId="{2EE8D965-9528-FE4F-835D-B0AE05E8A149}" type="parTrans" cxnId="{6C8BEF40-F76C-E847-B04F-C689AFCBB70F}">
      <dgm:prSet/>
      <dgm:spPr/>
      <dgm:t>
        <a:bodyPr/>
        <a:lstStyle/>
        <a:p>
          <a:endParaRPr lang="en-US"/>
        </a:p>
      </dgm:t>
    </dgm:pt>
    <dgm:pt modelId="{F495AECD-C06F-F141-8C88-0AD710B05F28}" type="sibTrans" cxnId="{6C8BEF40-F76C-E847-B04F-C689AFCBB70F}">
      <dgm:prSet/>
      <dgm:spPr/>
      <dgm:t>
        <a:bodyPr/>
        <a:lstStyle/>
        <a:p>
          <a:endParaRPr lang="en-US"/>
        </a:p>
      </dgm:t>
    </dgm:pt>
    <dgm:pt modelId="{3A49B4CF-701A-6E44-BF47-49FC4DC0A85E}">
      <dgm:prSet phldrT="[Text]" custT="1"/>
      <dgm:spPr/>
      <dgm:t>
        <a:bodyPr/>
        <a:lstStyle/>
        <a:p>
          <a:r>
            <a:rPr lang="en-US" sz="1400"/>
            <a:t>Radar Chart</a:t>
          </a:r>
        </a:p>
      </dgm:t>
    </dgm:pt>
    <dgm:pt modelId="{79BC190F-360B-3043-B55B-4877187F44E7}" type="parTrans" cxnId="{6BC34C2D-0626-6F45-854F-EFE526E78A2F}">
      <dgm:prSet/>
      <dgm:spPr/>
      <dgm:t>
        <a:bodyPr/>
        <a:lstStyle/>
        <a:p>
          <a:endParaRPr lang="en-US"/>
        </a:p>
      </dgm:t>
    </dgm:pt>
    <dgm:pt modelId="{0A7616B8-5DA5-2D4E-9059-3D4DA4F218FF}" type="sibTrans" cxnId="{6BC34C2D-0626-6F45-854F-EFE526E78A2F}">
      <dgm:prSet/>
      <dgm:spPr/>
      <dgm:t>
        <a:bodyPr/>
        <a:lstStyle/>
        <a:p>
          <a:endParaRPr lang="en-US"/>
        </a:p>
      </dgm:t>
    </dgm:pt>
    <dgm:pt modelId="{88A2AB90-4E2C-904A-A198-36253B191001}" type="pres">
      <dgm:prSet presAssocID="{7ED76DC5-9D5B-B54C-B912-5AD2233B1CFB}" presName="linearFlow" presStyleCnt="0">
        <dgm:presLayoutVars>
          <dgm:dir/>
          <dgm:animLvl val="lvl"/>
          <dgm:resizeHandles val="exact"/>
        </dgm:presLayoutVars>
      </dgm:prSet>
      <dgm:spPr/>
    </dgm:pt>
    <dgm:pt modelId="{829800E4-89AA-F240-AA7A-A3B543804712}" type="pres">
      <dgm:prSet presAssocID="{38C4A4EF-CC76-784A-B12B-7B54D42BB716}" presName="composite" presStyleCnt="0"/>
      <dgm:spPr/>
    </dgm:pt>
    <dgm:pt modelId="{7ADC43BF-28A0-304B-9570-F31066E4BA49}" type="pres">
      <dgm:prSet presAssocID="{38C4A4EF-CC76-784A-B12B-7B54D42BB716}" presName="parTx" presStyleLbl="node1" presStyleIdx="0" presStyleCnt="3">
        <dgm:presLayoutVars>
          <dgm:chMax val="0"/>
          <dgm:chPref val="0"/>
          <dgm:bulletEnabled val="1"/>
        </dgm:presLayoutVars>
      </dgm:prSet>
      <dgm:spPr/>
    </dgm:pt>
    <dgm:pt modelId="{2F45E899-8F32-6243-A2D2-48CD2C58A519}" type="pres">
      <dgm:prSet presAssocID="{38C4A4EF-CC76-784A-B12B-7B54D42BB716}" presName="parSh" presStyleLbl="node1" presStyleIdx="0" presStyleCnt="3"/>
      <dgm:spPr/>
    </dgm:pt>
    <dgm:pt modelId="{4BCB36FE-5D99-DF4F-8CE9-6260A716B7F3}" type="pres">
      <dgm:prSet presAssocID="{38C4A4EF-CC76-784A-B12B-7B54D42BB716}" presName="desTx" presStyleLbl="fgAcc1" presStyleIdx="0" presStyleCnt="3">
        <dgm:presLayoutVars>
          <dgm:bulletEnabled val="1"/>
        </dgm:presLayoutVars>
      </dgm:prSet>
      <dgm:spPr/>
    </dgm:pt>
    <dgm:pt modelId="{E9E93E55-022E-AB45-9C4A-706575C8FC11}" type="pres">
      <dgm:prSet presAssocID="{DC5B572D-4AF1-8E47-98EE-B6CE099401F3}" presName="sibTrans" presStyleLbl="sibTrans2D1" presStyleIdx="0" presStyleCnt="2"/>
      <dgm:spPr/>
    </dgm:pt>
    <dgm:pt modelId="{C332B00D-6C89-314A-A9B8-85BC14FA80A4}" type="pres">
      <dgm:prSet presAssocID="{DC5B572D-4AF1-8E47-98EE-B6CE099401F3}" presName="connTx" presStyleLbl="sibTrans2D1" presStyleIdx="0" presStyleCnt="2"/>
      <dgm:spPr/>
    </dgm:pt>
    <dgm:pt modelId="{056184C8-63AC-5042-808D-2D99AFA381D2}" type="pres">
      <dgm:prSet presAssocID="{8D90AA86-0C04-B64C-B304-DEF3FDB3CE42}" presName="composite" presStyleCnt="0"/>
      <dgm:spPr/>
    </dgm:pt>
    <dgm:pt modelId="{D159C47D-A58A-9440-A758-F267D933EE70}" type="pres">
      <dgm:prSet presAssocID="{8D90AA86-0C04-B64C-B304-DEF3FDB3CE42}" presName="parTx" presStyleLbl="node1" presStyleIdx="0" presStyleCnt="3">
        <dgm:presLayoutVars>
          <dgm:chMax val="0"/>
          <dgm:chPref val="0"/>
          <dgm:bulletEnabled val="1"/>
        </dgm:presLayoutVars>
      </dgm:prSet>
      <dgm:spPr/>
    </dgm:pt>
    <dgm:pt modelId="{0F232DF8-E49D-F14F-9229-6AB69DB112E5}" type="pres">
      <dgm:prSet presAssocID="{8D90AA86-0C04-B64C-B304-DEF3FDB3CE42}" presName="parSh" presStyleLbl="node1" presStyleIdx="1" presStyleCnt="3"/>
      <dgm:spPr/>
    </dgm:pt>
    <dgm:pt modelId="{8A7A4E5E-7AF7-C349-B5F0-FCF4A9AE67A2}" type="pres">
      <dgm:prSet presAssocID="{8D90AA86-0C04-B64C-B304-DEF3FDB3CE42}" presName="desTx" presStyleLbl="fgAcc1" presStyleIdx="1" presStyleCnt="3">
        <dgm:presLayoutVars>
          <dgm:bulletEnabled val="1"/>
        </dgm:presLayoutVars>
      </dgm:prSet>
      <dgm:spPr/>
    </dgm:pt>
    <dgm:pt modelId="{D0F31B84-7C5A-6640-9CA4-04A356A15E55}" type="pres">
      <dgm:prSet presAssocID="{049527AF-3745-BA45-8D1C-A8EB826A9E94}" presName="sibTrans" presStyleLbl="sibTrans2D1" presStyleIdx="1" presStyleCnt="2"/>
      <dgm:spPr/>
    </dgm:pt>
    <dgm:pt modelId="{E8D250E1-8E88-C642-AB7A-F8AF0551CD92}" type="pres">
      <dgm:prSet presAssocID="{049527AF-3745-BA45-8D1C-A8EB826A9E94}" presName="connTx" presStyleLbl="sibTrans2D1" presStyleIdx="1" presStyleCnt="2"/>
      <dgm:spPr/>
    </dgm:pt>
    <dgm:pt modelId="{D3BADE02-1A95-884D-8FD6-64E1C2B24CB9}" type="pres">
      <dgm:prSet presAssocID="{02446496-3543-8949-B3F2-BFC6202F2FC8}" presName="composite" presStyleCnt="0"/>
      <dgm:spPr/>
    </dgm:pt>
    <dgm:pt modelId="{34D9D65B-C096-8545-AA5A-D494AC1FC3FB}" type="pres">
      <dgm:prSet presAssocID="{02446496-3543-8949-B3F2-BFC6202F2FC8}" presName="parTx" presStyleLbl="node1" presStyleIdx="1" presStyleCnt="3">
        <dgm:presLayoutVars>
          <dgm:chMax val="0"/>
          <dgm:chPref val="0"/>
          <dgm:bulletEnabled val="1"/>
        </dgm:presLayoutVars>
      </dgm:prSet>
      <dgm:spPr/>
    </dgm:pt>
    <dgm:pt modelId="{2CFE783E-911E-EA4F-A466-42692426D682}" type="pres">
      <dgm:prSet presAssocID="{02446496-3543-8949-B3F2-BFC6202F2FC8}" presName="parSh" presStyleLbl="node1" presStyleIdx="2" presStyleCnt="3"/>
      <dgm:spPr/>
    </dgm:pt>
    <dgm:pt modelId="{23C69B9C-7ABB-CB4C-8209-53B997ACE08E}" type="pres">
      <dgm:prSet presAssocID="{02446496-3543-8949-B3F2-BFC6202F2FC8}" presName="desTx" presStyleLbl="fgAcc1" presStyleIdx="2" presStyleCnt="3">
        <dgm:presLayoutVars>
          <dgm:bulletEnabled val="1"/>
        </dgm:presLayoutVars>
      </dgm:prSet>
      <dgm:spPr/>
    </dgm:pt>
  </dgm:ptLst>
  <dgm:cxnLst>
    <dgm:cxn modelId="{4CF81B01-F919-174B-B466-C020A12BB7BD}" type="presOf" srcId="{38C4A4EF-CC76-784A-B12B-7B54D42BB716}" destId="{2F45E899-8F32-6243-A2D2-48CD2C58A519}" srcOrd="1" destOrd="0" presId="urn:microsoft.com/office/officeart/2005/8/layout/process3"/>
    <dgm:cxn modelId="{4411870A-BCB2-6946-B0C1-44C7AA60FFBF}" type="presOf" srcId="{8D90AA86-0C04-B64C-B304-DEF3FDB3CE42}" destId="{D159C47D-A58A-9440-A758-F267D933EE70}" srcOrd="0" destOrd="0" presId="urn:microsoft.com/office/officeart/2005/8/layout/process3"/>
    <dgm:cxn modelId="{A336E50A-3450-6142-9BE1-94F2B00E5EBA}" type="presOf" srcId="{DC5B572D-4AF1-8E47-98EE-B6CE099401F3}" destId="{E9E93E55-022E-AB45-9C4A-706575C8FC11}" srcOrd="0" destOrd="0" presId="urn:microsoft.com/office/officeart/2005/8/layout/process3"/>
    <dgm:cxn modelId="{152B490F-61F0-434E-9B4A-DA6D34767A0E}" type="presOf" srcId="{02446496-3543-8949-B3F2-BFC6202F2FC8}" destId="{2CFE783E-911E-EA4F-A466-42692426D682}" srcOrd="1" destOrd="0" presId="urn:microsoft.com/office/officeart/2005/8/layout/process3"/>
    <dgm:cxn modelId="{4D913819-D393-334A-AAD3-89ADF8C3B361}" type="presOf" srcId="{3682C04A-B554-D047-8934-A351DBE4D856}" destId="{8A7A4E5E-7AF7-C349-B5F0-FCF4A9AE67A2}" srcOrd="0" destOrd="1" presId="urn:microsoft.com/office/officeart/2005/8/layout/process3"/>
    <dgm:cxn modelId="{BCE4871B-2B86-4B41-9674-1C3EE3FFF6AA}" type="presOf" srcId="{5CBCC3DF-AEFA-194E-8076-A18B9587F7D1}" destId="{23C69B9C-7ABB-CB4C-8209-53B997ACE08E}" srcOrd="0" destOrd="2" presId="urn:microsoft.com/office/officeart/2005/8/layout/process3"/>
    <dgm:cxn modelId="{56DFA61D-0D58-B94F-8A31-1B8276B385DC}" type="presOf" srcId="{3B89398C-4BAF-2E4B-B34A-DC88F04B9DDC}" destId="{8A7A4E5E-7AF7-C349-B5F0-FCF4A9AE67A2}" srcOrd="0" destOrd="0" presId="urn:microsoft.com/office/officeart/2005/8/layout/process3"/>
    <dgm:cxn modelId="{0EEF331E-CBEB-1146-9063-26B90EB02927}" type="presOf" srcId="{DC5B572D-4AF1-8E47-98EE-B6CE099401F3}" destId="{C332B00D-6C89-314A-A9B8-85BC14FA80A4}" srcOrd="1" destOrd="0" presId="urn:microsoft.com/office/officeart/2005/8/layout/process3"/>
    <dgm:cxn modelId="{6BC34C2D-0626-6F45-854F-EFE526E78A2F}" srcId="{02446496-3543-8949-B3F2-BFC6202F2FC8}" destId="{3A49B4CF-701A-6E44-BF47-49FC4DC0A85E}" srcOrd="4" destOrd="0" parTransId="{79BC190F-360B-3043-B55B-4877187F44E7}" sibTransId="{0A7616B8-5DA5-2D4E-9059-3D4DA4F218FF}"/>
    <dgm:cxn modelId="{6C8BEF40-F76C-E847-B04F-C689AFCBB70F}" srcId="{02446496-3543-8949-B3F2-BFC6202F2FC8}" destId="{AFB8F748-ABC0-9342-B1F5-5878439F997E}" srcOrd="3" destOrd="0" parTransId="{2EE8D965-9528-FE4F-835D-B0AE05E8A149}" sibTransId="{F495AECD-C06F-F141-8C88-0AD710B05F28}"/>
    <dgm:cxn modelId="{0108CC61-9A4B-AC4A-9BD1-F22D76596003}" srcId="{38C4A4EF-CC76-784A-B12B-7B54D42BB716}" destId="{8ED5DB2B-51FC-E341-96A2-E3A1F0BCB49B}" srcOrd="0" destOrd="0" parTransId="{98DF2853-5CC0-6A41-8663-77D2C71AB148}" sibTransId="{5D33FD54-29B0-3A4B-8DED-9C2C5C3C2BA7}"/>
    <dgm:cxn modelId="{02A4DB44-F05C-9347-BC13-D442797A783E}" type="presOf" srcId="{3A49B4CF-701A-6E44-BF47-49FC4DC0A85E}" destId="{23C69B9C-7ABB-CB4C-8209-53B997ACE08E}" srcOrd="0" destOrd="4" presId="urn:microsoft.com/office/officeart/2005/8/layout/process3"/>
    <dgm:cxn modelId="{C5C28752-605B-134B-9664-36D6EBDFC208}" type="presOf" srcId="{8ED5DB2B-51FC-E341-96A2-E3A1F0BCB49B}" destId="{4BCB36FE-5D99-DF4F-8CE9-6260A716B7F3}" srcOrd="0" destOrd="0" presId="urn:microsoft.com/office/officeart/2005/8/layout/process3"/>
    <dgm:cxn modelId="{F84F6385-D7DC-764B-A9D8-24B711D34B5E}" type="presOf" srcId="{AFB8F748-ABC0-9342-B1F5-5878439F997E}" destId="{23C69B9C-7ABB-CB4C-8209-53B997ACE08E}" srcOrd="0" destOrd="3" presId="urn:microsoft.com/office/officeart/2005/8/layout/process3"/>
    <dgm:cxn modelId="{0214F088-BB94-774C-BB86-195A54CFB09B}" type="presOf" srcId="{8D90AA86-0C04-B64C-B304-DEF3FDB3CE42}" destId="{0F232DF8-E49D-F14F-9229-6AB69DB112E5}" srcOrd="1" destOrd="0" presId="urn:microsoft.com/office/officeart/2005/8/layout/process3"/>
    <dgm:cxn modelId="{9BC66A90-26FF-6343-800A-07CB82C18A21}" srcId="{8D90AA86-0C04-B64C-B304-DEF3FDB3CE42}" destId="{3682C04A-B554-D047-8934-A351DBE4D856}" srcOrd="1" destOrd="0" parTransId="{837E08F1-716F-664A-A12B-81BE85482CEC}" sibTransId="{7498946B-CCE7-3248-8DB7-14F9D07A021F}"/>
    <dgm:cxn modelId="{07EE4C91-34D0-6E4E-B0D3-3884C7B9F83D}" srcId="{8D90AA86-0C04-B64C-B304-DEF3FDB3CE42}" destId="{3B89398C-4BAF-2E4B-B34A-DC88F04B9DDC}" srcOrd="0" destOrd="0" parTransId="{4D68F43B-C326-474C-B4C0-EE9D0DDD6C98}" sibTransId="{D14DDF2E-CABD-564E-A170-103351091D3F}"/>
    <dgm:cxn modelId="{634E4A9A-11EA-E947-9DD4-04349451A6B1}" srcId="{02446496-3543-8949-B3F2-BFC6202F2FC8}" destId="{5CBCC3DF-AEFA-194E-8076-A18B9587F7D1}" srcOrd="2" destOrd="0" parTransId="{3C4A500E-27CF-DB4F-9250-4CD994D975A6}" sibTransId="{6F0E1C48-B2F9-E942-B4A0-BB5A3AC9F395}"/>
    <dgm:cxn modelId="{97FD2FAA-FFFD-7F40-B94F-4277319FAB30}" srcId="{7ED76DC5-9D5B-B54C-B912-5AD2233B1CFB}" destId="{8D90AA86-0C04-B64C-B304-DEF3FDB3CE42}" srcOrd="1" destOrd="0" parTransId="{C68BBA90-858D-1A44-A30E-AB1D53C15BE7}" sibTransId="{049527AF-3745-BA45-8D1C-A8EB826A9E94}"/>
    <dgm:cxn modelId="{79A78AAC-2589-1D4F-999E-556F53B4F888}" srcId="{7ED76DC5-9D5B-B54C-B912-5AD2233B1CFB}" destId="{02446496-3543-8949-B3F2-BFC6202F2FC8}" srcOrd="2" destOrd="0" parTransId="{A79E47B7-6B7E-094A-B60E-805CA4A94A7A}" sibTransId="{14E23FB9-0C58-DC4A-A2BE-6119926F7B9A}"/>
    <dgm:cxn modelId="{3A6547B4-E2DE-F143-BA42-CB92F9F0278E}" srcId="{02446496-3543-8949-B3F2-BFC6202F2FC8}" destId="{BB4B8E0D-00C1-BF4A-A613-221EBC9AE9B4}" srcOrd="1" destOrd="0" parTransId="{380B8BC0-E07B-E64A-9935-6DBDB44B0835}" sibTransId="{6FC7BD17-ACE0-A848-B998-11FC04FFC8F3}"/>
    <dgm:cxn modelId="{E2B543BB-20BB-4543-AA52-FAF1B0058C9F}" type="presOf" srcId="{BB4B8E0D-00C1-BF4A-A613-221EBC9AE9B4}" destId="{23C69B9C-7ABB-CB4C-8209-53B997ACE08E}" srcOrd="0" destOrd="1" presId="urn:microsoft.com/office/officeart/2005/8/layout/process3"/>
    <dgm:cxn modelId="{E3D072BE-2C7C-F24E-B50A-F8922F969F70}" type="presOf" srcId="{15C9FC2B-EC56-D841-90FD-A095EEF3C1E9}" destId="{23C69B9C-7ABB-CB4C-8209-53B997ACE08E}" srcOrd="0" destOrd="0" presId="urn:microsoft.com/office/officeart/2005/8/layout/process3"/>
    <dgm:cxn modelId="{BF2E05C1-DF69-4647-B392-29C761AB5A16}" type="presOf" srcId="{38C4A4EF-CC76-784A-B12B-7B54D42BB716}" destId="{7ADC43BF-28A0-304B-9570-F31066E4BA49}" srcOrd="0" destOrd="0" presId="urn:microsoft.com/office/officeart/2005/8/layout/process3"/>
    <dgm:cxn modelId="{13AF1ED2-C51B-F842-A241-3971B84D020A}" type="presOf" srcId="{7ED76DC5-9D5B-B54C-B912-5AD2233B1CFB}" destId="{88A2AB90-4E2C-904A-A198-36253B191001}" srcOrd="0" destOrd="0" presId="urn:microsoft.com/office/officeart/2005/8/layout/process3"/>
    <dgm:cxn modelId="{BD2449E0-6ABD-6F4B-B3CF-FD39AF87E74F}" type="presOf" srcId="{049527AF-3745-BA45-8D1C-A8EB826A9E94}" destId="{E8D250E1-8E88-C642-AB7A-F8AF0551CD92}" srcOrd="1" destOrd="0" presId="urn:microsoft.com/office/officeart/2005/8/layout/process3"/>
    <dgm:cxn modelId="{80D3C2E1-E2B6-9B49-9F5A-AB8FAE032916}" srcId="{7ED76DC5-9D5B-B54C-B912-5AD2233B1CFB}" destId="{38C4A4EF-CC76-784A-B12B-7B54D42BB716}" srcOrd="0" destOrd="0" parTransId="{8460F61B-861D-BD40-8030-891F113F2E54}" sibTransId="{DC5B572D-4AF1-8E47-98EE-B6CE099401F3}"/>
    <dgm:cxn modelId="{F9C9FDE3-952E-3545-AA39-6E775075E283}" type="presOf" srcId="{02446496-3543-8949-B3F2-BFC6202F2FC8}" destId="{34D9D65B-C096-8545-AA5A-D494AC1FC3FB}" srcOrd="0" destOrd="0" presId="urn:microsoft.com/office/officeart/2005/8/layout/process3"/>
    <dgm:cxn modelId="{B62275F4-DA7E-DF42-8D61-92FCB952DD86}" srcId="{02446496-3543-8949-B3F2-BFC6202F2FC8}" destId="{15C9FC2B-EC56-D841-90FD-A095EEF3C1E9}" srcOrd="0" destOrd="0" parTransId="{185FC52B-9244-CE49-91F6-D655654761DB}" sibTransId="{C6E3CB5D-25DE-864B-A692-F7DADAEFFDA0}"/>
    <dgm:cxn modelId="{E019EFFC-2594-2B44-9091-627741896C05}" type="presOf" srcId="{049527AF-3745-BA45-8D1C-A8EB826A9E94}" destId="{D0F31B84-7C5A-6640-9CA4-04A356A15E55}" srcOrd="0" destOrd="0" presId="urn:microsoft.com/office/officeart/2005/8/layout/process3"/>
    <dgm:cxn modelId="{BA170B1C-5427-5D44-955B-B8A02778D15A}" type="presParOf" srcId="{88A2AB90-4E2C-904A-A198-36253B191001}" destId="{829800E4-89AA-F240-AA7A-A3B543804712}" srcOrd="0" destOrd="0" presId="urn:microsoft.com/office/officeart/2005/8/layout/process3"/>
    <dgm:cxn modelId="{3B78B7A5-8954-544C-8C7A-3DF25D6E5F81}" type="presParOf" srcId="{829800E4-89AA-F240-AA7A-A3B543804712}" destId="{7ADC43BF-28A0-304B-9570-F31066E4BA49}" srcOrd="0" destOrd="0" presId="urn:microsoft.com/office/officeart/2005/8/layout/process3"/>
    <dgm:cxn modelId="{88CE5638-7E32-2B41-A25A-7D860B6F9F5D}" type="presParOf" srcId="{829800E4-89AA-F240-AA7A-A3B543804712}" destId="{2F45E899-8F32-6243-A2D2-48CD2C58A519}" srcOrd="1" destOrd="0" presId="urn:microsoft.com/office/officeart/2005/8/layout/process3"/>
    <dgm:cxn modelId="{33866981-9082-A647-81A3-D0EA36891A69}" type="presParOf" srcId="{829800E4-89AA-F240-AA7A-A3B543804712}" destId="{4BCB36FE-5D99-DF4F-8CE9-6260A716B7F3}" srcOrd="2" destOrd="0" presId="urn:microsoft.com/office/officeart/2005/8/layout/process3"/>
    <dgm:cxn modelId="{3A4667F3-3577-FF4F-A412-068408594760}" type="presParOf" srcId="{88A2AB90-4E2C-904A-A198-36253B191001}" destId="{E9E93E55-022E-AB45-9C4A-706575C8FC11}" srcOrd="1" destOrd="0" presId="urn:microsoft.com/office/officeart/2005/8/layout/process3"/>
    <dgm:cxn modelId="{590716DF-329C-6A45-9F66-AFBEB7A5F9CC}" type="presParOf" srcId="{E9E93E55-022E-AB45-9C4A-706575C8FC11}" destId="{C332B00D-6C89-314A-A9B8-85BC14FA80A4}" srcOrd="0" destOrd="0" presId="urn:microsoft.com/office/officeart/2005/8/layout/process3"/>
    <dgm:cxn modelId="{10CC3ED4-B5FA-4443-87D4-C7231B57773B}" type="presParOf" srcId="{88A2AB90-4E2C-904A-A198-36253B191001}" destId="{056184C8-63AC-5042-808D-2D99AFA381D2}" srcOrd="2" destOrd="0" presId="urn:microsoft.com/office/officeart/2005/8/layout/process3"/>
    <dgm:cxn modelId="{F373EEDE-9D3A-C640-9294-9A6237E10A25}" type="presParOf" srcId="{056184C8-63AC-5042-808D-2D99AFA381D2}" destId="{D159C47D-A58A-9440-A758-F267D933EE70}" srcOrd="0" destOrd="0" presId="urn:microsoft.com/office/officeart/2005/8/layout/process3"/>
    <dgm:cxn modelId="{9BCA90B1-E65F-F643-BF4F-99AFA5AC1B90}" type="presParOf" srcId="{056184C8-63AC-5042-808D-2D99AFA381D2}" destId="{0F232DF8-E49D-F14F-9229-6AB69DB112E5}" srcOrd="1" destOrd="0" presId="urn:microsoft.com/office/officeart/2005/8/layout/process3"/>
    <dgm:cxn modelId="{E1B83E7A-FCCD-F64A-8836-F14BD51487F3}" type="presParOf" srcId="{056184C8-63AC-5042-808D-2D99AFA381D2}" destId="{8A7A4E5E-7AF7-C349-B5F0-FCF4A9AE67A2}" srcOrd="2" destOrd="0" presId="urn:microsoft.com/office/officeart/2005/8/layout/process3"/>
    <dgm:cxn modelId="{46C9366A-41C5-E747-9105-EEDC907CAB99}" type="presParOf" srcId="{88A2AB90-4E2C-904A-A198-36253B191001}" destId="{D0F31B84-7C5A-6640-9CA4-04A356A15E55}" srcOrd="3" destOrd="0" presId="urn:microsoft.com/office/officeart/2005/8/layout/process3"/>
    <dgm:cxn modelId="{72442EFF-8B20-3E48-941B-2529B3401008}" type="presParOf" srcId="{D0F31B84-7C5A-6640-9CA4-04A356A15E55}" destId="{E8D250E1-8E88-C642-AB7A-F8AF0551CD92}" srcOrd="0" destOrd="0" presId="urn:microsoft.com/office/officeart/2005/8/layout/process3"/>
    <dgm:cxn modelId="{B47556A5-AC2C-D74D-8F3E-6358BD7504CB}" type="presParOf" srcId="{88A2AB90-4E2C-904A-A198-36253B191001}" destId="{D3BADE02-1A95-884D-8FD6-64E1C2B24CB9}" srcOrd="4" destOrd="0" presId="urn:microsoft.com/office/officeart/2005/8/layout/process3"/>
    <dgm:cxn modelId="{E9031CA3-A372-8146-89F5-BD5038FB0A9D}" type="presParOf" srcId="{D3BADE02-1A95-884D-8FD6-64E1C2B24CB9}" destId="{34D9D65B-C096-8545-AA5A-D494AC1FC3FB}" srcOrd="0" destOrd="0" presId="urn:microsoft.com/office/officeart/2005/8/layout/process3"/>
    <dgm:cxn modelId="{89A16B12-6F40-9444-A4A6-54954821086F}" type="presParOf" srcId="{D3BADE02-1A95-884D-8FD6-64E1C2B24CB9}" destId="{2CFE783E-911E-EA4F-A466-42692426D682}" srcOrd="1" destOrd="0" presId="urn:microsoft.com/office/officeart/2005/8/layout/process3"/>
    <dgm:cxn modelId="{B8846D07-40B1-A44B-AC74-2BC246485EC2}" type="presParOf" srcId="{D3BADE02-1A95-884D-8FD6-64E1C2B24CB9}" destId="{23C69B9C-7ABB-CB4C-8209-53B997ACE08E}"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71EB4B-9A73-2346-9419-EF88C70468A6}"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E337BC83-CE2A-7B46-B5B6-6599A91CFA87}">
      <dgm:prSet phldrT="[Text]" custT="1"/>
      <dgm:spPr/>
      <dgm:t>
        <a:bodyPr/>
        <a:lstStyle/>
        <a:p>
          <a:r>
            <a:rPr lang="en-US" sz="1800"/>
            <a:t>PCA vs no PCA</a:t>
          </a:r>
        </a:p>
      </dgm:t>
    </dgm:pt>
    <dgm:pt modelId="{0FE4E10C-0159-CA47-8AEE-211239447499}" type="parTrans" cxnId="{CF546979-EA6F-1448-9495-AB32966FFAD3}">
      <dgm:prSet/>
      <dgm:spPr/>
      <dgm:t>
        <a:bodyPr/>
        <a:lstStyle/>
        <a:p>
          <a:endParaRPr lang="en-US"/>
        </a:p>
      </dgm:t>
    </dgm:pt>
    <dgm:pt modelId="{FA4CD832-E878-E44A-8EDC-0A762C54CD2C}" type="sibTrans" cxnId="{CF546979-EA6F-1448-9495-AB32966FFAD3}">
      <dgm:prSet/>
      <dgm:spPr/>
      <dgm:t>
        <a:bodyPr/>
        <a:lstStyle/>
        <a:p>
          <a:endParaRPr lang="en-US"/>
        </a:p>
      </dgm:t>
    </dgm:pt>
    <dgm:pt modelId="{EB5C8057-49A4-F947-B5B5-56B64882A277}">
      <dgm:prSet phldrT="[Text]" custT="1"/>
      <dgm:spPr/>
      <dgm:t>
        <a:bodyPr/>
        <a:lstStyle/>
        <a:p>
          <a:r>
            <a:rPr lang="en-US" sz="1400"/>
            <a:t>PCA components selection</a:t>
          </a:r>
        </a:p>
      </dgm:t>
    </dgm:pt>
    <dgm:pt modelId="{90A909A2-7E9F-4C4C-98A5-979B2F6773B8}" type="parTrans" cxnId="{1618ED5F-00EE-1347-B98E-F10971ED3636}">
      <dgm:prSet/>
      <dgm:spPr/>
      <dgm:t>
        <a:bodyPr/>
        <a:lstStyle/>
        <a:p>
          <a:endParaRPr lang="en-US"/>
        </a:p>
      </dgm:t>
    </dgm:pt>
    <dgm:pt modelId="{28E4BA03-6955-404F-8C89-416AF5A36199}" type="sibTrans" cxnId="{1618ED5F-00EE-1347-B98E-F10971ED3636}">
      <dgm:prSet/>
      <dgm:spPr/>
      <dgm:t>
        <a:bodyPr/>
        <a:lstStyle/>
        <a:p>
          <a:endParaRPr lang="en-US"/>
        </a:p>
      </dgm:t>
    </dgm:pt>
    <dgm:pt modelId="{B61BAB43-9A66-3E49-9EF1-F9A76B26F348}">
      <dgm:prSet phldrT="[Text]" custT="1"/>
      <dgm:spPr/>
      <dgm:t>
        <a:bodyPr/>
        <a:lstStyle/>
        <a:p>
          <a:r>
            <a:rPr lang="en-US" sz="1800"/>
            <a:t>Modeling and Evaluation</a:t>
          </a:r>
        </a:p>
      </dgm:t>
    </dgm:pt>
    <dgm:pt modelId="{0CDFD94E-9E78-B545-B464-8B77692C1C1B}" type="parTrans" cxnId="{47AC5AB8-E548-514A-BAA1-209B55EF6F9B}">
      <dgm:prSet/>
      <dgm:spPr/>
      <dgm:t>
        <a:bodyPr/>
        <a:lstStyle/>
        <a:p>
          <a:endParaRPr lang="en-US"/>
        </a:p>
      </dgm:t>
    </dgm:pt>
    <dgm:pt modelId="{C3CC5355-D181-674C-B794-38901D982C2F}" type="sibTrans" cxnId="{47AC5AB8-E548-514A-BAA1-209B55EF6F9B}">
      <dgm:prSet/>
      <dgm:spPr/>
      <dgm:t>
        <a:bodyPr/>
        <a:lstStyle/>
        <a:p>
          <a:endParaRPr lang="en-US"/>
        </a:p>
      </dgm:t>
    </dgm:pt>
    <dgm:pt modelId="{0E366BDA-CD0A-7D4E-85BC-72B90B202431}">
      <dgm:prSet phldrT="[Text]" custT="1"/>
      <dgm:spPr/>
      <dgm:t>
        <a:bodyPr/>
        <a:lstStyle/>
        <a:p>
          <a:r>
            <a:rPr lang="en-US" sz="1400"/>
            <a:t>Decision Tree</a:t>
          </a:r>
        </a:p>
      </dgm:t>
    </dgm:pt>
    <dgm:pt modelId="{D0DBD3A9-6DE0-0A45-A8F1-21DC9CC5FFC7}" type="parTrans" cxnId="{FFAEF021-C9BE-0342-B191-EC18DE29E2A6}">
      <dgm:prSet/>
      <dgm:spPr/>
      <dgm:t>
        <a:bodyPr/>
        <a:lstStyle/>
        <a:p>
          <a:endParaRPr lang="en-US"/>
        </a:p>
      </dgm:t>
    </dgm:pt>
    <dgm:pt modelId="{BAD3AD90-AEAF-AA47-B3EE-DFFAAF2AA62F}" type="sibTrans" cxnId="{FFAEF021-C9BE-0342-B191-EC18DE29E2A6}">
      <dgm:prSet/>
      <dgm:spPr/>
      <dgm:t>
        <a:bodyPr/>
        <a:lstStyle/>
        <a:p>
          <a:endParaRPr lang="en-US"/>
        </a:p>
      </dgm:t>
    </dgm:pt>
    <dgm:pt modelId="{A367A3E8-D03F-DA4F-BE25-EB2640D84E43}">
      <dgm:prSet phldrT="[Text]" custT="1"/>
      <dgm:spPr/>
      <dgm:t>
        <a:bodyPr/>
        <a:lstStyle/>
        <a:p>
          <a:r>
            <a:rPr lang="en-US" sz="1800"/>
            <a:t>Hypothesis test for modeling results</a:t>
          </a:r>
        </a:p>
      </dgm:t>
    </dgm:pt>
    <dgm:pt modelId="{270918FD-37E6-EB4D-83AC-3374C48A6B8C}" type="parTrans" cxnId="{68684109-895A-6246-B390-5906D27BE470}">
      <dgm:prSet/>
      <dgm:spPr/>
      <dgm:t>
        <a:bodyPr/>
        <a:lstStyle/>
        <a:p>
          <a:endParaRPr lang="en-US"/>
        </a:p>
      </dgm:t>
    </dgm:pt>
    <dgm:pt modelId="{91A7D6B4-885A-AE40-BF4C-5A7BB9E393D7}" type="sibTrans" cxnId="{68684109-895A-6246-B390-5906D27BE470}">
      <dgm:prSet/>
      <dgm:spPr/>
      <dgm:t>
        <a:bodyPr/>
        <a:lstStyle/>
        <a:p>
          <a:endParaRPr lang="en-US"/>
        </a:p>
      </dgm:t>
    </dgm:pt>
    <dgm:pt modelId="{5EDD7809-FB85-1243-8536-038C988C66E1}">
      <dgm:prSet phldrT="[Text]" custT="1"/>
      <dgm:spPr/>
      <dgm:t>
        <a:bodyPr/>
        <a:lstStyle/>
        <a:p>
          <a:r>
            <a:rPr lang="en-US" sz="1400"/>
            <a:t>Hypothesis testing</a:t>
          </a:r>
        </a:p>
      </dgm:t>
    </dgm:pt>
    <dgm:pt modelId="{0A024EE5-70A5-C647-9205-3F60D4767891}" type="parTrans" cxnId="{275A06D3-3E9D-0B4D-B0F4-B7BD64CE5343}">
      <dgm:prSet/>
      <dgm:spPr/>
      <dgm:t>
        <a:bodyPr/>
        <a:lstStyle/>
        <a:p>
          <a:endParaRPr lang="en-US"/>
        </a:p>
      </dgm:t>
    </dgm:pt>
    <dgm:pt modelId="{529E308B-5FE2-A943-9918-1BAE23E497F2}" type="sibTrans" cxnId="{275A06D3-3E9D-0B4D-B0F4-B7BD64CE5343}">
      <dgm:prSet/>
      <dgm:spPr/>
      <dgm:t>
        <a:bodyPr/>
        <a:lstStyle/>
        <a:p>
          <a:endParaRPr lang="en-US"/>
        </a:p>
      </dgm:t>
    </dgm:pt>
    <dgm:pt modelId="{1C09916C-CA7E-2A49-BF70-39249751F5BC}">
      <dgm:prSet phldrT="[Text]" custT="1"/>
      <dgm:spPr/>
      <dgm:t>
        <a:bodyPr/>
        <a:lstStyle/>
        <a:p>
          <a:r>
            <a:rPr lang="en-US" sz="1400"/>
            <a:t>Modeling before PCA</a:t>
          </a:r>
        </a:p>
      </dgm:t>
    </dgm:pt>
    <dgm:pt modelId="{8C92F173-324A-744A-8DEC-CE89AAE5C51D}" type="parTrans" cxnId="{4C123F37-B2CF-A946-AFD7-4F1B4956523F}">
      <dgm:prSet/>
      <dgm:spPr/>
      <dgm:t>
        <a:bodyPr/>
        <a:lstStyle/>
        <a:p>
          <a:endParaRPr lang="en-US"/>
        </a:p>
      </dgm:t>
    </dgm:pt>
    <dgm:pt modelId="{166DF04B-0DF6-8A44-8852-EEEC3C8D7BDB}" type="sibTrans" cxnId="{4C123F37-B2CF-A946-AFD7-4F1B4956523F}">
      <dgm:prSet/>
      <dgm:spPr/>
      <dgm:t>
        <a:bodyPr/>
        <a:lstStyle/>
        <a:p>
          <a:endParaRPr lang="en-US"/>
        </a:p>
      </dgm:t>
    </dgm:pt>
    <dgm:pt modelId="{2B13FFFC-8F64-D448-9AAF-E66FD7E395BE}">
      <dgm:prSet phldrT="[Text]" custT="1"/>
      <dgm:spPr/>
      <dgm:t>
        <a:bodyPr/>
        <a:lstStyle/>
        <a:p>
          <a:r>
            <a:rPr lang="en-US" sz="1400"/>
            <a:t>Modeling after PCA</a:t>
          </a:r>
        </a:p>
      </dgm:t>
    </dgm:pt>
    <dgm:pt modelId="{FA3ABC90-F467-F34F-973B-49B9DE685247}" type="parTrans" cxnId="{DE6054FF-C979-154F-90C2-7024A307C797}">
      <dgm:prSet/>
      <dgm:spPr/>
      <dgm:t>
        <a:bodyPr/>
        <a:lstStyle/>
        <a:p>
          <a:endParaRPr lang="en-US"/>
        </a:p>
      </dgm:t>
    </dgm:pt>
    <dgm:pt modelId="{8DFD2580-8696-7943-931E-43917BDB7203}" type="sibTrans" cxnId="{DE6054FF-C979-154F-90C2-7024A307C797}">
      <dgm:prSet/>
      <dgm:spPr/>
      <dgm:t>
        <a:bodyPr/>
        <a:lstStyle/>
        <a:p>
          <a:endParaRPr lang="en-US"/>
        </a:p>
      </dgm:t>
    </dgm:pt>
    <dgm:pt modelId="{A82BD0A5-002D-2645-B583-B433CF7259B1}">
      <dgm:prSet phldrT="[Text]" custT="1"/>
      <dgm:spPr/>
      <dgm:t>
        <a:bodyPr/>
        <a:lstStyle/>
        <a:p>
          <a:r>
            <a:rPr lang="en-US" sz="1400"/>
            <a:t>Random Forest</a:t>
          </a:r>
        </a:p>
      </dgm:t>
    </dgm:pt>
    <dgm:pt modelId="{FB4DBC3C-2578-D246-96E0-D3F3214989C0}" type="parTrans" cxnId="{EB3911FB-63AD-8C4F-9197-6008EB9340A3}">
      <dgm:prSet/>
      <dgm:spPr/>
      <dgm:t>
        <a:bodyPr/>
        <a:lstStyle/>
        <a:p>
          <a:endParaRPr lang="en-US"/>
        </a:p>
      </dgm:t>
    </dgm:pt>
    <dgm:pt modelId="{0418CD8F-6C3E-294E-9D25-85EA7A823B3D}" type="sibTrans" cxnId="{EB3911FB-63AD-8C4F-9197-6008EB9340A3}">
      <dgm:prSet/>
      <dgm:spPr/>
      <dgm:t>
        <a:bodyPr/>
        <a:lstStyle/>
        <a:p>
          <a:endParaRPr lang="en-US"/>
        </a:p>
      </dgm:t>
    </dgm:pt>
    <dgm:pt modelId="{763B37CC-91F8-F04E-A8F9-532AC69FE937}">
      <dgm:prSet phldrT="[Text]" custT="1"/>
      <dgm:spPr/>
      <dgm:t>
        <a:bodyPr/>
        <a:lstStyle/>
        <a:p>
          <a:r>
            <a:rPr lang="en-US" sz="1400"/>
            <a:t>KNN</a:t>
          </a:r>
        </a:p>
      </dgm:t>
    </dgm:pt>
    <dgm:pt modelId="{8CDFDB47-05EA-3C49-AF41-E705FF739351}" type="parTrans" cxnId="{62FF5072-A04E-BA40-91C3-CAC9EE8FF8E2}">
      <dgm:prSet/>
      <dgm:spPr/>
      <dgm:t>
        <a:bodyPr/>
        <a:lstStyle/>
        <a:p>
          <a:endParaRPr lang="en-US"/>
        </a:p>
      </dgm:t>
    </dgm:pt>
    <dgm:pt modelId="{A6A8674D-9EDE-8D49-8409-34DBDAD88962}" type="sibTrans" cxnId="{62FF5072-A04E-BA40-91C3-CAC9EE8FF8E2}">
      <dgm:prSet/>
      <dgm:spPr/>
      <dgm:t>
        <a:bodyPr/>
        <a:lstStyle/>
        <a:p>
          <a:endParaRPr lang="en-US"/>
        </a:p>
      </dgm:t>
    </dgm:pt>
    <dgm:pt modelId="{3E1BFE33-E814-934D-81D3-176E8A2C9F55}">
      <dgm:prSet phldrT="[Text]" custT="1"/>
      <dgm:spPr/>
      <dgm:t>
        <a:bodyPr/>
        <a:lstStyle/>
        <a:p>
          <a:r>
            <a:rPr lang="en-US" sz="1400"/>
            <a:t>…</a:t>
          </a:r>
        </a:p>
      </dgm:t>
    </dgm:pt>
    <dgm:pt modelId="{6F712113-53DF-9142-A165-1ABF6C16E4E0}" type="parTrans" cxnId="{760B02E7-F9F1-6045-BB63-C02C0B47DA9A}">
      <dgm:prSet/>
      <dgm:spPr/>
      <dgm:t>
        <a:bodyPr/>
        <a:lstStyle/>
        <a:p>
          <a:endParaRPr lang="en-US"/>
        </a:p>
      </dgm:t>
    </dgm:pt>
    <dgm:pt modelId="{76834739-C8B3-5645-863C-6BBB6CEC2F34}" type="sibTrans" cxnId="{760B02E7-F9F1-6045-BB63-C02C0B47DA9A}">
      <dgm:prSet/>
      <dgm:spPr/>
      <dgm:t>
        <a:bodyPr/>
        <a:lstStyle/>
        <a:p>
          <a:endParaRPr lang="en-US"/>
        </a:p>
      </dgm:t>
    </dgm:pt>
    <dgm:pt modelId="{0D481E44-7C59-9E4D-BDD2-DF0D05A7201C}">
      <dgm:prSet phldrT="[Text]"/>
      <dgm:spPr/>
      <dgm:t>
        <a:bodyPr/>
        <a:lstStyle/>
        <a:p>
          <a:endParaRPr lang="en-US" sz="1500"/>
        </a:p>
      </dgm:t>
    </dgm:pt>
    <dgm:pt modelId="{E7E08384-29FC-B149-9826-A0336A4DA539}" type="parTrans" cxnId="{AC310395-6F15-6D4A-A253-B22F28650202}">
      <dgm:prSet/>
      <dgm:spPr/>
      <dgm:t>
        <a:bodyPr/>
        <a:lstStyle/>
        <a:p>
          <a:endParaRPr lang="en-US"/>
        </a:p>
      </dgm:t>
    </dgm:pt>
    <dgm:pt modelId="{714B57F1-7911-5E49-BF8F-65B8E04131B9}" type="sibTrans" cxnId="{AC310395-6F15-6D4A-A253-B22F28650202}">
      <dgm:prSet/>
      <dgm:spPr/>
      <dgm:t>
        <a:bodyPr/>
        <a:lstStyle/>
        <a:p>
          <a:endParaRPr lang="en-US"/>
        </a:p>
      </dgm:t>
    </dgm:pt>
    <dgm:pt modelId="{43285147-2378-D94F-9917-CAF8D1543DEE}">
      <dgm:prSet phldrT="[Text]"/>
      <dgm:spPr/>
      <dgm:t>
        <a:bodyPr/>
        <a:lstStyle/>
        <a:p>
          <a:endParaRPr lang="en-US" sz="1500"/>
        </a:p>
      </dgm:t>
    </dgm:pt>
    <dgm:pt modelId="{8CDA70CC-A634-A146-A895-6FFBB0663B32}" type="parTrans" cxnId="{95AAEB04-B4DF-6A49-AC01-9677AF46B659}">
      <dgm:prSet/>
      <dgm:spPr/>
      <dgm:t>
        <a:bodyPr/>
        <a:lstStyle/>
        <a:p>
          <a:endParaRPr lang="en-US"/>
        </a:p>
      </dgm:t>
    </dgm:pt>
    <dgm:pt modelId="{49CB0170-2CF0-C347-BBC0-07D971FC8B7D}" type="sibTrans" cxnId="{95AAEB04-B4DF-6A49-AC01-9677AF46B659}">
      <dgm:prSet/>
      <dgm:spPr/>
      <dgm:t>
        <a:bodyPr/>
        <a:lstStyle/>
        <a:p>
          <a:endParaRPr lang="en-US"/>
        </a:p>
      </dgm:t>
    </dgm:pt>
    <dgm:pt modelId="{C462037A-48AC-6943-AF8D-961E1183676B}" type="pres">
      <dgm:prSet presAssocID="{E271EB4B-9A73-2346-9419-EF88C70468A6}" presName="linearFlow" presStyleCnt="0">
        <dgm:presLayoutVars>
          <dgm:dir val="rev"/>
          <dgm:animLvl val="lvl"/>
          <dgm:resizeHandles val="exact"/>
        </dgm:presLayoutVars>
      </dgm:prSet>
      <dgm:spPr/>
    </dgm:pt>
    <dgm:pt modelId="{B3142978-CE90-8B49-AB96-B2FE570C2E8C}" type="pres">
      <dgm:prSet presAssocID="{E337BC83-CE2A-7B46-B5B6-6599A91CFA87}" presName="composite" presStyleCnt="0"/>
      <dgm:spPr/>
    </dgm:pt>
    <dgm:pt modelId="{04EE01C6-A6C2-8348-8574-BA43BBA08780}" type="pres">
      <dgm:prSet presAssocID="{E337BC83-CE2A-7B46-B5B6-6599A91CFA87}" presName="parTx" presStyleLbl="node1" presStyleIdx="0" presStyleCnt="3">
        <dgm:presLayoutVars>
          <dgm:chMax val="0"/>
          <dgm:chPref val="0"/>
          <dgm:bulletEnabled val="1"/>
        </dgm:presLayoutVars>
      </dgm:prSet>
      <dgm:spPr/>
    </dgm:pt>
    <dgm:pt modelId="{32A2C490-CA7B-A542-9F58-A3CF071CBA07}" type="pres">
      <dgm:prSet presAssocID="{E337BC83-CE2A-7B46-B5B6-6599A91CFA87}" presName="parSh" presStyleLbl="node1" presStyleIdx="0" presStyleCnt="3"/>
      <dgm:spPr/>
    </dgm:pt>
    <dgm:pt modelId="{6AAE2DE2-B2E6-7E40-B150-3C3B0C5E3A6F}" type="pres">
      <dgm:prSet presAssocID="{E337BC83-CE2A-7B46-B5B6-6599A91CFA87}" presName="desTx" presStyleLbl="fgAcc1" presStyleIdx="0" presStyleCnt="3">
        <dgm:presLayoutVars>
          <dgm:bulletEnabled val="1"/>
        </dgm:presLayoutVars>
      </dgm:prSet>
      <dgm:spPr/>
    </dgm:pt>
    <dgm:pt modelId="{9CE5DA4F-EBCA-B24E-9CE2-039A3F377A95}" type="pres">
      <dgm:prSet presAssocID="{FA4CD832-E878-E44A-8EDC-0A762C54CD2C}" presName="sibTrans" presStyleLbl="sibTrans2D1" presStyleIdx="0" presStyleCnt="2"/>
      <dgm:spPr/>
    </dgm:pt>
    <dgm:pt modelId="{E3B577CE-82BC-C14E-903A-744E93FEB96C}" type="pres">
      <dgm:prSet presAssocID="{FA4CD832-E878-E44A-8EDC-0A762C54CD2C}" presName="connTx" presStyleLbl="sibTrans2D1" presStyleIdx="0" presStyleCnt="2"/>
      <dgm:spPr/>
    </dgm:pt>
    <dgm:pt modelId="{DCAE9801-25AE-3B4F-ADE5-6BEE084F5C23}" type="pres">
      <dgm:prSet presAssocID="{B61BAB43-9A66-3E49-9EF1-F9A76B26F348}" presName="composite" presStyleCnt="0"/>
      <dgm:spPr/>
    </dgm:pt>
    <dgm:pt modelId="{4E3CBE58-8030-FD42-BBD2-564B4F769ADF}" type="pres">
      <dgm:prSet presAssocID="{B61BAB43-9A66-3E49-9EF1-F9A76B26F348}" presName="parTx" presStyleLbl="node1" presStyleIdx="0" presStyleCnt="3">
        <dgm:presLayoutVars>
          <dgm:chMax val="0"/>
          <dgm:chPref val="0"/>
          <dgm:bulletEnabled val="1"/>
        </dgm:presLayoutVars>
      </dgm:prSet>
      <dgm:spPr/>
    </dgm:pt>
    <dgm:pt modelId="{93A968CE-B08F-3248-B224-128F7A1D5E52}" type="pres">
      <dgm:prSet presAssocID="{B61BAB43-9A66-3E49-9EF1-F9A76B26F348}" presName="parSh" presStyleLbl="node1" presStyleIdx="1" presStyleCnt="3"/>
      <dgm:spPr/>
    </dgm:pt>
    <dgm:pt modelId="{08294268-E9AC-1D42-A3A8-38EF6E8A2995}" type="pres">
      <dgm:prSet presAssocID="{B61BAB43-9A66-3E49-9EF1-F9A76B26F348}" presName="desTx" presStyleLbl="fgAcc1" presStyleIdx="1" presStyleCnt="3">
        <dgm:presLayoutVars>
          <dgm:bulletEnabled val="1"/>
        </dgm:presLayoutVars>
      </dgm:prSet>
      <dgm:spPr/>
    </dgm:pt>
    <dgm:pt modelId="{997BA744-D7D0-FC4E-904D-A446CA0A8D02}" type="pres">
      <dgm:prSet presAssocID="{C3CC5355-D181-674C-B794-38901D982C2F}" presName="sibTrans" presStyleLbl="sibTrans2D1" presStyleIdx="1" presStyleCnt="2"/>
      <dgm:spPr/>
    </dgm:pt>
    <dgm:pt modelId="{89711FD3-7139-804D-B9AB-1B21B7187E2C}" type="pres">
      <dgm:prSet presAssocID="{C3CC5355-D181-674C-B794-38901D982C2F}" presName="connTx" presStyleLbl="sibTrans2D1" presStyleIdx="1" presStyleCnt="2"/>
      <dgm:spPr/>
    </dgm:pt>
    <dgm:pt modelId="{531CAF8E-0928-8F47-A398-67F260CE7C8E}" type="pres">
      <dgm:prSet presAssocID="{A367A3E8-D03F-DA4F-BE25-EB2640D84E43}" presName="composite" presStyleCnt="0"/>
      <dgm:spPr/>
    </dgm:pt>
    <dgm:pt modelId="{86A1454A-3AAE-5A43-A581-A195F592A150}" type="pres">
      <dgm:prSet presAssocID="{A367A3E8-D03F-DA4F-BE25-EB2640D84E43}" presName="parTx" presStyleLbl="node1" presStyleIdx="1" presStyleCnt="3">
        <dgm:presLayoutVars>
          <dgm:chMax val="0"/>
          <dgm:chPref val="0"/>
          <dgm:bulletEnabled val="1"/>
        </dgm:presLayoutVars>
      </dgm:prSet>
      <dgm:spPr/>
    </dgm:pt>
    <dgm:pt modelId="{348DED92-37A7-F849-94DA-63C47FC28D96}" type="pres">
      <dgm:prSet presAssocID="{A367A3E8-D03F-DA4F-BE25-EB2640D84E43}" presName="parSh" presStyleLbl="node1" presStyleIdx="2" presStyleCnt="3"/>
      <dgm:spPr/>
    </dgm:pt>
    <dgm:pt modelId="{0BB76B53-AC13-D64B-A274-BBA9024226C9}" type="pres">
      <dgm:prSet presAssocID="{A367A3E8-D03F-DA4F-BE25-EB2640D84E43}" presName="desTx" presStyleLbl="fgAcc1" presStyleIdx="2" presStyleCnt="3">
        <dgm:presLayoutVars>
          <dgm:bulletEnabled val="1"/>
        </dgm:presLayoutVars>
      </dgm:prSet>
      <dgm:spPr/>
    </dgm:pt>
  </dgm:ptLst>
  <dgm:cxnLst>
    <dgm:cxn modelId="{95AAEB04-B4DF-6A49-AC01-9677AF46B659}" srcId="{A367A3E8-D03F-DA4F-BE25-EB2640D84E43}" destId="{43285147-2378-D94F-9917-CAF8D1543DEE}" srcOrd="1" destOrd="0" parTransId="{8CDA70CC-A634-A146-A895-6FFBB0663B32}" sibTransId="{49CB0170-2CF0-C347-BBC0-07D971FC8B7D}"/>
    <dgm:cxn modelId="{68684109-895A-6246-B390-5906D27BE470}" srcId="{E271EB4B-9A73-2346-9419-EF88C70468A6}" destId="{A367A3E8-D03F-DA4F-BE25-EB2640D84E43}" srcOrd="2" destOrd="0" parTransId="{270918FD-37E6-EB4D-83AC-3374C48A6B8C}" sibTransId="{91A7D6B4-885A-AE40-BF4C-5A7BB9E393D7}"/>
    <dgm:cxn modelId="{4FFB5009-8187-AB40-A188-CB4402D90F92}" type="presOf" srcId="{0D481E44-7C59-9E4D-BDD2-DF0D05A7201C}" destId="{0BB76B53-AC13-D64B-A274-BBA9024226C9}" srcOrd="0" destOrd="0" presId="urn:microsoft.com/office/officeart/2005/8/layout/process3"/>
    <dgm:cxn modelId="{E6A8740F-8FFF-754D-8C25-B631070E71A2}" type="presOf" srcId="{763B37CC-91F8-F04E-A8F9-532AC69FE937}" destId="{08294268-E9AC-1D42-A3A8-38EF6E8A2995}" srcOrd="0" destOrd="2" presId="urn:microsoft.com/office/officeart/2005/8/layout/process3"/>
    <dgm:cxn modelId="{D3E9F80F-85EF-DC4A-8B52-08B06757C807}" type="presOf" srcId="{FA4CD832-E878-E44A-8EDC-0A762C54CD2C}" destId="{E3B577CE-82BC-C14E-903A-744E93FEB96C}" srcOrd="1" destOrd="0" presId="urn:microsoft.com/office/officeart/2005/8/layout/process3"/>
    <dgm:cxn modelId="{87D02E1D-AAF0-D141-A5F6-F91A94F5DF7D}" type="presOf" srcId="{B61BAB43-9A66-3E49-9EF1-F9A76B26F348}" destId="{93A968CE-B08F-3248-B224-128F7A1D5E52}" srcOrd="1" destOrd="0" presId="urn:microsoft.com/office/officeart/2005/8/layout/process3"/>
    <dgm:cxn modelId="{FFAEF021-C9BE-0342-B191-EC18DE29E2A6}" srcId="{B61BAB43-9A66-3E49-9EF1-F9A76B26F348}" destId="{0E366BDA-CD0A-7D4E-85BC-72B90B202431}" srcOrd="0" destOrd="0" parTransId="{D0DBD3A9-6DE0-0A45-A8F1-21DC9CC5FFC7}" sibTransId="{BAD3AD90-AEAF-AA47-B3EE-DFFAAF2AA62F}"/>
    <dgm:cxn modelId="{4145C72C-7DE6-2745-B3DE-C77BB59D678A}" type="presOf" srcId="{E337BC83-CE2A-7B46-B5B6-6599A91CFA87}" destId="{32A2C490-CA7B-A542-9F58-A3CF071CBA07}" srcOrd="1" destOrd="0" presId="urn:microsoft.com/office/officeart/2005/8/layout/process3"/>
    <dgm:cxn modelId="{4C123F37-B2CF-A946-AFD7-4F1B4956523F}" srcId="{E337BC83-CE2A-7B46-B5B6-6599A91CFA87}" destId="{1C09916C-CA7E-2A49-BF70-39249751F5BC}" srcOrd="1" destOrd="0" parTransId="{8C92F173-324A-744A-8DEC-CE89AAE5C51D}" sibTransId="{166DF04B-0DF6-8A44-8852-EEEC3C8D7BDB}"/>
    <dgm:cxn modelId="{1618ED5F-00EE-1347-B98E-F10971ED3636}" srcId="{E337BC83-CE2A-7B46-B5B6-6599A91CFA87}" destId="{EB5C8057-49A4-F947-B5B5-56B64882A277}" srcOrd="0" destOrd="0" parTransId="{90A909A2-7E9F-4C4C-98A5-979B2F6773B8}" sibTransId="{28E4BA03-6955-404F-8C89-416AF5A36199}"/>
    <dgm:cxn modelId="{AAA8D363-D1F4-D54F-8A32-DE53884BE13A}" type="presOf" srcId="{E337BC83-CE2A-7B46-B5B6-6599A91CFA87}" destId="{04EE01C6-A6C2-8348-8574-BA43BBA08780}" srcOrd="0" destOrd="0" presId="urn:microsoft.com/office/officeart/2005/8/layout/process3"/>
    <dgm:cxn modelId="{5256CC66-F7C1-F04D-87B8-9AF762683127}" type="presOf" srcId="{E271EB4B-9A73-2346-9419-EF88C70468A6}" destId="{C462037A-48AC-6943-AF8D-961E1183676B}" srcOrd="0" destOrd="0" presId="urn:microsoft.com/office/officeart/2005/8/layout/process3"/>
    <dgm:cxn modelId="{7B939948-D093-784A-814C-FE9F1514CCA7}" type="presOf" srcId="{B61BAB43-9A66-3E49-9EF1-F9A76B26F348}" destId="{4E3CBE58-8030-FD42-BBD2-564B4F769ADF}" srcOrd="0" destOrd="0" presId="urn:microsoft.com/office/officeart/2005/8/layout/process3"/>
    <dgm:cxn modelId="{C518CF4C-6A23-564C-BA2B-80463154F881}" type="presOf" srcId="{C3CC5355-D181-674C-B794-38901D982C2F}" destId="{997BA744-D7D0-FC4E-904D-A446CA0A8D02}" srcOrd="0" destOrd="0" presId="urn:microsoft.com/office/officeart/2005/8/layout/process3"/>
    <dgm:cxn modelId="{62FF5072-A04E-BA40-91C3-CAC9EE8FF8E2}" srcId="{B61BAB43-9A66-3E49-9EF1-F9A76B26F348}" destId="{763B37CC-91F8-F04E-A8F9-532AC69FE937}" srcOrd="2" destOrd="0" parTransId="{8CDFDB47-05EA-3C49-AF41-E705FF739351}" sibTransId="{A6A8674D-9EDE-8D49-8409-34DBDAD88962}"/>
    <dgm:cxn modelId="{A0F1A074-41D0-7F40-857C-6E356AE2A603}" type="presOf" srcId="{C3CC5355-D181-674C-B794-38901D982C2F}" destId="{89711FD3-7139-804D-B9AB-1B21B7187E2C}" srcOrd="1" destOrd="0" presId="urn:microsoft.com/office/officeart/2005/8/layout/process3"/>
    <dgm:cxn modelId="{CF546979-EA6F-1448-9495-AB32966FFAD3}" srcId="{E271EB4B-9A73-2346-9419-EF88C70468A6}" destId="{E337BC83-CE2A-7B46-B5B6-6599A91CFA87}" srcOrd="0" destOrd="0" parTransId="{0FE4E10C-0159-CA47-8AEE-211239447499}" sibTransId="{FA4CD832-E878-E44A-8EDC-0A762C54CD2C}"/>
    <dgm:cxn modelId="{CF7EEB7E-3971-CC4A-89AF-53C545353151}" type="presOf" srcId="{5EDD7809-FB85-1243-8536-038C988C66E1}" destId="{0BB76B53-AC13-D64B-A274-BBA9024226C9}" srcOrd="0" destOrd="2" presId="urn:microsoft.com/office/officeart/2005/8/layout/process3"/>
    <dgm:cxn modelId="{30AF1887-D5FA-6045-AF02-E150A5F5D9F9}" type="presOf" srcId="{A367A3E8-D03F-DA4F-BE25-EB2640D84E43}" destId="{348DED92-37A7-F849-94DA-63C47FC28D96}" srcOrd="1" destOrd="0" presId="urn:microsoft.com/office/officeart/2005/8/layout/process3"/>
    <dgm:cxn modelId="{3E756B94-51F4-0D49-8F5F-B07A0AEFBBBD}" type="presOf" srcId="{3E1BFE33-E814-934D-81D3-176E8A2C9F55}" destId="{08294268-E9AC-1D42-A3A8-38EF6E8A2995}" srcOrd="0" destOrd="3" presId="urn:microsoft.com/office/officeart/2005/8/layout/process3"/>
    <dgm:cxn modelId="{AC310395-6F15-6D4A-A253-B22F28650202}" srcId="{A367A3E8-D03F-DA4F-BE25-EB2640D84E43}" destId="{0D481E44-7C59-9E4D-BDD2-DF0D05A7201C}" srcOrd="0" destOrd="0" parTransId="{E7E08384-29FC-B149-9826-A0336A4DA539}" sibTransId="{714B57F1-7911-5E49-BF8F-65B8E04131B9}"/>
    <dgm:cxn modelId="{721FE7A6-CC10-D748-90A3-CEE9279570AD}" type="presOf" srcId="{2B13FFFC-8F64-D448-9AAF-E66FD7E395BE}" destId="{6AAE2DE2-B2E6-7E40-B150-3C3B0C5E3A6F}" srcOrd="0" destOrd="2" presId="urn:microsoft.com/office/officeart/2005/8/layout/process3"/>
    <dgm:cxn modelId="{9F66D0AF-5923-644B-806E-052952F16147}" type="presOf" srcId="{1C09916C-CA7E-2A49-BF70-39249751F5BC}" destId="{6AAE2DE2-B2E6-7E40-B150-3C3B0C5E3A6F}" srcOrd="0" destOrd="1" presId="urn:microsoft.com/office/officeart/2005/8/layout/process3"/>
    <dgm:cxn modelId="{47AC5AB8-E548-514A-BAA1-209B55EF6F9B}" srcId="{E271EB4B-9A73-2346-9419-EF88C70468A6}" destId="{B61BAB43-9A66-3E49-9EF1-F9A76B26F348}" srcOrd="1" destOrd="0" parTransId="{0CDFD94E-9E78-B545-B464-8B77692C1C1B}" sibTransId="{C3CC5355-D181-674C-B794-38901D982C2F}"/>
    <dgm:cxn modelId="{993C86B9-686D-934A-AAEE-07D932E3C68B}" type="presOf" srcId="{A82BD0A5-002D-2645-B583-B433CF7259B1}" destId="{08294268-E9AC-1D42-A3A8-38EF6E8A2995}" srcOrd="0" destOrd="1" presId="urn:microsoft.com/office/officeart/2005/8/layout/process3"/>
    <dgm:cxn modelId="{882DA5C9-2439-D14A-A9BB-40A4C7082477}" type="presOf" srcId="{FA4CD832-E878-E44A-8EDC-0A762C54CD2C}" destId="{9CE5DA4F-EBCA-B24E-9CE2-039A3F377A95}" srcOrd="0" destOrd="0" presId="urn:microsoft.com/office/officeart/2005/8/layout/process3"/>
    <dgm:cxn modelId="{6DD913CD-F7AE-E143-8839-2E7D228D4E11}" type="presOf" srcId="{43285147-2378-D94F-9917-CAF8D1543DEE}" destId="{0BB76B53-AC13-D64B-A274-BBA9024226C9}" srcOrd="0" destOrd="1" presId="urn:microsoft.com/office/officeart/2005/8/layout/process3"/>
    <dgm:cxn modelId="{22D636D0-E821-CF44-B0CF-869380837975}" type="presOf" srcId="{A367A3E8-D03F-DA4F-BE25-EB2640D84E43}" destId="{86A1454A-3AAE-5A43-A581-A195F592A150}" srcOrd="0" destOrd="0" presId="urn:microsoft.com/office/officeart/2005/8/layout/process3"/>
    <dgm:cxn modelId="{275A06D3-3E9D-0B4D-B0F4-B7BD64CE5343}" srcId="{A367A3E8-D03F-DA4F-BE25-EB2640D84E43}" destId="{5EDD7809-FB85-1243-8536-038C988C66E1}" srcOrd="2" destOrd="0" parTransId="{0A024EE5-70A5-C647-9205-3F60D4767891}" sibTransId="{529E308B-5FE2-A943-9918-1BAE23E497F2}"/>
    <dgm:cxn modelId="{AC45CBD7-1022-1F4E-B685-1EBBE4DACDCD}" type="presOf" srcId="{0E366BDA-CD0A-7D4E-85BC-72B90B202431}" destId="{08294268-E9AC-1D42-A3A8-38EF6E8A2995}" srcOrd="0" destOrd="0" presId="urn:microsoft.com/office/officeart/2005/8/layout/process3"/>
    <dgm:cxn modelId="{FF63E3E1-BD06-554C-92A5-BE6E91A5A8FB}" type="presOf" srcId="{EB5C8057-49A4-F947-B5B5-56B64882A277}" destId="{6AAE2DE2-B2E6-7E40-B150-3C3B0C5E3A6F}" srcOrd="0" destOrd="0" presId="urn:microsoft.com/office/officeart/2005/8/layout/process3"/>
    <dgm:cxn modelId="{760B02E7-F9F1-6045-BB63-C02C0B47DA9A}" srcId="{B61BAB43-9A66-3E49-9EF1-F9A76B26F348}" destId="{3E1BFE33-E814-934D-81D3-176E8A2C9F55}" srcOrd="3" destOrd="0" parTransId="{6F712113-53DF-9142-A165-1ABF6C16E4E0}" sibTransId="{76834739-C8B3-5645-863C-6BBB6CEC2F34}"/>
    <dgm:cxn modelId="{EB3911FB-63AD-8C4F-9197-6008EB9340A3}" srcId="{B61BAB43-9A66-3E49-9EF1-F9A76B26F348}" destId="{A82BD0A5-002D-2645-B583-B433CF7259B1}" srcOrd="1" destOrd="0" parTransId="{FB4DBC3C-2578-D246-96E0-D3F3214989C0}" sibTransId="{0418CD8F-6C3E-294E-9D25-85EA7A823B3D}"/>
    <dgm:cxn modelId="{DE6054FF-C979-154F-90C2-7024A307C797}" srcId="{E337BC83-CE2A-7B46-B5B6-6599A91CFA87}" destId="{2B13FFFC-8F64-D448-9AAF-E66FD7E395BE}" srcOrd="2" destOrd="0" parTransId="{FA3ABC90-F467-F34F-973B-49B9DE685247}" sibTransId="{8DFD2580-8696-7943-931E-43917BDB7203}"/>
    <dgm:cxn modelId="{61D323A0-31DA-C24F-8D19-0287B1E31EDB}" type="presParOf" srcId="{C462037A-48AC-6943-AF8D-961E1183676B}" destId="{B3142978-CE90-8B49-AB96-B2FE570C2E8C}" srcOrd="0" destOrd="0" presId="urn:microsoft.com/office/officeart/2005/8/layout/process3"/>
    <dgm:cxn modelId="{ED4D7188-DAAC-664A-A753-63B034496875}" type="presParOf" srcId="{B3142978-CE90-8B49-AB96-B2FE570C2E8C}" destId="{04EE01C6-A6C2-8348-8574-BA43BBA08780}" srcOrd="0" destOrd="0" presId="urn:microsoft.com/office/officeart/2005/8/layout/process3"/>
    <dgm:cxn modelId="{B85DD08C-E920-8143-85E2-609E3E91AC41}" type="presParOf" srcId="{B3142978-CE90-8B49-AB96-B2FE570C2E8C}" destId="{32A2C490-CA7B-A542-9F58-A3CF071CBA07}" srcOrd="1" destOrd="0" presId="urn:microsoft.com/office/officeart/2005/8/layout/process3"/>
    <dgm:cxn modelId="{E40A1A48-38B7-D542-97D8-386E4755FD63}" type="presParOf" srcId="{B3142978-CE90-8B49-AB96-B2FE570C2E8C}" destId="{6AAE2DE2-B2E6-7E40-B150-3C3B0C5E3A6F}" srcOrd="2" destOrd="0" presId="urn:microsoft.com/office/officeart/2005/8/layout/process3"/>
    <dgm:cxn modelId="{160DCD5C-BC84-8349-B649-CAE264A2496B}" type="presParOf" srcId="{C462037A-48AC-6943-AF8D-961E1183676B}" destId="{9CE5DA4F-EBCA-B24E-9CE2-039A3F377A95}" srcOrd="1" destOrd="0" presId="urn:microsoft.com/office/officeart/2005/8/layout/process3"/>
    <dgm:cxn modelId="{AEB74457-0493-DC4A-9E62-EB4C9EC161B6}" type="presParOf" srcId="{9CE5DA4F-EBCA-B24E-9CE2-039A3F377A95}" destId="{E3B577CE-82BC-C14E-903A-744E93FEB96C}" srcOrd="0" destOrd="0" presId="urn:microsoft.com/office/officeart/2005/8/layout/process3"/>
    <dgm:cxn modelId="{9FCF99CC-A6A4-AA46-80DA-2CD4B1E17951}" type="presParOf" srcId="{C462037A-48AC-6943-AF8D-961E1183676B}" destId="{DCAE9801-25AE-3B4F-ADE5-6BEE084F5C23}" srcOrd="2" destOrd="0" presId="urn:microsoft.com/office/officeart/2005/8/layout/process3"/>
    <dgm:cxn modelId="{6A7C516A-B75F-884C-9FEA-69BCC21388BC}" type="presParOf" srcId="{DCAE9801-25AE-3B4F-ADE5-6BEE084F5C23}" destId="{4E3CBE58-8030-FD42-BBD2-564B4F769ADF}" srcOrd="0" destOrd="0" presId="urn:microsoft.com/office/officeart/2005/8/layout/process3"/>
    <dgm:cxn modelId="{777AB25C-D442-7C4A-A0F0-200B42781BF2}" type="presParOf" srcId="{DCAE9801-25AE-3B4F-ADE5-6BEE084F5C23}" destId="{93A968CE-B08F-3248-B224-128F7A1D5E52}" srcOrd="1" destOrd="0" presId="urn:microsoft.com/office/officeart/2005/8/layout/process3"/>
    <dgm:cxn modelId="{6D083DC6-AE5D-604A-8E52-A8E0D4613278}" type="presParOf" srcId="{DCAE9801-25AE-3B4F-ADE5-6BEE084F5C23}" destId="{08294268-E9AC-1D42-A3A8-38EF6E8A2995}" srcOrd="2" destOrd="0" presId="urn:microsoft.com/office/officeart/2005/8/layout/process3"/>
    <dgm:cxn modelId="{815C8EAB-B19D-7645-BA38-FD886ABB29E5}" type="presParOf" srcId="{C462037A-48AC-6943-AF8D-961E1183676B}" destId="{997BA744-D7D0-FC4E-904D-A446CA0A8D02}" srcOrd="3" destOrd="0" presId="urn:microsoft.com/office/officeart/2005/8/layout/process3"/>
    <dgm:cxn modelId="{0A559745-3031-8B4A-80B4-19D8CCBA4E94}" type="presParOf" srcId="{997BA744-D7D0-FC4E-904D-A446CA0A8D02}" destId="{89711FD3-7139-804D-B9AB-1B21B7187E2C}" srcOrd="0" destOrd="0" presId="urn:microsoft.com/office/officeart/2005/8/layout/process3"/>
    <dgm:cxn modelId="{1BBC9C03-C156-E446-B67D-BFEA95171E8B}" type="presParOf" srcId="{C462037A-48AC-6943-AF8D-961E1183676B}" destId="{531CAF8E-0928-8F47-A398-67F260CE7C8E}" srcOrd="4" destOrd="0" presId="urn:microsoft.com/office/officeart/2005/8/layout/process3"/>
    <dgm:cxn modelId="{901DEE35-6F4B-4F4B-8A3D-65969DB0E90B}" type="presParOf" srcId="{531CAF8E-0928-8F47-A398-67F260CE7C8E}" destId="{86A1454A-3AAE-5A43-A581-A195F592A150}" srcOrd="0" destOrd="0" presId="urn:microsoft.com/office/officeart/2005/8/layout/process3"/>
    <dgm:cxn modelId="{C71266E1-A7EF-2645-A96E-7DF0C5DF6943}" type="presParOf" srcId="{531CAF8E-0928-8F47-A398-67F260CE7C8E}" destId="{348DED92-37A7-F849-94DA-63C47FC28D96}" srcOrd="1" destOrd="0" presId="urn:microsoft.com/office/officeart/2005/8/layout/process3"/>
    <dgm:cxn modelId="{83D3C4C5-3E1D-DE48-B010-6A397A39C327}" type="presParOf" srcId="{531CAF8E-0928-8F47-A398-67F260CE7C8E}" destId="{0BB76B53-AC13-D64B-A274-BBA9024226C9}"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5E899-8F32-6243-A2D2-48CD2C58A519}">
      <dsp:nvSpPr>
        <dsp:cNvPr id="0" name=""/>
        <dsp:cNvSpPr/>
      </dsp:nvSpPr>
      <dsp:spPr>
        <a:xfrm>
          <a:off x="4160" y="640328"/>
          <a:ext cx="1891815" cy="10850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a:t>Data Introduction</a:t>
          </a:r>
        </a:p>
      </dsp:txBody>
      <dsp:txXfrm>
        <a:off x="4160" y="640328"/>
        <a:ext cx="1891815" cy="723335"/>
      </dsp:txXfrm>
    </dsp:sp>
    <dsp:sp modelId="{4BCB36FE-5D99-DF4F-8CE9-6260A716B7F3}">
      <dsp:nvSpPr>
        <dsp:cNvPr id="0" name=""/>
        <dsp:cNvSpPr/>
      </dsp:nvSpPr>
      <dsp:spPr>
        <a:xfrm>
          <a:off x="391641" y="1363664"/>
          <a:ext cx="1891815" cy="1530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Data Set</a:t>
          </a:r>
        </a:p>
      </dsp:txBody>
      <dsp:txXfrm>
        <a:off x="436453" y="1408476"/>
        <a:ext cx="1802191" cy="1440376"/>
      </dsp:txXfrm>
    </dsp:sp>
    <dsp:sp modelId="{E9E93E55-022E-AB45-9C4A-706575C8FC11}">
      <dsp:nvSpPr>
        <dsp:cNvPr id="0" name=""/>
        <dsp:cNvSpPr/>
      </dsp:nvSpPr>
      <dsp:spPr>
        <a:xfrm>
          <a:off x="2182768" y="766492"/>
          <a:ext cx="607999" cy="4710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82768" y="860693"/>
        <a:ext cx="466697" cy="282605"/>
      </dsp:txXfrm>
    </dsp:sp>
    <dsp:sp modelId="{0F232DF8-E49D-F14F-9229-6AB69DB112E5}">
      <dsp:nvSpPr>
        <dsp:cNvPr id="0" name=""/>
        <dsp:cNvSpPr/>
      </dsp:nvSpPr>
      <dsp:spPr>
        <a:xfrm>
          <a:off x="3043145" y="640328"/>
          <a:ext cx="1891815" cy="10850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a:t>Feature Selection and Visualization</a:t>
          </a:r>
        </a:p>
      </dsp:txBody>
      <dsp:txXfrm>
        <a:off x="3043145" y="640328"/>
        <a:ext cx="1891815" cy="723335"/>
      </dsp:txXfrm>
    </dsp:sp>
    <dsp:sp modelId="{8A7A4E5E-7AF7-C349-B5F0-FCF4A9AE67A2}">
      <dsp:nvSpPr>
        <dsp:cNvPr id="0" name=""/>
        <dsp:cNvSpPr/>
      </dsp:nvSpPr>
      <dsp:spPr>
        <a:xfrm>
          <a:off x="3430625" y="1363664"/>
          <a:ext cx="1891815" cy="1530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Feature Selection</a:t>
          </a:r>
        </a:p>
        <a:p>
          <a:pPr marL="114300" lvl="1" indent="-114300" algn="l" defTabSz="622300">
            <a:lnSpc>
              <a:spcPct val="90000"/>
            </a:lnSpc>
            <a:spcBef>
              <a:spcPct val="0"/>
            </a:spcBef>
            <a:spcAft>
              <a:spcPct val="15000"/>
            </a:spcAft>
            <a:buChar char="•"/>
          </a:pPr>
          <a:r>
            <a:rPr lang="en-US" sz="1400" kern="1200"/>
            <a:t>Visualization</a:t>
          </a:r>
        </a:p>
      </dsp:txBody>
      <dsp:txXfrm>
        <a:off x="3475437" y="1408476"/>
        <a:ext cx="1802191" cy="1440376"/>
      </dsp:txXfrm>
    </dsp:sp>
    <dsp:sp modelId="{D0F31B84-7C5A-6640-9CA4-04A356A15E55}">
      <dsp:nvSpPr>
        <dsp:cNvPr id="0" name=""/>
        <dsp:cNvSpPr/>
      </dsp:nvSpPr>
      <dsp:spPr>
        <a:xfrm>
          <a:off x="5221753" y="766492"/>
          <a:ext cx="607999" cy="4710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221753" y="860693"/>
        <a:ext cx="466697" cy="282605"/>
      </dsp:txXfrm>
    </dsp:sp>
    <dsp:sp modelId="{2CFE783E-911E-EA4F-A466-42692426D682}">
      <dsp:nvSpPr>
        <dsp:cNvPr id="0" name=""/>
        <dsp:cNvSpPr/>
      </dsp:nvSpPr>
      <dsp:spPr>
        <a:xfrm>
          <a:off x="6082130" y="640328"/>
          <a:ext cx="1891815" cy="10850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a:t>Data preprocessing</a:t>
          </a:r>
        </a:p>
      </dsp:txBody>
      <dsp:txXfrm>
        <a:off x="6082130" y="640328"/>
        <a:ext cx="1891815" cy="723335"/>
      </dsp:txXfrm>
    </dsp:sp>
    <dsp:sp modelId="{23C69B9C-7ABB-CB4C-8209-53B997ACE08E}">
      <dsp:nvSpPr>
        <dsp:cNvPr id="0" name=""/>
        <dsp:cNvSpPr/>
      </dsp:nvSpPr>
      <dsp:spPr>
        <a:xfrm>
          <a:off x="6469610" y="1363664"/>
          <a:ext cx="1891815" cy="1530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Oversampling</a:t>
          </a:r>
        </a:p>
        <a:p>
          <a:pPr marL="114300" lvl="1" indent="-114300" algn="l" defTabSz="622300">
            <a:lnSpc>
              <a:spcPct val="90000"/>
            </a:lnSpc>
            <a:spcBef>
              <a:spcPct val="0"/>
            </a:spcBef>
            <a:spcAft>
              <a:spcPct val="15000"/>
            </a:spcAft>
            <a:buChar char="•"/>
          </a:pPr>
          <a:r>
            <a:rPr lang="en-US" sz="1400" kern="1200"/>
            <a:t>Boxplot</a:t>
          </a:r>
        </a:p>
        <a:p>
          <a:pPr marL="114300" lvl="1" indent="-114300" algn="l" defTabSz="622300">
            <a:lnSpc>
              <a:spcPct val="90000"/>
            </a:lnSpc>
            <a:spcBef>
              <a:spcPct val="0"/>
            </a:spcBef>
            <a:spcAft>
              <a:spcPct val="15000"/>
            </a:spcAft>
            <a:buChar char="•"/>
          </a:pPr>
          <a:r>
            <a:rPr lang="en-US" sz="1400" kern="1200"/>
            <a:t>Outlier Removal</a:t>
          </a:r>
        </a:p>
        <a:p>
          <a:pPr marL="114300" lvl="1" indent="-114300" algn="l" defTabSz="622300">
            <a:lnSpc>
              <a:spcPct val="90000"/>
            </a:lnSpc>
            <a:spcBef>
              <a:spcPct val="0"/>
            </a:spcBef>
            <a:spcAft>
              <a:spcPct val="15000"/>
            </a:spcAft>
            <a:buChar char="•"/>
          </a:pPr>
          <a:r>
            <a:rPr lang="en-US" sz="1400" kern="1200"/>
            <a:t>Normalization</a:t>
          </a:r>
        </a:p>
        <a:p>
          <a:pPr marL="114300" lvl="1" indent="-114300" algn="l" defTabSz="622300">
            <a:lnSpc>
              <a:spcPct val="90000"/>
            </a:lnSpc>
            <a:spcBef>
              <a:spcPct val="0"/>
            </a:spcBef>
            <a:spcAft>
              <a:spcPct val="15000"/>
            </a:spcAft>
            <a:buChar char="•"/>
          </a:pPr>
          <a:r>
            <a:rPr lang="en-US" sz="1400" kern="1200"/>
            <a:t>Radar Chart</a:t>
          </a:r>
        </a:p>
      </dsp:txBody>
      <dsp:txXfrm>
        <a:off x="6514422" y="1408476"/>
        <a:ext cx="1802191" cy="14403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2C490-CA7B-A542-9F58-A3CF071CBA07}">
      <dsp:nvSpPr>
        <dsp:cNvPr id="0" name=""/>
        <dsp:cNvSpPr/>
      </dsp:nvSpPr>
      <dsp:spPr>
        <a:xfrm>
          <a:off x="6638203" y="13964"/>
          <a:ext cx="1954889" cy="12096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a:t>PCA vs no PCA</a:t>
          </a:r>
        </a:p>
      </dsp:txBody>
      <dsp:txXfrm>
        <a:off x="6685309" y="13964"/>
        <a:ext cx="1954889" cy="781955"/>
      </dsp:txXfrm>
    </dsp:sp>
    <dsp:sp modelId="{6AAE2DE2-B2E6-7E40-B150-3C3B0C5E3A6F}">
      <dsp:nvSpPr>
        <dsp:cNvPr id="0" name=""/>
        <dsp:cNvSpPr/>
      </dsp:nvSpPr>
      <dsp:spPr>
        <a:xfrm>
          <a:off x="6284910" y="795919"/>
          <a:ext cx="1954889" cy="1612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PCA components selection</a:t>
          </a:r>
        </a:p>
        <a:p>
          <a:pPr marL="114300" lvl="1" indent="-114300" algn="l" defTabSz="622300">
            <a:lnSpc>
              <a:spcPct val="90000"/>
            </a:lnSpc>
            <a:spcBef>
              <a:spcPct val="0"/>
            </a:spcBef>
            <a:spcAft>
              <a:spcPct val="15000"/>
            </a:spcAft>
            <a:buChar char="•"/>
          </a:pPr>
          <a:r>
            <a:rPr lang="en-US" sz="1400" kern="1200"/>
            <a:t>Modeling before PCA</a:t>
          </a:r>
        </a:p>
        <a:p>
          <a:pPr marL="114300" lvl="1" indent="-114300" algn="l" defTabSz="622300">
            <a:lnSpc>
              <a:spcPct val="90000"/>
            </a:lnSpc>
            <a:spcBef>
              <a:spcPct val="0"/>
            </a:spcBef>
            <a:spcAft>
              <a:spcPct val="15000"/>
            </a:spcAft>
            <a:buChar char="•"/>
          </a:pPr>
          <a:r>
            <a:rPr lang="en-US" sz="1400" kern="1200"/>
            <a:t>Modeling after PCA</a:t>
          </a:r>
        </a:p>
      </dsp:txBody>
      <dsp:txXfrm>
        <a:off x="6332147" y="843156"/>
        <a:ext cx="1860415" cy="1518326"/>
      </dsp:txXfrm>
    </dsp:sp>
    <dsp:sp modelId="{9CE5DA4F-EBCA-B24E-9CE2-039A3F377A95}">
      <dsp:nvSpPr>
        <dsp:cNvPr id="0" name=""/>
        <dsp:cNvSpPr/>
      </dsp:nvSpPr>
      <dsp:spPr>
        <a:xfrm rot="10800000">
          <a:off x="5760684" y="161586"/>
          <a:ext cx="628270" cy="4867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5906697" y="258928"/>
        <a:ext cx="482257" cy="292026"/>
      </dsp:txXfrm>
    </dsp:sp>
    <dsp:sp modelId="{93A968CE-B08F-3248-B224-128F7A1D5E52}">
      <dsp:nvSpPr>
        <dsp:cNvPr id="0" name=""/>
        <dsp:cNvSpPr/>
      </dsp:nvSpPr>
      <dsp:spPr>
        <a:xfrm>
          <a:off x="3497898" y="13964"/>
          <a:ext cx="1954889" cy="12096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a:t>Modeling and Evaluation</a:t>
          </a:r>
        </a:p>
      </dsp:txBody>
      <dsp:txXfrm>
        <a:off x="3545003" y="13964"/>
        <a:ext cx="1954889" cy="781955"/>
      </dsp:txXfrm>
    </dsp:sp>
    <dsp:sp modelId="{08294268-E9AC-1D42-A3A8-38EF6E8A2995}">
      <dsp:nvSpPr>
        <dsp:cNvPr id="0" name=""/>
        <dsp:cNvSpPr/>
      </dsp:nvSpPr>
      <dsp:spPr>
        <a:xfrm>
          <a:off x="3144604" y="795919"/>
          <a:ext cx="1954889" cy="1612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Decision Tree</a:t>
          </a:r>
        </a:p>
        <a:p>
          <a:pPr marL="114300" lvl="1" indent="-114300" algn="l" defTabSz="622300">
            <a:lnSpc>
              <a:spcPct val="90000"/>
            </a:lnSpc>
            <a:spcBef>
              <a:spcPct val="0"/>
            </a:spcBef>
            <a:spcAft>
              <a:spcPct val="15000"/>
            </a:spcAft>
            <a:buChar char="•"/>
          </a:pPr>
          <a:r>
            <a:rPr lang="en-US" sz="1400" kern="1200"/>
            <a:t>Random Forest</a:t>
          </a:r>
        </a:p>
        <a:p>
          <a:pPr marL="114300" lvl="1" indent="-114300" algn="l" defTabSz="622300">
            <a:lnSpc>
              <a:spcPct val="90000"/>
            </a:lnSpc>
            <a:spcBef>
              <a:spcPct val="0"/>
            </a:spcBef>
            <a:spcAft>
              <a:spcPct val="15000"/>
            </a:spcAft>
            <a:buChar char="•"/>
          </a:pPr>
          <a:r>
            <a:rPr lang="en-US" sz="1400" kern="1200"/>
            <a:t>KNN</a:t>
          </a:r>
        </a:p>
        <a:p>
          <a:pPr marL="114300" lvl="1" indent="-114300" algn="l" defTabSz="622300">
            <a:lnSpc>
              <a:spcPct val="90000"/>
            </a:lnSpc>
            <a:spcBef>
              <a:spcPct val="0"/>
            </a:spcBef>
            <a:spcAft>
              <a:spcPct val="15000"/>
            </a:spcAft>
            <a:buChar char="•"/>
          </a:pPr>
          <a:r>
            <a:rPr lang="en-US" sz="1400" kern="1200"/>
            <a:t>…</a:t>
          </a:r>
        </a:p>
      </dsp:txBody>
      <dsp:txXfrm>
        <a:off x="3191841" y="843156"/>
        <a:ext cx="1860415" cy="1518326"/>
      </dsp:txXfrm>
    </dsp:sp>
    <dsp:sp modelId="{997BA744-D7D0-FC4E-904D-A446CA0A8D02}">
      <dsp:nvSpPr>
        <dsp:cNvPr id="0" name=""/>
        <dsp:cNvSpPr/>
      </dsp:nvSpPr>
      <dsp:spPr>
        <a:xfrm rot="10800000">
          <a:off x="2620379" y="161586"/>
          <a:ext cx="628270" cy="4867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2766392" y="258928"/>
        <a:ext cx="482257" cy="292026"/>
      </dsp:txXfrm>
    </dsp:sp>
    <dsp:sp modelId="{348DED92-37A7-F849-94DA-63C47FC28D96}">
      <dsp:nvSpPr>
        <dsp:cNvPr id="0" name=""/>
        <dsp:cNvSpPr/>
      </dsp:nvSpPr>
      <dsp:spPr>
        <a:xfrm>
          <a:off x="357592" y="13964"/>
          <a:ext cx="1954889" cy="12096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a:t>Hypothesis test for modeling results</a:t>
          </a:r>
        </a:p>
      </dsp:txBody>
      <dsp:txXfrm>
        <a:off x="404698" y="13964"/>
        <a:ext cx="1954889" cy="781955"/>
      </dsp:txXfrm>
    </dsp:sp>
    <dsp:sp modelId="{0BB76B53-AC13-D64B-A274-BBA9024226C9}">
      <dsp:nvSpPr>
        <dsp:cNvPr id="0" name=""/>
        <dsp:cNvSpPr/>
      </dsp:nvSpPr>
      <dsp:spPr>
        <a:xfrm>
          <a:off x="4299" y="795919"/>
          <a:ext cx="1954889" cy="1612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666750">
            <a:lnSpc>
              <a:spcPct val="90000"/>
            </a:lnSpc>
            <a:spcBef>
              <a:spcPct val="0"/>
            </a:spcBef>
            <a:spcAft>
              <a:spcPct val="15000"/>
            </a:spcAft>
            <a:buChar char="•"/>
          </a:pPr>
          <a:endParaRPr lang="en-US" sz="1500" kern="1200"/>
        </a:p>
        <a:p>
          <a:pPr marL="114300" lvl="1" indent="-114300" algn="l" defTabSz="622300">
            <a:lnSpc>
              <a:spcPct val="90000"/>
            </a:lnSpc>
            <a:spcBef>
              <a:spcPct val="0"/>
            </a:spcBef>
            <a:spcAft>
              <a:spcPct val="15000"/>
            </a:spcAft>
            <a:buChar char="•"/>
          </a:pPr>
          <a:r>
            <a:rPr lang="en-US" sz="1400" kern="1200"/>
            <a:t>Hypothesis testing</a:t>
          </a:r>
        </a:p>
      </dsp:txBody>
      <dsp:txXfrm>
        <a:off x="51536" y="843156"/>
        <a:ext cx="1860415" cy="15183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E29FD-5CB0-43B2-8DE4-7A81EECF5A0B}" type="datetimeFigureOut">
              <a:rPr lang="zh-CN" altLang="en-US" smtClean="0"/>
              <a:t>2021/8/16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2CAD8-F91A-409A-B778-AA74111763F6}" type="slidenum">
              <a:rPr lang="zh-CN" altLang="en-US" smtClean="0"/>
              <a:t>‹#›</a:t>
            </a:fld>
            <a:endParaRPr lang="zh-CN" altLang="en-US"/>
          </a:p>
        </p:txBody>
      </p:sp>
    </p:spTree>
    <p:extLst>
      <p:ext uri="{BB962C8B-B14F-4D97-AF65-F5344CB8AC3E}">
        <p14:creationId xmlns:p14="http://schemas.microsoft.com/office/powerpoint/2010/main" val="354403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1</a:t>
            </a:fld>
            <a:endParaRPr lang="zh-CN" altLang="en-US"/>
          </a:p>
        </p:txBody>
      </p:sp>
    </p:spTree>
    <p:extLst>
      <p:ext uri="{BB962C8B-B14F-4D97-AF65-F5344CB8AC3E}">
        <p14:creationId xmlns:p14="http://schemas.microsoft.com/office/powerpoint/2010/main" val="2195889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10</a:t>
            </a:fld>
            <a:endParaRPr lang="zh-CN" altLang="en-US"/>
          </a:p>
        </p:txBody>
      </p:sp>
    </p:spTree>
    <p:extLst>
      <p:ext uri="{BB962C8B-B14F-4D97-AF65-F5344CB8AC3E}">
        <p14:creationId xmlns:p14="http://schemas.microsoft.com/office/powerpoint/2010/main" val="3103445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900009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4124772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13</a:t>
            </a:fld>
            <a:endParaRPr lang="zh-CN" altLang="en-US"/>
          </a:p>
        </p:txBody>
      </p:sp>
    </p:spTree>
    <p:extLst>
      <p:ext uri="{BB962C8B-B14F-4D97-AF65-F5344CB8AC3E}">
        <p14:creationId xmlns:p14="http://schemas.microsoft.com/office/powerpoint/2010/main" val="2758903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14</a:t>
            </a:fld>
            <a:endParaRPr lang="zh-CN" altLang="en-US"/>
          </a:p>
        </p:txBody>
      </p:sp>
    </p:spTree>
    <p:extLst>
      <p:ext uri="{BB962C8B-B14F-4D97-AF65-F5344CB8AC3E}">
        <p14:creationId xmlns:p14="http://schemas.microsoft.com/office/powerpoint/2010/main" val="2040336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3452111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1334792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17</a:t>
            </a:fld>
            <a:endParaRPr lang="en-GB"/>
          </a:p>
        </p:txBody>
      </p:sp>
    </p:spTree>
    <p:extLst>
      <p:ext uri="{BB962C8B-B14F-4D97-AF65-F5344CB8AC3E}">
        <p14:creationId xmlns:p14="http://schemas.microsoft.com/office/powerpoint/2010/main" val="178266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18</a:t>
            </a:fld>
            <a:endParaRPr lang="zh-CN" altLang="en-US"/>
          </a:p>
        </p:txBody>
      </p:sp>
    </p:spTree>
    <p:extLst>
      <p:ext uri="{BB962C8B-B14F-4D97-AF65-F5344CB8AC3E}">
        <p14:creationId xmlns:p14="http://schemas.microsoft.com/office/powerpoint/2010/main" val="3215068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6963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defTabSz="914400" fontAlgn="base">
              <a:spcBef>
                <a:spcPct val="0"/>
              </a:spcBef>
              <a:spcAft>
                <a:spcPct val="0"/>
              </a:spcAft>
              <a:buFont typeface="Arial" panose="020B0604020202020204" pitchFamily="34" charset="0"/>
              <a:buNone/>
            </a:pPr>
            <a:fld id="{B834058C-EEA0-4CF2-87DA-662F1FAC44BE}" type="slidenum">
              <a:rPr lang="zh-CN" altLang="en-US" sz="1200">
                <a:solidFill>
                  <a:srgbClr val="000000"/>
                </a:solidFill>
                <a:latin typeface="等线" panose="02010600030101010101" pitchFamily="2" charset="-122"/>
                <a:ea typeface="等线" panose="02010600030101010101" pitchFamily="2" charset="-122"/>
              </a:rPr>
              <a:pPr algn="r" defTabSz="914400" fontAlgn="base">
                <a:spcBef>
                  <a:spcPct val="0"/>
                </a:spcBef>
                <a:spcAft>
                  <a:spcPct val="0"/>
                </a:spcAft>
                <a:buFont typeface="Arial" panose="020B0604020202020204" pitchFamily="34" charset="0"/>
                <a:buNone/>
              </a:pPr>
              <a:t>19</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82817648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2</a:t>
            </a:fld>
            <a:endParaRPr lang="zh-CN" altLang="en-US"/>
          </a:p>
        </p:txBody>
      </p:sp>
    </p:spTree>
    <p:extLst>
      <p:ext uri="{BB962C8B-B14F-4D97-AF65-F5344CB8AC3E}">
        <p14:creationId xmlns:p14="http://schemas.microsoft.com/office/powerpoint/2010/main" val="989546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6963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defTabSz="914400" fontAlgn="base">
              <a:spcBef>
                <a:spcPct val="0"/>
              </a:spcBef>
              <a:spcAft>
                <a:spcPct val="0"/>
              </a:spcAft>
              <a:buFont typeface="Arial" panose="020B0604020202020204" pitchFamily="34" charset="0"/>
              <a:buNone/>
            </a:pPr>
            <a:fld id="{B834058C-EEA0-4CF2-87DA-662F1FAC44BE}" type="slidenum">
              <a:rPr lang="zh-CN" altLang="en-US" sz="1200">
                <a:solidFill>
                  <a:srgbClr val="000000"/>
                </a:solidFill>
                <a:latin typeface="等线" panose="02010600030101010101" pitchFamily="2" charset="-122"/>
                <a:ea typeface="等线" panose="02010600030101010101" pitchFamily="2" charset="-122"/>
              </a:rPr>
              <a:pPr algn="r" defTabSz="914400" fontAlgn="base">
                <a:spcBef>
                  <a:spcPct val="0"/>
                </a:spcBef>
                <a:spcAft>
                  <a:spcPct val="0"/>
                </a:spcAft>
                <a:buFont typeface="Arial" panose="020B0604020202020204" pitchFamily="34" charset="0"/>
                <a:buNone/>
              </a:pPr>
              <a:t>20</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187133823"/>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6963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defTabSz="914400" fontAlgn="base">
              <a:spcBef>
                <a:spcPct val="0"/>
              </a:spcBef>
              <a:spcAft>
                <a:spcPct val="0"/>
              </a:spcAft>
              <a:buFont typeface="Arial" panose="020B0604020202020204" pitchFamily="34" charset="0"/>
              <a:buNone/>
            </a:pPr>
            <a:fld id="{B834058C-EEA0-4CF2-87DA-662F1FAC44BE}" type="slidenum">
              <a:rPr lang="zh-CN" altLang="en-US" sz="1200">
                <a:solidFill>
                  <a:srgbClr val="000000"/>
                </a:solidFill>
                <a:latin typeface="等线" panose="02010600030101010101" pitchFamily="2" charset="-122"/>
                <a:ea typeface="等线" panose="02010600030101010101" pitchFamily="2" charset="-122"/>
              </a:rPr>
              <a:pPr algn="r" defTabSz="914400" fontAlgn="base">
                <a:spcBef>
                  <a:spcPct val="0"/>
                </a:spcBef>
                <a:spcAft>
                  <a:spcPct val="0"/>
                </a:spcAft>
                <a:buFont typeface="Arial" panose="020B0604020202020204" pitchFamily="34" charset="0"/>
                <a:buNone/>
              </a:pPr>
              <a:t>21</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105823733"/>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22</a:t>
            </a:fld>
            <a:endParaRPr lang="zh-CN" altLang="en-US"/>
          </a:p>
        </p:txBody>
      </p:sp>
    </p:spTree>
    <p:extLst>
      <p:ext uri="{BB962C8B-B14F-4D97-AF65-F5344CB8AC3E}">
        <p14:creationId xmlns:p14="http://schemas.microsoft.com/office/powerpoint/2010/main" val="3383640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23</a:t>
            </a:fld>
            <a:endParaRPr lang="zh-CN" altLang="en-US"/>
          </a:p>
        </p:txBody>
      </p:sp>
    </p:spTree>
    <p:extLst>
      <p:ext uri="{BB962C8B-B14F-4D97-AF65-F5344CB8AC3E}">
        <p14:creationId xmlns:p14="http://schemas.microsoft.com/office/powerpoint/2010/main" val="3720843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24</a:t>
            </a:fld>
            <a:endParaRPr lang="zh-CN" altLang="en-US"/>
          </a:p>
        </p:txBody>
      </p:sp>
    </p:spTree>
    <p:extLst>
      <p:ext uri="{BB962C8B-B14F-4D97-AF65-F5344CB8AC3E}">
        <p14:creationId xmlns:p14="http://schemas.microsoft.com/office/powerpoint/2010/main" val="3363953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25</a:t>
            </a:fld>
            <a:endParaRPr lang="zh-CN" altLang="en-US"/>
          </a:p>
        </p:txBody>
      </p:sp>
    </p:spTree>
    <p:extLst>
      <p:ext uri="{BB962C8B-B14F-4D97-AF65-F5344CB8AC3E}">
        <p14:creationId xmlns:p14="http://schemas.microsoft.com/office/powerpoint/2010/main" val="1840944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26</a:t>
            </a:fld>
            <a:endParaRPr lang="zh-CN" altLang="en-US"/>
          </a:p>
        </p:txBody>
      </p:sp>
    </p:spTree>
    <p:extLst>
      <p:ext uri="{BB962C8B-B14F-4D97-AF65-F5344CB8AC3E}">
        <p14:creationId xmlns:p14="http://schemas.microsoft.com/office/powerpoint/2010/main" val="3795669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27</a:t>
            </a:fld>
            <a:endParaRPr lang="zh-CN" altLang="en-US"/>
          </a:p>
        </p:txBody>
      </p:sp>
    </p:spTree>
    <p:extLst>
      <p:ext uri="{BB962C8B-B14F-4D97-AF65-F5344CB8AC3E}">
        <p14:creationId xmlns:p14="http://schemas.microsoft.com/office/powerpoint/2010/main" val="3309857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28</a:t>
            </a:fld>
            <a:endParaRPr lang="zh-CN" altLang="en-US"/>
          </a:p>
        </p:txBody>
      </p:sp>
    </p:spTree>
    <p:extLst>
      <p:ext uri="{BB962C8B-B14F-4D97-AF65-F5344CB8AC3E}">
        <p14:creationId xmlns:p14="http://schemas.microsoft.com/office/powerpoint/2010/main" val="260592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29</a:t>
            </a:fld>
            <a:endParaRPr lang="zh-CN" altLang="en-US"/>
          </a:p>
        </p:txBody>
      </p:sp>
    </p:spTree>
    <p:extLst>
      <p:ext uri="{BB962C8B-B14F-4D97-AF65-F5344CB8AC3E}">
        <p14:creationId xmlns:p14="http://schemas.microsoft.com/office/powerpoint/2010/main" val="2885875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3</a:t>
            </a:fld>
            <a:endParaRPr lang="zh-CN" altLang="en-US"/>
          </a:p>
        </p:txBody>
      </p:sp>
    </p:spTree>
    <p:extLst>
      <p:ext uri="{BB962C8B-B14F-4D97-AF65-F5344CB8AC3E}">
        <p14:creationId xmlns:p14="http://schemas.microsoft.com/office/powerpoint/2010/main" val="1906493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30</a:t>
            </a:fld>
            <a:endParaRPr lang="zh-CN" altLang="en-US"/>
          </a:p>
        </p:txBody>
      </p:sp>
    </p:spTree>
    <p:extLst>
      <p:ext uri="{BB962C8B-B14F-4D97-AF65-F5344CB8AC3E}">
        <p14:creationId xmlns:p14="http://schemas.microsoft.com/office/powerpoint/2010/main" val="3287869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6963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defTabSz="914400" fontAlgn="base">
              <a:spcBef>
                <a:spcPct val="0"/>
              </a:spcBef>
              <a:spcAft>
                <a:spcPct val="0"/>
              </a:spcAft>
              <a:buFont typeface="Arial" panose="020B0604020202020204" pitchFamily="34" charset="0"/>
              <a:buNone/>
            </a:pPr>
            <a:fld id="{B834058C-EEA0-4CF2-87DA-662F1FAC44BE}" type="slidenum">
              <a:rPr lang="zh-CN" altLang="en-US" sz="1200">
                <a:solidFill>
                  <a:srgbClr val="000000"/>
                </a:solidFill>
                <a:latin typeface="等线" panose="02010600030101010101" pitchFamily="2" charset="-122"/>
                <a:ea typeface="等线" panose="02010600030101010101" pitchFamily="2" charset="-122"/>
              </a:rPr>
              <a:pPr algn="r" defTabSz="914400" fontAlgn="base">
                <a:spcBef>
                  <a:spcPct val="0"/>
                </a:spcBef>
                <a:spcAft>
                  <a:spcPct val="0"/>
                </a:spcAft>
                <a:buFont typeface="Arial" panose="020B0604020202020204" pitchFamily="34" charset="0"/>
                <a:buNone/>
              </a:pPr>
              <a:t>31</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634732927"/>
      </p:ext>
    </p:extLst>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32</a:t>
            </a:fld>
            <a:endParaRPr lang="zh-CN" altLang="en-US"/>
          </a:p>
        </p:txBody>
      </p:sp>
    </p:spTree>
    <p:extLst>
      <p:ext uri="{BB962C8B-B14F-4D97-AF65-F5344CB8AC3E}">
        <p14:creationId xmlns:p14="http://schemas.microsoft.com/office/powerpoint/2010/main" val="3239006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6963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defTabSz="914400" fontAlgn="base">
              <a:spcBef>
                <a:spcPct val="0"/>
              </a:spcBef>
              <a:spcAft>
                <a:spcPct val="0"/>
              </a:spcAft>
              <a:buFont typeface="Arial" panose="020B0604020202020204" pitchFamily="34" charset="0"/>
              <a:buNone/>
            </a:pPr>
            <a:fld id="{B834058C-EEA0-4CF2-87DA-662F1FAC44BE}" type="slidenum">
              <a:rPr lang="zh-CN" altLang="en-US" sz="1200">
                <a:solidFill>
                  <a:srgbClr val="000000"/>
                </a:solidFill>
                <a:latin typeface="等线" panose="02010600030101010101" pitchFamily="2" charset="-122"/>
                <a:ea typeface="等线" panose="02010600030101010101" pitchFamily="2" charset="-122"/>
              </a:rPr>
              <a:pPr algn="r" defTabSz="914400" fontAlgn="base">
                <a:spcBef>
                  <a:spcPct val="0"/>
                </a:spcBef>
                <a:spcAft>
                  <a:spcPct val="0"/>
                </a:spcAft>
                <a:buFont typeface="Arial" panose="020B0604020202020204" pitchFamily="34" charset="0"/>
                <a:buNone/>
              </a:pPr>
              <a:t>33</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91076417"/>
      </p:ext>
    </p:extLst>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6963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defTabSz="914400" fontAlgn="base">
              <a:spcBef>
                <a:spcPct val="0"/>
              </a:spcBef>
              <a:spcAft>
                <a:spcPct val="0"/>
              </a:spcAft>
              <a:buFont typeface="Arial" panose="020B0604020202020204" pitchFamily="34" charset="0"/>
              <a:buNone/>
            </a:pPr>
            <a:fld id="{B834058C-EEA0-4CF2-87DA-662F1FAC44BE}" type="slidenum">
              <a:rPr lang="zh-CN" altLang="en-US" sz="1200">
                <a:solidFill>
                  <a:srgbClr val="000000"/>
                </a:solidFill>
                <a:latin typeface="等线" panose="02010600030101010101" pitchFamily="2" charset="-122"/>
                <a:ea typeface="等线" panose="02010600030101010101" pitchFamily="2" charset="-122"/>
              </a:rPr>
              <a:pPr algn="r" defTabSz="914400" fontAlgn="base">
                <a:spcBef>
                  <a:spcPct val="0"/>
                </a:spcBef>
                <a:spcAft>
                  <a:spcPct val="0"/>
                </a:spcAft>
                <a:buFont typeface="Arial" panose="020B0604020202020204" pitchFamily="34" charset="0"/>
                <a:buNone/>
              </a:pPr>
              <a:t>34</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26780258"/>
      </p:ext>
    </p:extLst>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6963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defTabSz="914400" fontAlgn="base">
              <a:spcBef>
                <a:spcPct val="0"/>
              </a:spcBef>
              <a:spcAft>
                <a:spcPct val="0"/>
              </a:spcAft>
              <a:buFont typeface="Arial" panose="020B0604020202020204" pitchFamily="34" charset="0"/>
              <a:buNone/>
            </a:pPr>
            <a:fld id="{B834058C-EEA0-4CF2-87DA-662F1FAC44BE}" type="slidenum">
              <a:rPr lang="zh-CN" altLang="en-US" sz="1200">
                <a:solidFill>
                  <a:srgbClr val="000000"/>
                </a:solidFill>
                <a:latin typeface="等线" panose="02010600030101010101" pitchFamily="2" charset="-122"/>
                <a:ea typeface="等线" panose="02010600030101010101" pitchFamily="2" charset="-122"/>
              </a:rPr>
              <a:pPr algn="r" defTabSz="914400" fontAlgn="base">
                <a:spcBef>
                  <a:spcPct val="0"/>
                </a:spcBef>
                <a:spcAft>
                  <a:spcPct val="0"/>
                </a:spcAft>
                <a:buFont typeface="Arial" panose="020B0604020202020204" pitchFamily="34" charset="0"/>
                <a:buNone/>
              </a:pPr>
              <a:t>35</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8114489"/>
      </p:ext>
    </p:extLst>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36</a:t>
            </a:fld>
            <a:endParaRPr lang="zh-CN" altLang="en-US"/>
          </a:p>
        </p:txBody>
      </p:sp>
    </p:spTree>
    <p:extLst>
      <p:ext uri="{BB962C8B-B14F-4D97-AF65-F5344CB8AC3E}">
        <p14:creationId xmlns:p14="http://schemas.microsoft.com/office/powerpoint/2010/main" val="2629993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4</a:t>
            </a:fld>
            <a:endParaRPr lang="zh-CN" altLang="en-US"/>
          </a:p>
        </p:txBody>
      </p:sp>
    </p:spTree>
    <p:extLst>
      <p:ext uri="{BB962C8B-B14F-4D97-AF65-F5344CB8AC3E}">
        <p14:creationId xmlns:p14="http://schemas.microsoft.com/office/powerpoint/2010/main" val="2040336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5</a:t>
            </a:fld>
            <a:endParaRPr lang="zh-CN" altLang="en-US"/>
          </a:p>
        </p:txBody>
      </p:sp>
    </p:spTree>
    <p:extLst>
      <p:ext uri="{BB962C8B-B14F-4D97-AF65-F5344CB8AC3E}">
        <p14:creationId xmlns:p14="http://schemas.microsoft.com/office/powerpoint/2010/main" val="4177252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6</a:t>
            </a:fld>
            <a:endParaRPr lang="zh-CN" altLang="en-US"/>
          </a:p>
        </p:txBody>
      </p:sp>
    </p:spTree>
    <p:extLst>
      <p:ext uri="{BB962C8B-B14F-4D97-AF65-F5344CB8AC3E}">
        <p14:creationId xmlns:p14="http://schemas.microsoft.com/office/powerpoint/2010/main" val="3982446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7</a:t>
            </a:fld>
            <a:endParaRPr lang="zh-CN" altLang="en-US"/>
          </a:p>
        </p:txBody>
      </p:sp>
    </p:spTree>
    <p:extLst>
      <p:ext uri="{BB962C8B-B14F-4D97-AF65-F5344CB8AC3E}">
        <p14:creationId xmlns:p14="http://schemas.microsoft.com/office/powerpoint/2010/main" val="46840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A2CAD8-F91A-409A-B778-AA74111763F6}" type="slidenum">
              <a:rPr lang="zh-CN" altLang="en-US" smtClean="0"/>
              <a:t>8</a:t>
            </a:fld>
            <a:endParaRPr lang="zh-CN" altLang="en-US"/>
          </a:p>
        </p:txBody>
      </p:sp>
    </p:spTree>
    <p:extLst>
      <p:ext uri="{BB962C8B-B14F-4D97-AF65-F5344CB8AC3E}">
        <p14:creationId xmlns:p14="http://schemas.microsoft.com/office/powerpoint/2010/main" val="1713925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9D72E0-1EA8-4D64-9A57-3D5F3AC31D4E}" type="slidenum">
              <a:rPr lang="zh-CN" altLang="en-US" smtClean="0"/>
              <a:t>9</a:t>
            </a:fld>
            <a:endParaRPr lang="zh-CN" altLang="en-US"/>
          </a:p>
        </p:txBody>
      </p:sp>
    </p:spTree>
    <p:extLst>
      <p:ext uri="{BB962C8B-B14F-4D97-AF65-F5344CB8AC3E}">
        <p14:creationId xmlns:p14="http://schemas.microsoft.com/office/powerpoint/2010/main" val="3794510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E6307-B339-4BB6-917D-3C23473274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072071-EDC3-4497-9CF5-D380D8263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0F51E2-6110-42B6-AD1C-2A061E700915}"/>
              </a:ext>
            </a:extLst>
          </p:cNvPr>
          <p:cNvSpPr>
            <a:spLocks noGrp="1"/>
          </p:cNvSpPr>
          <p:nvPr>
            <p:ph type="dt" sz="half" idx="10"/>
          </p:nvPr>
        </p:nvSpPr>
        <p:spPr/>
        <p:txBody>
          <a:bodyPr/>
          <a:lstStyle/>
          <a:p>
            <a:fld id="{851456EF-EDA7-466D-90A9-97D47B7037CB}" type="datetimeFigureOut">
              <a:rPr lang="zh-CN" altLang="en-US" smtClean="0"/>
              <a:t>2021/8/16</a:t>
            </a:fld>
            <a:endParaRPr lang="zh-CN" altLang="en-US"/>
          </a:p>
        </p:txBody>
      </p:sp>
      <p:sp>
        <p:nvSpPr>
          <p:cNvPr id="5" name="页脚占位符 4">
            <a:extLst>
              <a:ext uri="{FF2B5EF4-FFF2-40B4-BE49-F238E27FC236}">
                <a16:creationId xmlns:a16="http://schemas.microsoft.com/office/drawing/2014/main" id="{0FB077BF-E70D-46F2-806A-019D5E9D85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90F3DE-A7B7-4C33-862E-179405C3ACF5}"/>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253811795"/>
      </p:ext>
    </p:extLst>
  </p:cSld>
  <p:clrMapOvr>
    <a:masterClrMapping/>
  </p:clrMapOvr>
  <p:transition advClick="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F56CA-60B2-41D2-9BC1-9F491180B7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036413-0D1F-49C6-ABC3-E88B00AA9D1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0967AC-5B2E-4CE5-B02B-28F41E919F81}"/>
              </a:ext>
            </a:extLst>
          </p:cNvPr>
          <p:cNvSpPr>
            <a:spLocks noGrp="1"/>
          </p:cNvSpPr>
          <p:nvPr>
            <p:ph type="dt" sz="half" idx="10"/>
          </p:nvPr>
        </p:nvSpPr>
        <p:spPr/>
        <p:txBody>
          <a:bodyPr/>
          <a:lstStyle/>
          <a:p>
            <a:fld id="{851456EF-EDA7-466D-90A9-97D47B7037CB}" type="datetimeFigureOut">
              <a:rPr lang="zh-CN" altLang="en-US" smtClean="0"/>
              <a:t>2021/8/16</a:t>
            </a:fld>
            <a:endParaRPr lang="zh-CN" altLang="en-US"/>
          </a:p>
        </p:txBody>
      </p:sp>
      <p:sp>
        <p:nvSpPr>
          <p:cNvPr id="5" name="页脚占位符 4">
            <a:extLst>
              <a:ext uri="{FF2B5EF4-FFF2-40B4-BE49-F238E27FC236}">
                <a16:creationId xmlns:a16="http://schemas.microsoft.com/office/drawing/2014/main" id="{8E7432D6-B28E-4415-90A8-1491910D2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D1B169-DE41-4C59-B264-6376E14F05E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596725191"/>
      </p:ext>
    </p:extLst>
  </p:cSld>
  <p:clrMapOvr>
    <a:masterClrMapping/>
  </p:clrMapOvr>
  <p:transition advClick="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2B3E7E-5BF0-4A59-8E75-85A611782C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194D29-58BB-4975-B376-EF1A5BC29E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08C711-39DA-4EF0-8F62-5B958554AD34}"/>
              </a:ext>
            </a:extLst>
          </p:cNvPr>
          <p:cNvSpPr>
            <a:spLocks noGrp="1"/>
          </p:cNvSpPr>
          <p:nvPr>
            <p:ph type="dt" sz="half" idx="10"/>
          </p:nvPr>
        </p:nvSpPr>
        <p:spPr/>
        <p:txBody>
          <a:bodyPr/>
          <a:lstStyle/>
          <a:p>
            <a:fld id="{851456EF-EDA7-466D-90A9-97D47B7037CB}" type="datetimeFigureOut">
              <a:rPr lang="zh-CN" altLang="en-US" smtClean="0"/>
              <a:t>2021/8/16</a:t>
            </a:fld>
            <a:endParaRPr lang="zh-CN" altLang="en-US"/>
          </a:p>
        </p:txBody>
      </p:sp>
      <p:sp>
        <p:nvSpPr>
          <p:cNvPr id="5" name="页脚占位符 4">
            <a:extLst>
              <a:ext uri="{FF2B5EF4-FFF2-40B4-BE49-F238E27FC236}">
                <a16:creationId xmlns:a16="http://schemas.microsoft.com/office/drawing/2014/main" id="{E334A974-65FE-4464-B01A-02E8F7EFEA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120632-8296-4676-AD40-600AE63B59EE}"/>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885388813"/>
      </p:ext>
    </p:extLst>
  </p:cSld>
  <p:clrMapOvr>
    <a:masterClrMapping/>
  </p:clrMapOvr>
  <p:transition advClick="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794718"/>
      </p:ext>
    </p:extLst>
  </p:cSld>
  <p:clrMapOvr>
    <a:masterClrMapping/>
  </p:clrMapOvr>
  <p:transition advClick="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F77EB-7B1C-4797-B807-1B765A2162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7EB334-C061-42FA-A5AE-07BFA35371E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47535A-CA5C-4FEB-8741-595DAEBF8813}"/>
              </a:ext>
            </a:extLst>
          </p:cNvPr>
          <p:cNvSpPr>
            <a:spLocks noGrp="1"/>
          </p:cNvSpPr>
          <p:nvPr>
            <p:ph type="dt" sz="half" idx="10"/>
          </p:nvPr>
        </p:nvSpPr>
        <p:spPr/>
        <p:txBody>
          <a:bodyPr/>
          <a:lstStyle/>
          <a:p>
            <a:fld id="{851456EF-EDA7-466D-90A9-97D47B7037CB}" type="datetimeFigureOut">
              <a:rPr lang="zh-CN" altLang="en-US" smtClean="0"/>
              <a:t>2021/8/16</a:t>
            </a:fld>
            <a:endParaRPr lang="zh-CN" altLang="en-US"/>
          </a:p>
        </p:txBody>
      </p:sp>
      <p:sp>
        <p:nvSpPr>
          <p:cNvPr id="5" name="页脚占位符 4">
            <a:extLst>
              <a:ext uri="{FF2B5EF4-FFF2-40B4-BE49-F238E27FC236}">
                <a16:creationId xmlns:a16="http://schemas.microsoft.com/office/drawing/2014/main" id="{0E5168A3-DC42-4431-B2A4-33DDF8F94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8EB0B5-8941-4C75-B707-5940D44EDB0D}"/>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674546391"/>
      </p:ext>
    </p:extLst>
  </p:cSld>
  <p:clrMapOvr>
    <a:masterClrMapping/>
  </p:clrMapOvr>
  <p:transition advClick="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5127F-20D8-4068-878F-48890575BF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98F518-0D22-4132-8C68-ED1D54680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A1F2D2F-B897-46FD-A83C-A03ED06B7A11}"/>
              </a:ext>
            </a:extLst>
          </p:cNvPr>
          <p:cNvSpPr>
            <a:spLocks noGrp="1"/>
          </p:cNvSpPr>
          <p:nvPr>
            <p:ph type="dt" sz="half" idx="10"/>
          </p:nvPr>
        </p:nvSpPr>
        <p:spPr/>
        <p:txBody>
          <a:bodyPr/>
          <a:lstStyle/>
          <a:p>
            <a:fld id="{851456EF-EDA7-466D-90A9-97D47B7037CB}" type="datetimeFigureOut">
              <a:rPr lang="zh-CN" altLang="en-US" smtClean="0"/>
              <a:t>2021/8/16</a:t>
            </a:fld>
            <a:endParaRPr lang="zh-CN" altLang="en-US"/>
          </a:p>
        </p:txBody>
      </p:sp>
      <p:sp>
        <p:nvSpPr>
          <p:cNvPr id="5" name="页脚占位符 4">
            <a:extLst>
              <a:ext uri="{FF2B5EF4-FFF2-40B4-BE49-F238E27FC236}">
                <a16:creationId xmlns:a16="http://schemas.microsoft.com/office/drawing/2014/main" id="{BE6671F4-D60B-47B4-BB35-3100C4743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45399D-A2E8-4CAD-B3BB-26E911D8EAC7}"/>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880927674"/>
      </p:ext>
    </p:extLst>
  </p:cSld>
  <p:clrMapOvr>
    <a:masterClrMapping/>
  </p:clrMapOvr>
  <p:transition advClick="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4A8BC-975A-4B24-8DA5-BFD4085B51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B4331B-1258-49A7-A448-BA619BD2CBF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A832F10-E7A1-4918-9586-614F89310C7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6315400-E657-44A6-9431-0775D1338014}"/>
              </a:ext>
            </a:extLst>
          </p:cNvPr>
          <p:cNvSpPr>
            <a:spLocks noGrp="1"/>
          </p:cNvSpPr>
          <p:nvPr>
            <p:ph type="dt" sz="half" idx="10"/>
          </p:nvPr>
        </p:nvSpPr>
        <p:spPr/>
        <p:txBody>
          <a:bodyPr/>
          <a:lstStyle/>
          <a:p>
            <a:fld id="{851456EF-EDA7-466D-90A9-97D47B7037CB}" type="datetimeFigureOut">
              <a:rPr lang="zh-CN" altLang="en-US" smtClean="0"/>
              <a:t>2021/8/16</a:t>
            </a:fld>
            <a:endParaRPr lang="zh-CN" altLang="en-US"/>
          </a:p>
        </p:txBody>
      </p:sp>
      <p:sp>
        <p:nvSpPr>
          <p:cNvPr id="6" name="页脚占位符 5">
            <a:extLst>
              <a:ext uri="{FF2B5EF4-FFF2-40B4-BE49-F238E27FC236}">
                <a16:creationId xmlns:a16="http://schemas.microsoft.com/office/drawing/2014/main" id="{894BE32A-A4EE-4002-9DA3-2E867BA793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5ECE8-9536-4F2A-A2C6-F24A7E3A8A3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55497365"/>
      </p:ext>
    </p:extLst>
  </p:cSld>
  <p:clrMapOvr>
    <a:masterClrMapping/>
  </p:clrMapOvr>
  <p:transition advClick="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28D4C-61C7-4860-85A6-A3F6A9C47B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DC5404-67DA-47BC-BDC7-CFE0371E0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DC7319B-9EFD-4F2B-AFB4-6F8FF9B70EC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BA08BC7-5813-4F8F-A400-9C517B3D3C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2A17C35-FA6D-40CF-817E-CED56FC474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C908C43-40B8-47E0-BEE5-4D569B395DA2}"/>
              </a:ext>
            </a:extLst>
          </p:cNvPr>
          <p:cNvSpPr>
            <a:spLocks noGrp="1"/>
          </p:cNvSpPr>
          <p:nvPr>
            <p:ph type="dt" sz="half" idx="10"/>
          </p:nvPr>
        </p:nvSpPr>
        <p:spPr/>
        <p:txBody>
          <a:bodyPr/>
          <a:lstStyle/>
          <a:p>
            <a:fld id="{851456EF-EDA7-466D-90A9-97D47B7037CB}" type="datetimeFigureOut">
              <a:rPr lang="zh-CN" altLang="en-US" smtClean="0"/>
              <a:t>2021/8/16</a:t>
            </a:fld>
            <a:endParaRPr lang="zh-CN" altLang="en-US"/>
          </a:p>
        </p:txBody>
      </p:sp>
      <p:sp>
        <p:nvSpPr>
          <p:cNvPr id="8" name="页脚占位符 7">
            <a:extLst>
              <a:ext uri="{FF2B5EF4-FFF2-40B4-BE49-F238E27FC236}">
                <a16:creationId xmlns:a16="http://schemas.microsoft.com/office/drawing/2014/main" id="{5B9C5204-5B7E-43D5-BD5A-EE4E20494E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D37292-8C9A-410B-BA66-F18700020CD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586564633"/>
      </p:ext>
    </p:extLst>
  </p:cSld>
  <p:clrMapOvr>
    <a:masterClrMapping/>
  </p:clrMapOvr>
  <p:transition advClick="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604C9-D928-41DE-A839-3EAEC1FAB6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DAC134-AFFB-4EBC-8577-3763C77156F6}"/>
              </a:ext>
            </a:extLst>
          </p:cNvPr>
          <p:cNvSpPr>
            <a:spLocks noGrp="1"/>
          </p:cNvSpPr>
          <p:nvPr>
            <p:ph type="dt" sz="half" idx="10"/>
          </p:nvPr>
        </p:nvSpPr>
        <p:spPr/>
        <p:txBody>
          <a:bodyPr/>
          <a:lstStyle/>
          <a:p>
            <a:fld id="{851456EF-EDA7-466D-90A9-97D47B7037CB}" type="datetimeFigureOut">
              <a:rPr lang="zh-CN" altLang="en-US" smtClean="0"/>
              <a:t>2021/8/16</a:t>
            </a:fld>
            <a:endParaRPr lang="zh-CN" altLang="en-US"/>
          </a:p>
        </p:txBody>
      </p:sp>
      <p:sp>
        <p:nvSpPr>
          <p:cNvPr id="4" name="页脚占位符 3">
            <a:extLst>
              <a:ext uri="{FF2B5EF4-FFF2-40B4-BE49-F238E27FC236}">
                <a16:creationId xmlns:a16="http://schemas.microsoft.com/office/drawing/2014/main" id="{65D0B644-513C-4606-84A6-087331DB59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F4FFAE-F259-4982-A5E1-51E875184446}"/>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150271409"/>
      </p:ext>
    </p:extLst>
  </p:cSld>
  <p:clrMapOvr>
    <a:masterClrMapping/>
  </p:clrMapOvr>
  <p:transition advClick="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8FB671-D110-4C75-BC20-D71012F4A82D}"/>
              </a:ext>
            </a:extLst>
          </p:cNvPr>
          <p:cNvSpPr>
            <a:spLocks noGrp="1"/>
          </p:cNvSpPr>
          <p:nvPr>
            <p:ph type="dt" sz="half" idx="10"/>
          </p:nvPr>
        </p:nvSpPr>
        <p:spPr/>
        <p:txBody>
          <a:bodyPr/>
          <a:lstStyle/>
          <a:p>
            <a:fld id="{851456EF-EDA7-466D-90A9-97D47B7037CB}" type="datetimeFigureOut">
              <a:rPr lang="zh-CN" altLang="en-US" smtClean="0"/>
              <a:t>2021/8/16</a:t>
            </a:fld>
            <a:endParaRPr lang="zh-CN" altLang="en-US"/>
          </a:p>
        </p:txBody>
      </p:sp>
      <p:sp>
        <p:nvSpPr>
          <p:cNvPr id="3" name="页脚占位符 2">
            <a:extLst>
              <a:ext uri="{FF2B5EF4-FFF2-40B4-BE49-F238E27FC236}">
                <a16:creationId xmlns:a16="http://schemas.microsoft.com/office/drawing/2014/main" id="{14D5A602-2A66-4B9D-AC99-DCA045FC37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FDC037-E85D-4B1C-AAF2-707E200379B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390718734"/>
      </p:ext>
    </p:extLst>
  </p:cSld>
  <p:clrMapOvr>
    <a:masterClrMapping/>
  </p:clrMapOvr>
  <p:transition advClick="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8E56B-88A9-4A63-AA39-EEC66F4BBF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AD1967-9EA4-49D8-B47A-A4928B9BD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B30B7C7-9F69-405B-A724-A56FFE8CF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5A3FB0E-9CF1-484B-B4E7-EDED727E82EA}"/>
              </a:ext>
            </a:extLst>
          </p:cNvPr>
          <p:cNvSpPr>
            <a:spLocks noGrp="1"/>
          </p:cNvSpPr>
          <p:nvPr>
            <p:ph type="dt" sz="half" idx="10"/>
          </p:nvPr>
        </p:nvSpPr>
        <p:spPr/>
        <p:txBody>
          <a:bodyPr/>
          <a:lstStyle/>
          <a:p>
            <a:fld id="{851456EF-EDA7-466D-90A9-97D47B7037CB}" type="datetimeFigureOut">
              <a:rPr lang="zh-CN" altLang="en-US" smtClean="0"/>
              <a:t>2021/8/16</a:t>
            </a:fld>
            <a:endParaRPr lang="zh-CN" altLang="en-US"/>
          </a:p>
        </p:txBody>
      </p:sp>
      <p:sp>
        <p:nvSpPr>
          <p:cNvPr id="6" name="页脚占位符 5">
            <a:extLst>
              <a:ext uri="{FF2B5EF4-FFF2-40B4-BE49-F238E27FC236}">
                <a16:creationId xmlns:a16="http://schemas.microsoft.com/office/drawing/2014/main" id="{A0058464-C1D5-4E69-91AB-FEEADBE5E5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D4698F-D47F-464C-8A82-581E076C7912}"/>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075777911"/>
      </p:ext>
    </p:extLst>
  </p:cSld>
  <p:clrMapOvr>
    <a:masterClrMapping/>
  </p:clrMapOvr>
  <p:transition advClick="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CE7E5-5001-424A-AA19-22C73E2924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37281FE-6EDA-43D6-9015-553BF16ED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30C39A6-BBC0-4016-B558-EF17FDE34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C7275C6-0447-48E4-871A-D2274E6D9624}"/>
              </a:ext>
            </a:extLst>
          </p:cNvPr>
          <p:cNvSpPr>
            <a:spLocks noGrp="1"/>
          </p:cNvSpPr>
          <p:nvPr>
            <p:ph type="dt" sz="half" idx="10"/>
          </p:nvPr>
        </p:nvSpPr>
        <p:spPr/>
        <p:txBody>
          <a:bodyPr/>
          <a:lstStyle/>
          <a:p>
            <a:fld id="{851456EF-EDA7-466D-90A9-97D47B7037CB}" type="datetimeFigureOut">
              <a:rPr lang="zh-CN" altLang="en-US" smtClean="0"/>
              <a:t>2021/8/16</a:t>
            </a:fld>
            <a:endParaRPr lang="zh-CN" altLang="en-US"/>
          </a:p>
        </p:txBody>
      </p:sp>
      <p:sp>
        <p:nvSpPr>
          <p:cNvPr id="6" name="页脚占位符 5">
            <a:extLst>
              <a:ext uri="{FF2B5EF4-FFF2-40B4-BE49-F238E27FC236}">
                <a16:creationId xmlns:a16="http://schemas.microsoft.com/office/drawing/2014/main" id="{4EAF0A44-B67C-432B-AF7A-A261D75E71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500BC-68D8-47FB-87BF-3CAD99BFFBC4}"/>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040532971"/>
      </p:ext>
    </p:extLst>
  </p:cSld>
  <p:clrMapOvr>
    <a:masterClrMapping/>
  </p:clrMapOvr>
  <p:transition advClick="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38000"/>
            <a:lum/>
          </a:blip>
          <a:srcRect/>
          <a:stretch>
            <a:fillRect l="-10000" r="-10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7264FB-0618-4E18-959B-77CB113B8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F56141-EDC8-4561-B210-A15B1651A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2B7860-1501-44BF-BDA2-4ECAC48F4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456EF-EDA7-466D-90A9-97D47B7037CB}" type="datetimeFigureOut">
              <a:rPr lang="zh-CN" altLang="en-US" smtClean="0"/>
              <a:t>2021/8/16</a:t>
            </a:fld>
            <a:endParaRPr lang="zh-CN" altLang="en-US"/>
          </a:p>
        </p:txBody>
      </p:sp>
      <p:sp>
        <p:nvSpPr>
          <p:cNvPr id="5" name="页脚占位符 4">
            <a:extLst>
              <a:ext uri="{FF2B5EF4-FFF2-40B4-BE49-F238E27FC236}">
                <a16:creationId xmlns:a16="http://schemas.microsoft.com/office/drawing/2014/main" id="{E21586E5-F721-4A39-860D-941C9E93E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3DB4B5-A198-4FFC-8349-20B0234F0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9281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Click="0">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image" Target="../media/image6.sv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143">
            <a:extLst>
              <a:ext uri="{FF2B5EF4-FFF2-40B4-BE49-F238E27FC236}">
                <a16:creationId xmlns:a16="http://schemas.microsoft.com/office/drawing/2014/main" id="{C3EFFDF5-447D-46C0-912E-F9F95B682B93}"/>
              </a:ext>
            </a:extLst>
          </p:cNvPr>
          <p:cNvSpPr txBox="1"/>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4700" b="1" kern="1200" spc="600" dirty="0">
                <a:ln w="6350">
                  <a:noFill/>
                </a:ln>
                <a:solidFill>
                  <a:srgbClr val="FFFFFF"/>
                </a:solidFill>
                <a:latin typeface="Arial"/>
                <a:ea typeface="等线 Light"/>
                <a:cs typeface="Arial"/>
                <a:sym typeface="幼圆" panose="02010509060101010101" pitchFamily="49" charset="-122"/>
              </a:rPr>
              <a:t>Company Bankruptcy Prediction</a:t>
            </a:r>
          </a:p>
        </p:txBody>
      </p:sp>
      <p:sp>
        <p:nvSpPr>
          <p:cNvPr id="2" name="文本框 1">
            <a:extLst>
              <a:ext uri="{FF2B5EF4-FFF2-40B4-BE49-F238E27FC236}">
                <a16:creationId xmlns:a16="http://schemas.microsoft.com/office/drawing/2014/main" id="{10BFFAA8-5A1D-46FE-8F92-5D1A43124F61}"/>
              </a:ext>
            </a:extLst>
          </p:cNvPr>
          <p:cNvSpPr txBox="1"/>
          <p:nvPr/>
        </p:nvSpPr>
        <p:spPr>
          <a:xfrm>
            <a:off x="2425177" y="4132701"/>
            <a:ext cx="7341646" cy="2162946"/>
          </a:xfrm>
          <a:prstGeom prst="rect">
            <a:avLst/>
          </a:prstGeom>
        </p:spPr>
        <p:txBody>
          <a:bodyPr vert="horz" lIns="91440" tIns="45720" rIns="91440" bIns="45720" rtlCol="0" anchor="t">
            <a:normAutofit/>
          </a:bodyPr>
          <a:lstStyle/>
          <a:p>
            <a:pPr algn="ctr">
              <a:lnSpc>
                <a:spcPct val="90000"/>
              </a:lnSpc>
              <a:spcBef>
                <a:spcPts val="1000"/>
              </a:spcBef>
            </a:pPr>
            <a:r>
              <a:rPr lang="en-US" altLang="zh-TW" dirty="0">
                <a:solidFill>
                  <a:srgbClr val="FFFFFF"/>
                </a:solidFill>
                <a:latin typeface="Arial"/>
                <a:ea typeface="等线"/>
                <a:cs typeface="Arial"/>
              </a:rPr>
              <a:t>Group Leader: </a:t>
            </a:r>
            <a:r>
              <a:rPr lang="en-US" altLang="zh-CN" dirty="0">
                <a:solidFill>
                  <a:srgbClr val="FFFFFF"/>
                </a:solidFill>
                <a:latin typeface="Arial"/>
                <a:ea typeface="等线"/>
                <a:cs typeface="Arial"/>
              </a:rPr>
              <a:t>155148842 </a:t>
            </a:r>
            <a:r>
              <a:rPr lang="en-US" altLang="zh-CN" kern="1200" dirty="0">
                <a:solidFill>
                  <a:srgbClr val="FFFFFF"/>
                </a:solidFill>
                <a:latin typeface="Arial"/>
                <a:ea typeface="等线"/>
                <a:cs typeface="Arial"/>
              </a:rPr>
              <a:t> LIN, Ting-yuan</a:t>
            </a:r>
          </a:p>
          <a:p>
            <a:pPr algn="ctr">
              <a:lnSpc>
                <a:spcPct val="90000"/>
              </a:lnSpc>
              <a:spcBef>
                <a:spcPts val="1000"/>
              </a:spcBef>
            </a:pPr>
            <a:r>
              <a:rPr lang="en-US" altLang="zh-CN" kern="1200" dirty="0">
                <a:solidFill>
                  <a:srgbClr val="FFFFFF"/>
                </a:solidFill>
                <a:latin typeface="Arial"/>
                <a:ea typeface="等线"/>
                <a:cs typeface="Arial"/>
              </a:rPr>
              <a:t>Group Member: 1155147401</a:t>
            </a:r>
            <a:r>
              <a:rPr lang="en-US" altLang="zh-CN" dirty="0">
                <a:solidFill>
                  <a:srgbClr val="FFFFFF"/>
                </a:solidFill>
                <a:latin typeface="Arial"/>
                <a:ea typeface="等线"/>
                <a:cs typeface="Arial"/>
              </a:rPr>
              <a:t> </a:t>
            </a:r>
            <a:r>
              <a:rPr lang="en-US" altLang="zh-CN" kern="1200" dirty="0">
                <a:solidFill>
                  <a:srgbClr val="FFFFFF"/>
                </a:solidFill>
                <a:latin typeface="Arial"/>
                <a:ea typeface="等线"/>
                <a:cs typeface="Arial"/>
              </a:rPr>
              <a:t> ZHENG, </a:t>
            </a:r>
            <a:r>
              <a:rPr lang="en-US" altLang="zh-CN" kern="1200" dirty="0" err="1">
                <a:solidFill>
                  <a:srgbClr val="FFFFFF"/>
                </a:solidFill>
                <a:latin typeface="Arial"/>
                <a:ea typeface="等线"/>
                <a:cs typeface="Arial"/>
              </a:rPr>
              <a:t>Zhuolin</a:t>
            </a:r>
            <a:endParaRPr lang="en-US" altLang="zh-CN" kern="1200" dirty="0">
              <a:solidFill>
                <a:srgbClr val="FFFFFF"/>
              </a:solidFill>
              <a:latin typeface="Arial"/>
              <a:ea typeface="等线"/>
              <a:cs typeface="Arial"/>
            </a:endParaRPr>
          </a:p>
          <a:p>
            <a:pPr algn="ctr">
              <a:lnSpc>
                <a:spcPct val="90000"/>
              </a:lnSpc>
              <a:spcBef>
                <a:spcPts val="1000"/>
              </a:spcBef>
            </a:pPr>
            <a:r>
              <a:rPr lang="en-US" altLang="zh-CN" kern="1200" dirty="0">
                <a:solidFill>
                  <a:srgbClr val="FFFFFF"/>
                </a:solidFill>
                <a:latin typeface="Arial"/>
                <a:ea typeface="等线"/>
                <a:cs typeface="Arial"/>
              </a:rPr>
              <a:t>1155153423</a:t>
            </a:r>
            <a:r>
              <a:rPr lang="en-US" altLang="zh-CN" dirty="0">
                <a:solidFill>
                  <a:srgbClr val="FFFFFF"/>
                </a:solidFill>
                <a:latin typeface="Arial"/>
                <a:ea typeface="等线"/>
                <a:cs typeface="Arial"/>
              </a:rPr>
              <a:t> </a:t>
            </a:r>
            <a:r>
              <a:rPr lang="en-US" altLang="zh-CN" kern="1200" dirty="0">
                <a:solidFill>
                  <a:srgbClr val="FFFFFF"/>
                </a:solidFill>
                <a:latin typeface="Arial"/>
                <a:ea typeface="等线"/>
                <a:cs typeface="Arial"/>
              </a:rPr>
              <a:t> LI, </a:t>
            </a:r>
            <a:r>
              <a:rPr lang="en-US" altLang="zh-CN" kern="1200" dirty="0" err="1">
                <a:solidFill>
                  <a:srgbClr val="FFFFFF"/>
                </a:solidFill>
                <a:latin typeface="Arial"/>
                <a:ea typeface="等线"/>
                <a:cs typeface="Arial"/>
              </a:rPr>
              <a:t>Nai</a:t>
            </a:r>
            <a:endParaRPr lang="en-US" altLang="zh-CN" kern="1200" dirty="0">
              <a:solidFill>
                <a:srgbClr val="FFFFFF"/>
              </a:solidFill>
              <a:latin typeface="Arial"/>
              <a:ea typeface="等线"/>
              <a:cs typeface="Arial"/>
            </a:endParaRPr>
          </a:p>
          <a:p>
            <a:pPr algn="ctr">
              <a:lnSpc>
                <a:spcPct val="90000"/>
              </a:lnSpc>
              <a:spcBef>
                <a:spcPts val="1000"/>
              </a:spcBef>
            </a:pPr>
            <a:r>
              <a:rPr lang="en-US" altLang="zh-CN" kern="1200" dirty="0">
                <a:solidFill>
                  <a:srgbClr val="FFFFFF"/>
                </a:solidFill>
                <a:latin typeface="Arial"/>
                <a:ea typeface="等线"/>
                <a:cs typeface="Arial"/>
              </a:rPr>
              <a:t>1155151505</a:t>
            </a:r>
            <a:r>
              <a:rPr lang="en-US" altLang="zh-CN" dirty="0">
                <a:solidFill>
                  <a:srgbClr val="FFFFFF"/>
                </a:solidFill>
                <a:latin typeface="Arial"/>
                <a:ea typeface="等线"/>
                <a:cs typeface="Arial"/>
              </a:rPr>
              <a:t> </a:t>
            </a:r>
            <a:r>
              <a:rPr lang="en-US" altLang="zh-CN" kern="1200" dirty="0">
                <a:solidFill>
                  <a:srgbClr val="FFFFFF"/>
                </a:solidFill>
                <a:latin typeface="Arial"/>
                <a:ea typeface="等线"/>
                <a:cs typeface="Arial"/>
              </a:rPr>
              <a:t> MA, </a:t>
            </a:r>
            <a:r>
              <a:rPr lang="en-US" altLang="zh-CN" kern="1200" dirty="0" err="1">
                <a:solidFill>
                  <a:srgbClr val="FFFFFF"/>
                </a:solidFill>
                <a:latin typeface="Arial"/>
                <a:ea typeface="等线"/>
                <a:cs typeface="Arial"/>
              </a:rPr>
              <a:t>Chunlan</a:t>
            </a:r>
            <a:endParaRPr lang="en-US" altLang="zh-CN" kern="1200" dirty="0">
              <a:solidFill>
                <a:srgbClr val="FFFFFF"/>
              </a:solidFill>
              <a:latin typeface="Arial"/>
              <a:ea typeface="等线"/>
              <a:cs typeface="Arial"/>
            </a:endParaRPr>
          </a:p>
        </p:txBody>
      </p:sp>
      <p:pic>
        <p:nvPicPr>
          <p:cNvPr id="4" name="Audio 3">
            <a:hlinkClick r:id="" action="ppaction://media"/>
            <a:extLst>
              <a:ext uri="{FF2B5EF4-FFF2-40B4-BE49-F238E27FC236}">
                <a16:creationId xmlns:a16="http://schemas.microsoft.com/office/drawing/2014/main" id="{817F2944-2583-4590-97E4-26B305D6B1C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635463513"/>
      </p:ext>
    </p:extLst>
  </p:cSld>
  <p:clrMapOvr>
    <a:masterClrMapping/>
  </p:clrMapOvr>
  <p:transition advClick="0" advTm="2076">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6C37EF3-5542-4B43-8C78-E952F1F02989}"/>
              </a:ext>
            </a:extLst>
          </p:cNvPr>
          <p:cNvSpPr/>
          <p:nvPr/>
        </p:nvSpPr>
        <p:spPr>
          <a:xfrm>
            <a:off x="734200" y="3578501"/>
            <a:ext cx="9875519" cy="227041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1A5F0B9-334A-4E4A-98FA-E45A04C5784F}"/>
              </a:ext>
            </a:extLst>
          </p:cNvPr>
          <p:cNvSpPr/>
          <p:nvPr/>
        </p:nvSpPr>
        <p:spPr>
          <a:xfrm>
            <a:off x="1568548" y="985382"/>
            <a:ext cx="9566031" cy="2593119"/>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E5C99BE-13F3-954B-A407-3AFF67F21F97}"/>
              </a:ext>
            </a:extLst>
          </p:cNvPr>
          <p:cNvSpPr txBox="1"/>
          <p:nvPr/>
        </p:nvSpPr>
        <p:spPr>
          <a:xfrm>
            <a:off x="1977572" y="1329856"/>
            <a:ext cx="8828035" cy="2031325"/>
          </a:xfrm>
          <a:prstGeom prst="rect">
            <a:avLst/>
          </a:prstGeom>
          <a:noFill/>
        </p:spPr>
        <p:txBody>
          <a:bodyPr wrap="square" lIns="91440" tIns="45720" rIns="91440" bIns="45720" rtlCol="0" anchor="t">
            <a:spAutoFit/>
          </a:bodyPr>
          <a:lstStyle/>
          <a:p>
            <a:r>
              <a:rPr lang="en-US">
                <a:latin typeface="Arial"/>
                <a:cs typeface="Arial"/>
              </a:rPr>
              <a:t>The features in data set is too much for model training, we first use variance to drop some useless features. We set the threshold at 5 so that we can delete most features with small variances. We treat data in this way because we think features with small variances do not carry to much information we need to train classification model. After this procedure, there are 21 features left. The top 5 largest variance features are current ratio, fixed assets to assets, net value growth rate, revenue per person and quick asset/current liability.</a:t>
            </a:r>
          </a:p>
        </p:txBody>
      </p:sp>
      <p:pic>
        <p:nvPicPr>
          <p:cNvPr id="15" name="Graphic 14" descr="Document">
            <a:extLst>
              <a:ext uri="{FF2B5EF4-FFF2-40B4-BE49-F238E27FC236}">
                <a16:creationId xmlns:a16="http://schemas.microsoft.com/office/drawing/2014/main" id="{7AE89E24-C944-7C48-91C1-59F97ADD51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7379" y="4228222"/>
            <a:ext cx="914400" cy="914400"/>
          </a:xfrm>
          <a:prstGeom prst="rect">
            <a:avLst/>
          </a:prstGeom>
        </p:spPr>
      </p:pic>
      <p:pic>
        <p:nvPicPr>
          <p:cNvPr id="17" name="Graphic 16" descr="Document">
            <a:extLst>
              <a:ext uri="{FF2B5EF4-FFF2-40B4-BE49-F238E27FC236}">
                <a16:creationId xmlns:a16="http://schemas.microsoft.com/office/drawing/2014/main" id="{ED63C2F5-85BE-4D47-AD60-A1A1F29321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4200" y="1602985"/>
            <a:ext cx="914400" cy="914400"/>
          </a:xfrm>
          <a:prstGeom prst="rect">
            <a:avLst/>
          </a:prstGeom>
        </p:spPr>
      </p:pic>
      <p:sp>
        <p:nvSpPr>
          <p:cNvPr id="19" name="Rectangle 4">
            <a:extLst>
              <a:ext uri="{FF2B5EF4-FFF2-40B4-BE49-F238E27FC236}">
                <a16:creationId xmlns:a16="http://schemas.microsoft.com/office/drawing/2014/main" id="{C9F8D5A1-1EBD-B843-80A3-4DB17BF80769}"/>
              </a:ext>
            </a:extLst>
          </p:cNvPr>
          <p:cNvSpPr>
            <a:spLocks noChangeArrowheads="1"/>
          </p:cNvSpPr>
          <p:nvPr/>
        </p:nvSpPr>
        <p:spPr bwMode="auto">
          <a:xfrm>
            <a:off x="1043689" y="3859628"/>
            <a:ext cx="9566030"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eaLnBrk="0" fontAlgn="base" hangingPunct="0">
              <a:spcBef>
                <a:spcPct val="0"/>
              </a:spcBef>
              <a:spcAft>
                <a:spcPct val="0"/>
              </a:spcAft>
            </a:pPr>
            <a:r>
              <a:rPr lang="en-US" altLang="en-US"/>
              <a:t>    </a:t>
            </a:r>
            <a:r>
              <a:rPr lang="en-US" altLang="en-US">
                <a:latin typeface="Arial"/>
                <a:cs typeface="Arial"/>
              </a:rPr>
              <a:t>In order to avoid severe correlation problems, we draw correlation matrix and heatmap to check our 21 features. As heatmap shows, there is no severe correlation problems, so we keep all the 21 features. The 21 features are as follows: Interest-bearing debt interest rate, Revenue Per Share (Yuan ¥), Net Value Growth Rate, Current Ratio, Quick Ratio, Total debt/Total net worth, Long-term fund suitability ratio (A), Accounts Receivable Turnover, Average Collection Days……</a:t>
            </a:r>
          </a:p>
        </p:txBody>
      </p:sp>
      <p:sp>
        <p:nvSpPr>
          <p:cNvPr id="21" name="TextBox 20">
            <a:extLst>
              <a:ext uri="{FF2B5EF4-FFF2-40B4-BE49-F238E27FC236}">
                <a16:creationId xmlns:a16="http://schemas.microsoft.com/office/drawing/2014/main" id="{69605FAE-3C92-3B4D-8341-FB9126DF8D3E}"/>
              </a:ext>
            </a:extLst>
          </p:cNvPr>
          <p:cNvSpPr txBox="1"/>
          <p:nvPr/>
        </p:nvSpPr>
        <p:spPr>
          <a:xfrm>
            <a:off x="734200" y="316524"/>
            <a:ext cx="4281941" cy="584775"/>
          </a:xfrm>
          <a:prstGeom prst="rect">
            <a:avLst/>
          </a:prstGeom>
          <a:noFill/>
        </p:spPr>
        <p:txBody>
          <a:bodyPr wrap="none" lIns="91440" tIns="45720" rIns="91440" bIns="45720" rtlCol="0" anchor="t">
            <a:spAutoFit/>
          </a:bodyPr>
          <a:lstStyle/>
          <a:p>
            <a:r>
              <a:rPr lang="en-US" sz="3200" b="1">
                <a:latin typeface="Arial"/>
                <a:cs typeface="Arial"/>
              </a:rPr>
              <a:t>2.2 Feature Selection</a:t>
            </a:r>
          </a:p>
        </p:txBody>
      </p:sp>
    </p:spTree>
    <p:extLst>
      <p:ext uri="{BB962C8B-B14F-4D97-AF65-F5344CB8AC3E}">
        <p14:creationId xmlns:p14="http://schemas.microsoft.com/office/powerpoint/2010/main" val="3359792855"/>
      </p:ext>
    </p:extLst>
  </p:cSld>
  <p:clrMapOvr>
    <a:masterClrMapping/>
  </p:clrMapOvr>
  <p:transition advClick="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DF2C7AD-03C0-1144-8100-7F6D3D862560}"/>
              </a:ext>
            </a:extLst>
          </p:cNvPr>
          <p:cNvPicPr/>
          <p:nvPr/>
        </p:nvPicPr>
        <p:blipFill>
          <a:blip r:embed="rId3">
            <a:extLst>
              <a:ext uri="{28A0092B-C50C-407E-A947-70E740481C1C}">
                <a14:useLocalDpi xmlns:a14="http://schemas.microsoft.com/office/drawing/2010/main" val="0"/>
              </a:ext>
            </a:extLst>
          </a:blip>
          <a:stretch>
            <a:fillRect/>
          </a:stretch>
        </p:blipFill>
        <p:spPr>
          <a:xfrm>
            <a:off x="2580968" y="1002889"/>
            <a:ext cx="7892882" cy="4952962"/>
          </a:xfrm>
          <a:prstGeom prst="rect">
            <a:avLst/>
          </a:prstGeom>
        </p:spPr>
      </p:pic>
      <p:sp>
        <p:nvSpPr>
          <p:cNvPr id="3" name="TextBox 2">
            <a:extLst>
              <a:ext uri="{FF2B5EF4-FFF2-40B4-BE49-F238E27FC236}">
                <a16:creationId xmlns:a16="http://schemas.microsoft.com/office/drawing/2014/main" id="{B947F98C-C0A4-0545-BD6C-5BFECE1D7822}"/>
              </a:ext>
            </a:extLst>
          </p:cNvPr>
          <p:cNvSpPr txBox="1"/>
          <p:nvPr/>
        </p:nvSpPr>
        <p:spPr>
          <a:xfrm>
            <a:off x="1490270" y="1594456"/>
            <a:ext cx="884903" cy="3539430"/>
          </a:xfrm>
          <a:prstGeom prst="rect">
            <a:avLst/>
          </a:prstGeom>
          <a:noFill/>
        </p:spPr>
        <p:txBody>
          <a:bodyPr wrap="square" lIns="91440" tIns="45720" rIns="91440" bIns="45720" rtlCol="0" anchor="t">
            <a:spAutoFit/>
          </a:bodyPr>
          <a:lstStyle/>
          <a:p>
            <a:r>
              <a:rPr lang="en-US" sz="3200" b="1">
                <a:latin typeface="Arial"/>
                <a:cs typeface="Arial"/>
              </a:rPr>
              <a:t>H</a:t>
            </a:r>
          </a:p>
          <a:p>
            <a:r>
              <a:rPr lang="en-US" sz="3200" b="1">
                <a:latin typeface="Arial"/>
                <a:cs typeface="Arial"/>
              </a:rPr>
              <a:t>E</a:t>
            </a:r>
          </a:p>
          <a:p>
            <a:r>
              <a:rPr lang="en-US" sz="3200" b="1">
                <a:latin typeface="Arial"/>
                <a:cs typeface="Arial"/>
              </a:rPr>
              <a:t>A</a:t>
            </a:r>
          </a:p>
          <a:p>
            <a:r>
              <a:rPr lang="en-US" sz="3200" b="1">
                <a:latin typeface="Arial"/>
                <a:cs typeface="Arial"/>
              </a:rPr>
              <a:t>T</a:t>
            </a:r>
          </a:p>
          <a:p>
            <a:r>
              <a:rPr lang="en-US" sz="3200" b="1">
                <a:latin typeface="Arial"/>
                <a:cs typeface="Arial"/>
              </a:rPr>
              <a:t>M</a:t>
            </a:r>
          </a:p>
          <a:p>
            <a:r>
              <a:rPr lang="en-US" sz="3200" b="1">
                <a:latin typeface="Arial"/>
                <a:cs typeface="Arial"/>
              </a:rPr>
              <a:t>A</a:t>
            </a:r>
          </a:p>
          <a:p>
            <a:r>
              <a:rPr lang="en-US" sz="3200" b="1">
                <a:latin typeface="Arial"/>
                <a:cs typeface="Arial"/>
              </a:rPr>
              <a:t>p</a:t>
            </a:r>
          </a:p>
        </p:txBody>
      </p:sp>
      <p:sp>
        <p:nvSpPr>
          <p:cNvPr id="2" name="TextBox 1">
            <a:extLst>
              <a:ext uri="{FF2B5EF4-FFF2-40B4-BE49-F238E27FC236}">
                <a16:creationId xmlns:a16="http://schemas.microsoft.com/office/drawing/2014/main" id="{28949D53-27AC-46D0-8257-6F22712E3834}"/>
              </a:ext>
            </a:extLst>
          </p:cNvPr>
          <p:cNvSpPr txBox="1"/>
          <p:nvPr/>
        </p:nvSpPr>
        <p:spPr>
          <a:xfrm>
            <a:off x="734200" y="316524"/>
            <a:ext cx="2598788" cy="584775"/>
          </a:xfrm>
          <a:prstGeom prst="rect">
            <a:avLst/>
          </a:prstGeom>
          <a:noFill/>
        </p:spPr>
        <p:txBody>
          <a:bodyPr wrap="none" lIns="91440" tIns="45720" rIns="91440" bIns="45720" rtlCol="0" anchor="t">
            <a:spAutoFit/>
          </a:bodyPr>
          <a:lstStyle/>
          <a:p>
            <a:r>
              <a:rPr lang="en-US" sz="3200" b="1">
                <a:latin typeface="Arial"/>
                <a:cs typeface="Arial"/>
              </a:rPr>
              <a:t>2.3 Heatmap</a:t>
            </a:r>
          </a:p>
        </p:txBody>
      </p:sp>
    </p:spTree>
    <p:extLst>
      <p:ext uri="{BB962C8B-B14F-4D97-AF65-F5344CB8AC3E}">
        <p14:creationId xmlns:p14="http://schemas.microsoft.com/office/powerpoint/2010/main" val="3243110773"/>
      </p:ext>
    </p:extLst>
  </p:cSld>
  <p:clrMapOvr>
    <a:masterClrMapping/>
  </p:clrMapOvr>
  <p:transition advClick="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a:extLst>
              <a:ext uri="{FF2B5EF4-FFF2-40B4-BE49-F238E27FC236}">
                <a16:creationId xmlns:a16="http://schemas.microsoft.com/office/drawing/2014/main" id="{4610E812-2A47-484B-AD75-73EF55B9AE3E}"/>
              </a:ext>
            </a:extLst>
          </p:cNvPr>
          <p:cNvSpPr/>
          <p:nvPr/>
        </p:nvSpPr>
        <p:spPr>
          <a:xfrm>
            <a:off x="6485207" y="0"/>
            <a:ext cx="5706793" cy="6858000"/>
          </a:xfrm>
          <a:custGeom>
            <a:avLst/>
            <a:gdLst>
              <a:gd name="connsiteX0" fmla="*/ 0 w 4778326"/>
              <a:gd name="connsiteY0" fmla="*/ 0 h 6858000"/>
              <a:gd name="connsiteX1" fmla="*/ 4778326 w 4778326"/>
              <a:gd name="connsiteY1" fmla="*/ 0 h 6858000"/>
              <a:gd name="connsiteX2" fmla="*/ 4778326 w 4778326"/>
              <a:gd name="connsiteY2" fmla="*/ 6858000 h 6858000"/>
              <a:gd name="connsiteX3" fmla="*/ 0 w 4778326"/>
              <a:gd name="connsiteY3" fmla="*/ 6858000 h 6858000"/>
              <a:gd name="connsiteX4" fmla="*/ 0 w 4778326"/>
              <a:gd name="connsiteY4" fmla="*/ 0 h 6858000"/>
              <a:gd name="connsiteX0" fmla="*/ 253219 w 4778326"/>
              <a:gd name="connsiteY0" fmla="*/ 0 h 6858000"/>
              <a:gd name="connsiteX1" fmla="*/ 4778326 w 4778326"/>
              <a:gd name="connsiteY1" fmla="*/ 0 h 6858000"/>
              <a:gd name="connsiteX2" fmla="*/ 4778326 w 4778326"/>
              <a:gd name="connsiteY2" fmla="*/ 6858000 h 6858000"/>
              <a:gd name="connsiteX3" fmla="*/ 0 w 4778326"/>
              <a:gd name="connsiteY3" fmla="*/ 6858000 h 6858000"/>
              <a:gd name="connsiteX4" fmla="*/ 253219 w 4778326"/>
              <a:gd name="connsiteY4" fmla="*/ 0 h 6858000"/>
              <a:gd name="connsiteX0" fmla="*/ 326201 w 4851308"/>
              <a:gd name="connsiteY0" fmla="*/ 0 h 6858000"/>
              <a:gd name="connsiteX1" fmla="*/ 4851308 w 4851308"/>
              <a:gd name="connsiteY1" fmla="*/ 0 h 6858000"/>
              <a:gd name="connsiteX2" fmla="*/ 4851308 w 4851308"/>
              <a:gd name="connsiteY2" fmla="*/ 6858000 h 6858000"/>
              <a:gd name="connsiteX3" fmla="*/ 72982 w 4851308"/>
              <a:gd name="connsiteY3" fmla="*/ 6858000 h 6858000"/>
              <a:gd name="connsiteX4" fmla="*/ 16711 w 4851308"/>
              <a:gd name="connsiteY4" fmla="*/ 548640 h 6858000"/>
              <a:gd name="connsiteX5" fmla="*/ 326201 w 4851308"/>
              <a:gd name="connsiteY5" fmla="*/ 0 h 6858000"/>
              <a:gd name="connsiteX0" fmla="*/ 541378 w 5066485"/>
              <a:gd name="connsiteY0" fmla="*/ 0 h 6858000"/>
              <a:gd name="connsiteX1" fmla="*/ 5066485 w 5066485"/>
              <a:gd name="connsiteY1" fmla="*/ 0 h 6858000"/>
              <a:gd name="connsiteX2" fmla="*/ 5066485 w 5066485"/>
              <a:gd name="connsiteY2" fmla="*/ 6858000 h 6858000"/>
              <a:gd name="connsiteX3" fmla="*/ 288159 w 5066485"/>
              <a:gd name="connsiteY3" fmla="*/ 6858000 h 6858000"/>
              <a:gd name="connsiteX4" fmla="*/ 625783 w 5066485"/>
              <a:gd name="connsiteY4" fmla="*/ 1406769 h 6858000"/>
              <a:gd name="connsiteX5" fmla="*/ 231888 w 5066485"/>
              <a:gd name="connsiteY5" fmla="*/ 548640 h 6858000"/>
              <a:gd name="connsiteX6" fmla="*/ 541378 w 5066485"/>
              <a:gd name="connsiteY6" fmla="*/ 0 h 6858000"/>
              <a:gd name="connsiteX0" fmla="*/ 541378 w 5066485"/>
              <a:gd name="connsiteY0" fmla="*/ 0 h 6858000"/>
              <a:gd name="connsiteX1" fmla="*/ 5066485 w 5066485"/>
              <a:gd name="connsiteY1" fmla="*/ 0 h 6858000"/>
              <a:gd name="connsiteX2" fmla="*/ 5066485 w 5066485"/>
              <a:gd name="connsiteY2" fmla="*/ 6858000 h 6858000"/>
              <a:gd name="connsiteX3" fmla="*/ 288159 w 5066485"/>
              <a:gd name="connsiteY3" fmla="*/ 6858000 h 6858000"/>
              <a:gd name="connsiteX4" fmla="*/ 625783 w 5066485"/>
              <a:gd name="connsiteY4" fmla="*/ 1406769 h 6858000"/>
              <a:gd name="connsiteX5" fmla="*/ 231888 w 5066485"/>
              <a:gd name="connsiteY5" fmla="*/ 548640 h 6858000"/>
              <a:gd name="connsiteX6" fmla="*/ 541378 w 5066485"/>
              <a:gd name="connsiteY6" fmla="*/ 0 h 6858000"/>
              <a:gd name="connsiteX0" fmla="*/ 541378 w 5066485"/>
              <a:gd name="connsiteY0" fmla="*/ 0 h 6858000"/>
              <a:gd name="connsiteX1" fmla="*/ 5066485 w 5066485"/>
              <a:gd name="connsiteY1" fmla="*/ 0 h 6858000"/>
              <a:gd name="connsiteX2" fmla="*/ 5066485 w 5066485"/>
              <a:gd name="connsiteY2" fmla="*/ 6858000 h 6858000"/>
              <a:gd name="connsiteX3" fmla="*/ 288159 w 5066485"/>
              <a:gd name="connsiteY3" fmla="*/ 6858000 h 6858000"/>
              <a:gd name="connsiteX4" fmla="*/ 625783 w 5066485"/>
              <a:gd name="connsiteY4" fmla="*/ 1406769 h 6858000"/>
              <a:gd name="connsiteX5" fmla="*/ 231888 w 5066485"/>
              <a:gd name="connsiteY5" fmla="*/ 548640 h 6858000"/>
              <a:gd name="connsiteX6" fmla="*/ 541378 w 5066485"/>
              <a:gd name="connsiteY6" fmla="*/ 0 h 6858000"/>
              <a:gd name="connsiteX0" fmla="*/ 548608 w 5073715"/>
              <a:gd name="connsiteY0" fmla="*/ 0 h 6858000"/>
              <a:gd name="connsiteX1" fmla="*/ 5073715 w 5073715"/>
              <a:gd name="connsiteY1" fmla="*/ 0 h 6858000"/>
              <a:gd name="connsiteX2" fmla="*/ 5073715 w 5073715"/>
              <a:gd name="connsiteY2" fmla="*/ 6858000 h 6858000"/>
              <a:gd name="connsiteX3" fmla="*/ 295389 w 5073715"/>
              <a:gd name="connsiteY3" fmla="*/ 6858000 h 6858000"/>
              <a:gd name="connsiteX4" fmla="*/ 590810 w 5073715"/>
              <a:gd name="connsiteY4" fmla="*/ 1772529 h 6858000"/>
              <a:gd name="connsiteX5" fmla="*/ 239118 w 5073715"/>
              <a:gd name="connsiteY5" fmla="*/ 548640 h 6858000"/>
              <a:gd name="connsiteX6" fmla="*/ 548608 w 5073715"/>
              <a:gd name="connsiteY6" fmla="*/ 0 h 6858000"/>
              <a:gd name="connsiteX0" fmla="*/ 548608 w 5073715"/>
              <a:gd name="connsiteY0" fmla="*/ 0 h 6858000"/>
              <a:gd name="connsiteX1" fmla="*/ 5073715 w 5073715"/>
              <a:gd name="connsiteY1" fmla="*/ 0 h 6858000"/>
              <a:gd name="connsiteX2" fmla="*/ 5073715 w 5073715"/>
              <a:gd name="connsiteY2" fmla="*/ 6858000 h 6858000"/>
              <a:gd name="connsiteX3" fmla="*/ 295389 w 5073715"/>
              <a:gd name="connsiteY3" fmla="*/ 6858000 h 6858000"/>
              <a:gd name="connsiteX4" fmla="*/ 590810 w 5073715"/>
              <a:gd name="connsiteY4" fmla="*/ 1814732 h 6858000"/>
              <a:gd name="connsiteX5" fmla="*/ 239118 w 5073715"/>
              <a:gd name="connsiteY5" fmla="*/ 548640 h 6858000"/>
              <a:gd name="connsiteX6" fmla="*/ 548608 w 5073715"/>
              <a:gd name="connsiteY6" fmla="*/ 0 h 6858000"/>
              <a:gd name="connsiteX0" fmla="*/ 611845 w 5136952"/>
              <a:gd name="connsiteY0" fmla="*/ 0 h 6858000"/>
              <a:gd name="connsiteX1" fmla="*/ 5136952 w 5136952"/>
              <a:gd name="connsiteY1" fmla="*/ 0 h 6858000"/>
              <a:gd name="connsiteX2" fmla="*/ 5136952 w 5136952"/>
              <a:gd name="connsiteY2" fmla="*/ 6858000 h 6858000"/>
              <a:gd name="connsiteX3" fmla="*/ 358626 w 5136952"/>
              <a:gd name="connsiteY3" fmla="*/ 6858000 h 6858000"/>
              <a:gd name="connsiteX4" fmla="*/ 344559 w 5136952"/>
              <a:gd name="connsiteY4" fmla="*/ 3108960 h 6858000"/>
              <a:gd name="connsiteX5" fmla="*/ 654047 w 5136952"/>
              <a:gd name="connsiteY5" fmla="*/ 1814732 h 6858000"/>
              <a:gd name="connsiteX6" fmla="*/ 302355 w 5136952"/>
              <a:gd name="connsiteY6" fmla="*/ 548640 h 6858000"/>
              <a:gd name="connsiteX7" fmla="*/ 611845 w 5136952"/>
              <a:gd name="connsiteY7" fmla="*/ 0 h 6858000"/>
              <a:gd name="connsiteX0" fmla="*/ 568161 w 5093268"/>
              <a:gd name="connsiteY0" fmla="*/ 0 h 6858000"/>
              <a:gd name="connsiteX1" fmla="*/ 5093268 w 5093268"/>
              <a:gd name="connsiteY1" fmla="*/ 0 h 6858000"/>
              <a:gd name="connsiteX2" fmla="*/ 5093268 w 5093268"/>
              <a:gd name="connsiteY2" fmla="*/ 6858000 h 6858000"/>
              <a:gd name="connsiteX3" fmla="*/ 314942 w 5093268"/>
              <a:gd name="connsiteY3" fmla="*/ 6858000 h 6858000"/>
              <a:gd name="connsiteX4" fmla="*/ 554094 w 5093268"/>
              <a:gd name="connsiteY4" fmla="*/ 4557932 h 6858000"/>
              <a:gd name="connsiteX5" fmla="*/ 300875 w 5093268"/>
              <a:gd name="connsiteY5" fmla="*/ 3108960 h 6858000"/>
              <a:gd name="connsiteX6" fmla="*/ 610363 w 5093268"/>
              <a:gd name="connsiteY6" fmla="*/ 1814732 h 6858000"/>
              <a:gd name="connsiteX7" fmla="*/ 258671 w 5093268"/>
              <a:gd name="connsiteY7" fmla="*/ 548640 h 6858000"/>
              <a:gd name="connsiteX8" fmla="*/ 568161 w 5093268"/>
              <a:gd name="connsiteY8" fmla="*/ 0 h 6858000"/>
              <a:gd name="connsiteX0" fmla="*/ 760542 w 5285649"/>
              <a:gd name="connsiteY0" fmla="*/ 0 h 6858000"/>
              <a:gd name="connsiteX1" fmla="*/ 5285649 w 5285649"/>
              <a:gd name="connsiteY1" fmla="*/ 0 h 6858000"/>
              <a:gd name="connsiteX2" fmla="*/ 5285649 w 5285649"/>
              <a:gd name="connsiteY2" fmla="*/ 6858000 h 6858000"/>
              <a:gd name="connsiteX3" fmla="*/ 507323 w 5285649"/>
              <a:gd name="connsiteY3" fmla="*/ 6858000 h 6858000"/>
              <a:gd name="connsiteX4" fmla="*/ 141564 w 5285649"/>
              <a:gd name="connsiteY4" fmla="*/ 5697415 h 6858000"/>
              <a:gd name="connsiteX5" fmla="*/ 746475 w 5285649"/>
              <a:gd name="connsiteY5" fmla="*/ 4557932 h 6858000"/>
              <a:gd name="connsiteX6" fmla="*/ 493256 w 5285649"/>
              <a:gd name="connsiteY6" fmla="*/ 3108960 h 6858000"/>
              <a:gd name="connsiteX7" fmla="*/ 802744 w 5285649"/>
              <a:gd name="connsiteY7" fmla="*/ 1814732 h 6858000"/>
              <a:gd name="connsiteX8" fmla="*/ 451052 w 5285649"/>
              <a:gd name="connsiteY8" fmla="*/ 548640 h 6858000"/>
              <a:gd name="connsiteX9" fmla="*/ 760542 w 5285649"/>
              <a:gd name="connsiteY9" fmla="*/ 0 h 6858000"/>
              <a:gd name="connsiteX0" fmla="*/ 649477 w 5174584"/>
              <a:gd name="connsiteY0" fmla="*/ 0 h 6858000"/>
              <a:gd name="connsiteX1" fmla="*/ 5174584 w 5174584"/>
              <a:gd name="connsiteY1" fmla="*/ 0 h 6858000"/>
              <a:gd name="connsiteX2" fmla="*/ 5174584 w 5174584"/>
              <a:gd name="connsiteY2" fmla="*/ 6858000 h 6858000"/>
              <a:gd name="connsiteX3" fmla="*/ 396258 w 5174584"/>
              <a:gd name="connsiteY3" fmla="*/ 6858000 h 6858000"/>
              <a:gd name="connsiteX4" fmla="*/ 325921 w 5174584"/>
              <a:gd name="connsiteY4" fmla="*/ 6668086 h 6858000"/>
              <a:gd name="connsiteX5" fmla="*/ 30499 w 5174584"/>
              <a:gd name="connsiteY5" fmla="*/ 5697415 h 6858000"/>
              <a:gd name="connsiteX6" fmla="*/ 635410 w 5174584"/>
              <a:gd name="connsiteY6" fmla="*/ 4557932 h 6858000"/>
              <a:gd name="connsiteX7" fmla="*/ 382191 w 5174584"/>
              <a:gd name="connsiteY7" fmla="*/ 3108960 h 6858000"/>
              <a:gd name="connsiteX8" fmla="*/ 691679 w 5174584"/>
              <a:gd name="connsiteY8" fmla="*/ 1814732 h 6858000"/>
              <a:gd name="connsiteX9" fmla="*/ 339987 w 5174584"/>
              <a:gd name="connsiteY9" fmla="*/ 548640 h 6858000"/>
              <a:gd name="connsiteX10" fmla="*/ 649477 w 5174584"/>
              <a:gd name="connsiteY10" fmla="*/ 0 h 6858000"/>
              <a:gd name="connsiteX0" fmla="*/ 644950 w 5170057"/>
              <a:gd name="connsiteY0" fmla="*/ 0 h 6872068"/>
              <a:gd name="connsiteX1" fmla="*/ 5170057 w 5170057"/>
              <a:gd name="connsiteY1" fmla="*/ 0 h 6872068"/>
              <a:gd name="connsiteX2" fmla="*/ 5170057 w 5170057"/>
              <a:gd name="connsiteY2" fmla="*/ 6858000 h 6872068"/>
              <a:gd name="connsiteX3" fmla="*/ 546476 w 5170057"/>
              <a:gd name="connsiteY3" fmla="*/ 6872068 h 6872068"/>
              <a:gd name="connsiteX4" fmla="*/ 321394 w 5170057"/>
              <a:gd name="connsiteY4" fmla="*/ 6668086 h 6872068"/>
              <a:gd name="connsiteX5" fmla="*/ 25972 w 5170057"/>
              <a:gd name="connsiteY5" fmla="*/ 5697415 h 6872068"/>
              <a:gd name="connsiteX6" fmla="*/ 630883 w 5170057"/>
              <a:gd name="connsiteY6" fmla="*/ 4557932 h 6872068"/>
              <a:gd name="connsiteX7" fmla="*/ 377664 w 5170057"/>
              <a:gd name="connsiteY7" fmla="*/ 3108960 h 6872068"/>
              <a:gd name="connsiteX8" fmla="*/ 687152 w 5170057"/>
              <a:gd name="connsiteY8" fmla="*/ 1814732 h 6872068"/>
              <a:gd name="connsiteX9" fmla="*/ 335460 w 5170057"/>
              <a:gd name="connsiteY9" fmla="*/ 548640 h 6872068"/>
              <a:gd name="connsiteX10" fmla="*/ 644950 w 5170057"/>
              <a:gd name="connsiteY10" fmla="*/ 0 h 6872068"/>
              <a:gd name="connsiteX0" fmla="*/ 644950 w 5170057"/>
              <a:gd name="connsiteY0" fmla="*/ 0 h 6858000"/>
              <a:gd name="connsiteX1" fmla="*/ 5170057 w 5170057"/>
              <a:gd name="connsiteY1" fmla="*/ 0 h 6858000"/>
              <a:gd name="connsiteX2" fmla="*/ 5170057 w 5170057"/>
              <a:gd name="connsiteY2" fmla="*/ 6858000 h 6858000"/>
              <a:gd name="connsiteX3" fmla="*/ 841897 w 5170057"/>
              <a:gd name="connsiteY3" fmla="*/ 6843933 h 6858000"/>
              <a:gd name="connsiteX4" fmla="*/ 321394 w 5170057"/>
              <a:gd name="connsiteY4" fmla="*/ 6668086 h 6858000"/>
              <a:gd name="connsiteX5" fmla="*/ 25972 w 5170057"/>
              <a:gd name="connsiteY5" fmla="*/ 5697415 h 6858000"/>
              <a:gd name="connsiteX6" fmla="*/ 630883 w 5170057"/>
              <a:gd name="connsiteY6" fmla="*/ 4557932 h 6858000"/>
              <a:gd name="connsiteX7" fmla="*/ 377664 w 5170057"/>
              <a:gd name="connsiteY7" fmla="*/ 3108960 h 6858000"/>
              <a:gd name="connsiteX8" fmla="*/ 687152 w 5170057"/>
              <a:gd name="connsiteY8" fmla="*/ 1814732 h 6858000"/>
              <a:gd name="connsiteX9" fmla="*/ 335460 w 5170057"/>
              <a:gd name="connsiteY9" fmla="*/ 548640 h 6858000"/>
              <a:gd name="connsiteX10" fmla="*/ 644950 w 5170057"/>
              <a:gd name="connsiteY10" fmla="*/ 0 h 6858000"/>
              <a:gd name="connsiteX0" fmla="*/ 644950 w 5170057"/>
              <a:gd name="connsiteY0" fmla="*/ 0 h 6858000"/>
              <a:gd name="connsiteX1" fmla="*/ 5170057 w 5170057"/>
              <a:gd name="connsiteY1" fmla="*/ 0 h 6858000"/>
              <a:gd name="connsiteX2" fmla="*/ 5170057 w 5170057"/>
              <a:gd name="connsiteY2" fmla="*/ 6858000 h 6858000"/>
              <a:gd name="connsiteX3" fmla="*/ 954439 w 5170057"/>
              <a:gd name="connsiteY3" fmla="*/ 6858000 h 6858000"/>
              <a:gd name="connsiteX4" fmla="*/ 321394 w 5170057"/>
              <a:gd name="connsiteY4" fmla="*/ 6668086 h 6858000"/>
              <a:gd name="connsiteX5" fmla="*/ 25972 w 5170057"/>
              <a:gd name="connsiteY5" fmla="*/ 5697415 h 6858000"/>
              <a:gd name="connsiteX6" fmla="*/ 630883 w 5170057"/>
              <a:gd name="connsiteY6" fmla="*/ 4557932 h 6858000"/>
              <a:gd name="connsiteX7" fmla="*/ 377664 w 5170057"/>
              <a:gd name="connsiteY7" fmla="*/ 3108960 h 6858000"/>
              <a:gd name="connsiteX8" fmla="*/ 687152 w 5170057"/>
              <a:gd name="connsiteY8" fmla="*/ 1814732 h 6858000"/>
              <a:gd name="connsiteX9" fmla="*/ 335460 w 5170057"/>
              <a:gd name="connsiteY9" fmla="*/ 548640 h 6858000"/>
              <a:gd name="connsiteX10" fmla="*/ 644950 w 5170057"/>
              <a:gd name="connsiteY10" fmla="*/ 0 h 6858000"/>
              <a:gd name="connsiteX0" fmla="*/ 644950 w 5170057"/>
              <a:gd name="connsiteY0" fmla="*/ 0 h 6872068"/>
              <a:gd name="connsiteX1" fmla="*/ 5170057 w 5170057"/>
              <a:gd name="connsiteY1" fmla="*/ 0 h 6872068"/>
              <a:gd name="connsiteX2" fmla="*/ 5170057 w 5170057"/>
              <a:gd name="connsiteY2" fmla="*/ 6858000 h 6872068"/>
              <a:gd name="connsiteX3" fmla="*/ 1123251 w 5170057"/>
              <a:gd name="connsiteY3" fmla="*/ 6872068 h 6872068"/>
              <a:gd name="connsiteX4" fmla="*/ 321394 w 5170057"/>
              <a:gd name="connsiteY4" fmla="*/ 6668086 h 6872068"/>
              <a:gd name="connsiteX5" fmla="*/ 25972 w 5170057"/>
              <a:gd name="connsiteY5" fmla="*/ 5697415 h 6872068"/>
              <a:gd name="connsiteX6" fmla="*/ 630883 w 5170057"/>
              <a:gd name="connsiteY6" fmla="*/ 4557932 h 6872068"/>
              <a:gd name="connsiteX7" fmla="*/ 377664 w 5170057"/>
              <a:gd name="connsiteY7" fmla="*/ 3108960 h 6872068"/>
              <a:gd name="connsiteX8" fmla="*/ 687152 w 5170057"/>
              <a:gd name="connsiteY8" fmla="*/ 1814732 h 6872068"/>
              <a:gd name="connsiteX9" fmla="*/ 335460 w 5170057"/>
              <a:gd name="connsiteY9" fmla="*/ 548640 h 6872068"/>
              <a:gd name="connsiteX10" fmla="*/ 644950 w 5170057"/>
              <a:gd name="connsiteY10" fmla="*/ 0 h 687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0057" h="6872068">
                <a:moveTo>
                  <a:pt x="644950" y="0"/>
                </a:moveTo>
                <a:lnTo>
                  <a:pt x="5170057" y="0"/>
                </a:lnTo>
                <a:lnTo>
                  <a:pt x="5170057" y="6858000"/>
                </a:lnTo>
                <a:lnTo>
                  <a:pt x="1123251" y="6872068"/>
                </a:lnTo>
                <a:cubicBezTo>
                  <a:pt x="242458" y="6821659"/>
                  <a:pt x="382354" y="6861517"/>
                  <a:pt x="321394" y="6668086"/>
                </a:cubicBezTo>
                <a:cubicBezTo>
                  <a:pt x="260434" y="6474655"/>
                  <a:pt x="-98292" y="6030350"/>
                  <a:pt x="25972" y="5697415"/>
                </a:cubicBezTo>
                <a:cubicBezTo>
                  <a:pt x="150236" y="5364480"/>
                  <a:pt x="605092" y="4991686"/>
                  <a:pt x="630883" y="4557932"/>
                </a:cubicBezTo>
                <a:cubicBezTo>
                  <a:pt x="628539" y="3933092"/>
                  <a:pt x="295603" y="3530991"/>
                  <a:pt x="377664" y="3108960"/>
                </a:cubicBezTo>
                <a:cubicBezTo>
                  <a:pt x="459725" y="2686929"/>
                  <a:pt x="719977" y="2208627"/>
                  <a:pt x="687152" y="1814732"/>
                </a:cubicBezTo>
                <a:cubicBezTo>
                  <a:pt x="654327" y="1420837"/>
                  <a:pt x="560543" y="1460695"/>
                  <a:pt x="335460" y="548640"/>
                </a:cubicBezTo>
                <a:cubicBezTo>
                  <a:pt x="326081" y="309489"/>
                  <a:pt x="541787" y="182880"/>
                  <a:pt x="644950" y="0"/>
                </a:cubicBezTo>
                <a:close/>
              </a:path>
            </a:pathLst>
          </a:custGeom>
          <a:solidFill>
            <a:schemeClr val="accent1">
              <a:alpha val="20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0CA09E5-7440-D44C-B18A-A2E8CCFA4811}"/>
              </a:ext>
            </a:extLst>
          </p:cNvPr>
          <p:cNvPicPr/>
          <p:nvPr/>
        </p:nvPicPr>
        <p:blipFill>
          <a:blip r:embed="rId3">
            <a:extLst>
              <a:ext uri="{28A0092B-C50C-407E-A947-70E740481C1C}">
                <a14:useLocalDpi xmlns:a14="http://schemas.microsoft.com/office/drawing/2010/main" val="0"/>
              </a:ext>
            </a:extLst>
          </a:blip>
          <a:stretch>
            <a:fillRect/>
          </a:stretch>
        </p:blipFill>
        <p:spPr>
          <a:xfrm>
            <a:off x="854712" y="1033463"/>
            <a:ext cx="5630496" cy="4776494"/>
          </a:xfrm>
          <a:prstGeom prst="rect">
            <a:avLst/>
          </a:prstGeom>
        </p:spPr>
      </p:pic>
      <p:sp>
        <p:nvSpPr>
          <p:cNvPr id="2" name="TextBox 1">
            <a:extLst>
              <a:ext uri="{FF2B5EF4-FFF2-40B4-BE49-F238E27FC236}">
                <a16:creationId xmlns:a16="http://schemas.microsoft.com/office/drawing/2014/main" id="{D35577BD-6DE0-7540-9695-FD85917B7640}"/>
              </a:ext>
            </a:extLst>
          </p:cNvPr>
          <p:cNvSpPr txBox="1"/>
          <p:nvPr/>
        </p:nvSpPr>
        <p:spPr>
          <a:xfrm>
            <a:off x="7484920" y="2347204"/>
            <a:ext cx="4557932" cy="2862322"/>
          </a:xfrm>
          <a:prstGeom prst="rect">
            <a:avLst/>
          </a:prstGeom>
          <a:noFill/>
        </p:spPr>
        <p:txBody>
          <a:bodyPr wrap="square" rtlCol="0">
            <a:spAutoFit/>
          </a:bodyPr>
          <a:lstStyle/>
          <a:p>
            <a:r>
              <a:rPr lang="en-US">
                <a:latin typeface="Arial"/>
                <a:cs typeface="Arial"/>
              </a:rPr>
              <a:t>we select four features to further draw distribution plot to show the distribution difference between bankrupt companies and non-bankrupt companies.</a:t>
            </a:r>
          </a:p>
          <a:p>
            <a:endParaRPr lang="en-US">
              <a:latin typeface="Arial"/>
              <a:cs typeface="Arial"/>
            </a:endParaRPr>
          </a:p>
          <a:p>
            <a:r>
              <a:rPr lang="en-US">
                <a:latin typeface="Arial"/>
                <a:cs typeface="Arial"/>
              </a:rPr>
              <a:t>The graph shows that the non-bankrupt companies has more centralized data distribution.</a:t>
            </a:r>
          </a:p>
          <a:p>
            <a:endParaRPr lang="en-US">
              <a:latin typeface="Arial"/>
              <a:cs typeface="Arial"/>
            </a:endParaRPr>
          </a:p>
          <a:p>
            <a:endParaRPr lang="en-US">
              <a:latin typeface="Arial"/>
              <a:cs typeface="Arial"/>
            </a:endParaRPr>
          </a:p>
        </p:txBody>
      </p:sp>
      <p:sp>
        <p:nvSpPr>
          <p:cNvPr id="14" name="TextBox 13">
            <a:extLst>
              <a:ext uri="{FF2B5EF4-FFF2-40B4-BE49-F238E27FC236}">
                <a16:creationId xmlns:a16="http://schemas.microsoft.com/office/drawing/2014/main" id="{4F32CB64-26ED-9141-AC06-96E1C42DAD39}"/>
              </a:ext>
            </a:extLst>
          </p:cNvPr>
          <p:cNvSpPr txBox="1"/>
          <p:nvPr/>
        </p:nvSpPr>
        <p:spPr>
          <a:xfrm>
            <a:off x="8053301" y="1574742"/>
            <a:ext cx="3150716" cy="523220"/>
          </a:xfrm>
          <a:prstGeom prst="rect">
            <a:avLst/>
          </a:prstGeom>
          <a:noFill/>
        </p:spPr>
        <p:txBody>
          <a:bodyPr wrap="square" lIns="91440" tIns="45720" rIns="91440" bIns="45720" rtlCol="0" anchor="t">
            <a:spAutoFit/>
          </a:bodyPr>
          <a:lstStyle/>
          <a:p>
            <a:r>
              <a:rPr lang="en-US" sz="2800" b="1">
                <a:latin typeface="Arial"/>
                <a:cs typeface="Arial"/>
              </a:rPr>
              <a:t>2.4 Visualization</a:t>
            </a:r>
          </a:p>
        </p:txBody>
      </p:sp>
    </p:spTree>
    <p:extLst>
      <p:ext uri="{BB962C8B-B14F-4D97-AF65-F5344CB8AC3E}">
        <p14:creationId xmlns:p14="http://schemas.microsoft.com/office/powerpoint/2010/main" val="1323093539"/>
      </p:ext>
    </p:extLst>
  </p:cSld>
  <p:clrMapOvr>
    <a:masterClrMapping/>
  </p:clrMapOvr>
  <p:transition advClick="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9DA3E5-28F2-2D43-8FCF-4ABB2CD734BB}"/>
              </a:ext>
            </a:extLst>
          </p:cNvPr>
          <p:cNvSpPr/>
          <p:nvPr/>
        </p:nvSpPr>
        <p:spPr>
          <a:xfrm>
            <a:off x="4656406" y="2513421"/>
            <a:ext cx="4895557" cy="134468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椭圆 46">
            <a:extLst>
              <a:ext uri="{FF2B5EF4-FFF2-40B4-BE49-F238E27FC236}">
                <a16:creationId xmlns:a16="http://schemas.microsoft.com/office/drawing/2014/main" id="{48AF9F0E-7F1D-443C-BF3D-DBA333578122}"/>
              </a:ext>
            </a:extLst>
          </p:cNvPr>
          <p:cNvSpPr/>
          <p:nvPr/>
        </p:nvSpPr>
        <p:spPr>
          <a:xfrm>
            <a:off x="3121937" y="2513421"/>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zh-CN" sz="4400" b="1">
                <a:solidFill>
                  <a:schemeClr val="bg1"/>
                </a:solidFill>
                <a:latin typeface="Arial"/>
                <a:ea typeface="幼圆"/>
                <a:cs typeface="Arial"/>
                <a:sym typeface="幼圆" panose="02010509060101010101" pitchFamily="49" charset="-122"/>
              </a:rPr>
              <a:t>03</a:t>
            </a:r>
            <a:endParaRPr lang="zh-CN" altLang="en-US" sz="4400" b="1">
              <a:solidFill>
                <a:schemeClr val="bg1"/>
              </a:solidFill>
              <a:latin typeface="Arial"/>
              <a:ea typeface="幼圆" panose="02010509060101010101" pitchFamily="49" charset="-122"/>
              <a:cs typeface="Arial"/>
              <a:sym typeface="幼圆" panose="02010509060101010101" pitchFamily="49" charset="-122"/>
            </a:endParaRPr>
          </a:p>
        </p:txBody>
      </p:sp>
      <p:sp>
        <p:nvSpPr>
          <p:cNvPr id="6" name="矩形 44">
            <a:extLst>
              <a:ext uri="{FF2B5EF4-FFF2-40B4-BE49-F238E27FC236}">
                <a16:creationId xmlns:a16="http://schemas.microsoft.com/office/drawing/2014/main" id="{55DA5874-7E8F-8B4C-B461-6E798E4989FC}"/>
              </a:ext>
            </a:extLst>
          </p:cNvPr>
          <p:cNvSpPr/>
          <p:nvPr/>
        </p:nvSpPr>
        <p:spPr>
          <a:xfrm>
            <a:off x="5166407" y="2939539"/>
            <a:ext cx="4385556" cy="492443"/>
          </a:xfrm>
          <a:prstGeom prst="rect">
            <a:avLst/>
          </a:prstGeom>
        </p:spPr>
        <p:txBody>
          <a:bodyPr wrap="square" lIns="0" tIns="0" rIns="0" bIns="0" anchor="t">
            <a:spAutoFit/>
          </a:bodyPr>
          <a:lstStyle/>
          <a:p>
            <a:r>
              <a:rPr lang="en-US" altLang="zh-CN" sz="3200" b="1">
                <a:latin typeface="Arial"/>
                <a:ea typeface="幼圆"/>
                <a:cs typeface="Arial"/>
                <a:sym typeface="幼圆" panose="02010509060101010101" pitchFamily="49" charset="-122"/>
              </a:rPr>
              <a:t>Data Preprocessing</a:t>
            </a:r>
            <a:endParaRPr lang="zh-CN" altLang="en-US" sz="3200" b="1">
              <a:solidFill>
                <a:schemeClr val="accent1">
                  <a:lumMod val="100000"/>
                </a:schemeClr>
              </a:solidFill>
              <a:latin typeface="Arial"/>
              <a:ea typeface="幼圆"/>
              <a:cs typeface="Arial"/>
              <a:sym typeface="幼圆" panose="02010509060101010101" pitchFamily="49" charset="-122"/>
            </a:endParaRPr>
          </a:p>
        </p:txBody>
      </p:sp>
    </p:spTree>
    <p:extLst>
      <p:ext uri="{BB962C8B-B14F-4D97-AF65-F5344CB8AC3E}">
        <p14:creationId xmlns:p14="http://schemas.microsoft.com/office/powerpoint/2010/main" val="3990817546"/>
      </p:ext>
    </p:extLst>
  </p:cSld>
  <p:clrMapOvr>
    <a:masterClrMapping/>
  </p:clrMapOvr>
  <p:transition advClick="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36"/>
          <p:cNvGrpSpPr/>
          <p:nvPr/>
        </p:nvGrpSpPr>
        <p:grpSpPr>
          <a:xfrm>
            <a:off x="4728543" y="3909141"/>
            <a:ext cx="1954979" cy="1749049"/>
            <a:chOff x="4727927" y="3910046"/>
            <a:chExt cx="1954724" cy="1749454"/>
          </a:xfrm>
          <a:solidFill>
            <a:schemeClr val="accent3"/>
          </a:solidFill>
        </p:grpSpPr>
        <p:grpSp>
          <p:nvGrpSpPr>
            <p:cNvPr id="9" name="组合 37"/>
            <p:cNvGrpSpPr/>
            <p:nvPr/>
          </p:nvGrpSpPr>
          <p:grpSpPr>
            <a:xfrm>
              <a:off x="4727927" y="3910046"/>
              <a:ext cx="1954724" cy="1749454"/>
              <a:chOff x="4400057" y="3759868"/>
              <a:chExt cx="2239523" cy="2004346"/>
            </a:xfrm>
            <a:grpFill/>
          </p:grpSpPr>
          <p:sp>
            <p:nvSpPr>
              <p:cNvPr id="42" name="Freeform 5"/>
              <p:cNvSpPr>
                <a:spLocks/>
              </p:cNvSpPr>
              <p:nvPr/>
            </p:nvSpPr>
            <p:spPr bwMode="auto">
              <a:xfrm>
                <a:off x="4400057" y="3759868"/>
                <a:ext cx="2239523" cy="1328213"/>
              </a:xfrm>
              <a:custGeom>
                <a:avLst/>
                <a:gdLst>
                  <a:gd name="T0" fmla="*/ 630 w 891"/>
                  <a:gd name="T1" fmla="*/ 289 h 529"/>
                  <a:gd name="T2" fmla="*/ 842 w 891"/>
                  <a:gd name="T3" fmla="*/ 53 h 529"/>
                  <a:gd name="T4" fmla="*/ 889 w 891"/>
                  <a:gd name="T5" fmla="*/ 0 h 529"/>
                  <a:gd name="T6" fmla="*/ 891 w 891"/>
                  <a:gd name="T7" fmla="*/ 22 h 529"/>
                  <a:gd name="T8" fmla="*/ 890 w 891"/>
                  <a:gd name="T9" fmla="*/ 208 h 529"/>
                  <a:gd name="T10" fmla="*/ 880 w 891"/>
                  <a:gd name="T11" fmla="*/ 232 h 529"/>
                  <a:gd name="T12" fmla="*/ 619 w 891"/>
                  <a:gd name="T13" fmla="*/ 512 h 529"/>
                  <a:gd name="T14" fmla="*/ 591 w 891"/>
                  <a:gd name="T15" fmla="*/ 516 h 529"/>
                  <a:gd name="T16" fmla="*/ 439 w 891"/>
                  <a:gd name="T17" fmla="*/ 521 h 529"/>
                  <a:gd name="T18" fmla="*/ 412 w 891"/>
                  <a:gd name="T19" fmla="*/ 520 h 529"/>
                  <a:gd name="T20" fmla="*/ 12 w 891"/>
                  <a:gd name="T21" fmla="*/ 146 h 529"/>
                  <a:gd name="T22" fmla="*/ 0 w 891"/>
                  <a:gd name="T23" fmla="*/ 132 h 529"/>
                  <a:gd name="T24" fmla="*/ 25 w 891"/>
                  <a:gd name="T25" fmla="*/ 130 h 529"/>
                  <a:gd name="T26" fmla="*/ 182 w 891"/>
                  <a:gd name="T27" fmla="*/ 130 h 529"/>
                  <a:gd name="T28" fmla="*/ 218 w 891"/>
                  <a:gd name="T29" fmla="*/ 144 h 529"/>
                  <a:gd name="T30" fmla="*/ 491 w 891"/>
                  <a:gd name="T31" fmla="*/ 390 h 529"/>
                  <a:gd name="T32" fmla="*/ 519 w 891"/>
                  <a:gd name="T33" fmla="*/ 415 h 529"/>
                  <a:gd name="T34" fmla="*/ 630 w 891"/>
                  <a:gd name="T35" fmla="*/ 28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1" h="529">
                    <a:moveTo>
                      <a:pt x="630" y="289"/>
                    </a:moveTo>
                    <a:cubicBezTo>
                      <a:pt x="701" y="210"/>
                      <a:pt x="771" y="131"/>
                      <a:pt x="842" y="53"/>
                    </a:cubicBezTo>
                    <a:cubicBezTo>
                      <a:pt x="856" y="36"/>
                      <a:pt x="871" y="20"/>
                      <a:pt x="889" y="0"/>
                    </a:cubicBezTo>
                    <a:cubicBezTo>
                      <a:pt x="890" y="10"/>
                      <a:pt x="891" y="16"/>
                      <a:pt x="891" y="22"/>
                    </a:cubicBezTo>
                    <a:cubicBezTo>
                      <a:pt x="891" y="84"/>
                      <a:pt x="891" y="146"/>
                      <a:pt x="890" y="208"/>
                    </a:cubicBezTo>
                    <a:cubicBezTo>
                      <a:pt x="890" y="216"/>
                      <a:pt x="885" y="226"/>
                      <a:pt x="880" y="232"/>
                    </a:cubicBezTo>
                    <a:cubicBezTo>
                      <a:pt x="793" y="326"/>
                      <a:pt x="706" y="418"/>
                      <a:pt x="619" y="512"/>
                    </a:cubicBezTo>
                    <a:cubicBezTo>
                      <a:pt x="610" y="521"/>
                      <a:pt x="604" y="524"/>
                      <a:pt x="591" y="516"/>
                    </a:cubicBezTo>
                    <a:cubicBezTo>
                      <a:pt x="540" y="488"/>
                      <a:pt x="489" y="490"/>
                      <a:pt x="439" y="521"/>
                    </a:cubicBezTo>
                    <a:cubicBezTo>
                      <a:pt x="429" y="528"/>
                      <a:pt x="422" y="529"/>
                      <a:pt x="412" y="520"/>
                    </a:cubicBezTo>
                    <a:cubicBezTo>
                      <a:pt x="279" y="395"/>
                      <a:pt x="146" y="271"/>
                      <a:pt x="12" y="146"/>
                    </a:cubicBezTo>
                    <a:cubicBezTo>
                      <a:pt x="8" y="143"/>
                      <a:pt x="6" y="138"/>
                      <a:pt x="0" y="132"/>
                    </a:cubicBezTo>
                    <a:cubicBezTo>
                      <a:pt x="10" y="131"/>
                      <a:pt x="18" y="130"/>
                      <a:pt x="25" y="130"/>
                    </a:cubicBezTo>
                    <a:cubicBezTo>
                      <a:pt x="77" y="130"/>
                      <a:pt x="130" y="129"/>
                      <a:pt x="182" y="130"/>
                    </a:cubicBezTo>
                    <a:cubicBezTo>
                      <a:pt x="194" y="131"/>
                      <a:pt x="209" y="136"/>
                      <a:pt x="218" y="144"/>
                    </a:cubicBezTo>
                    <a:cubicBezTo>
                      <a:pt x="309" y="226"/>
                      <a:pt x="400" y="308"/>
                      <a:pt x="491" y="390"/>
                    </a:cubicBezTo>
                    <a:cubicBezTo>
                      <a:pt x="499" y="398"/>
                      <a:pt x="508" y="405"/>
                      <a:pt x="519" y="415"/>
                    </a:cubicBezTo>
                    <a:cubicBezTo>
                      <a:pt x="557" y="372"/>
                      <a:pt x="593" y="331"/>
                      <a:pt x="630" y="28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43" name="Freeform 9"/>
              <p:cNvSpPr>
                <a:spLocks/>
              </p:cNvSpPr>
              <p:nvPr/>
            </p:nvSpPr>
            <p:spPr bwMode="auto">
              <a:xfrm>
                <a:off x="5364815" y="5078727"/>
                <a:ext cx="717556" cy="685487"/>
              </a:xfrm>
              <a:custGeom>
                <a:avLst/>
                <a:gdLst>
                  <a:gd name="T0" fmla="*/ 0 w 285"/>
                  <a:gd name="T1" fmla="*/ 139 h 273"/>
                  <a:gd name="T2" fmla="*/ 46 w 285"/>
                  <a:gd name="T3" fmla="*/ 41 h 273"/>
                  <a:gd name="T4" fmla="*/ 227 w 285"/>
                  <a:gd name="T5" fmla="*/ 43 h 273"/>
                  <a:gd name="T6" fmla="*/ 236 w 285"/>
                  <a:gd name="T7" fmla="*/ 214 h 273"/>
                  <a:gd name="T8" fmla="*/ 25 w 285"/>
                  <a:gd name="T9" fmla="*/ 205 h 273"/>
                  <a:gd name="T10" fmla="*/ 0 w 285"/>
                  <a:gd name="T11" fmla="*/ 139 h 273"/>
                </a:gdLst>
                <a:ahLst/>
                <a:cxnLst>
                  <a:cxn ang="0">
                    <a:pos x="T0" y="T1"/>
                  </a:cxn>
                  <a:cxn ang="0">
                    <a:pos x="T2" y="T3"/>
                  </a:cxn>
                  <a:cxn ang="0">
                    <a:pos x="T4" y="T5"/>
                  </a:cxn>
                  <a:cxn ang="0">
                    <a:pos x="T6" y="T7"/>
                  </a:cxn>
                  <a:cxn ang="0">
                    <a:pos x="T8" y="T9"/>
                  </a:cxn>
                  <a:cxn ang="0">
                    <a:pos x="T10" y="T11"/>
                  </a:cxn>
                </a:cxnLst>
                <a:rect l="0" t="0" r="r" b="b"/>
                <a:pathLst>
                  <a:path w="285" h="273">
                    <a:moveTo>
                      <a:pt x="0" y="139"/>
                    </a:moveTo>
                    <a:cubicBezTo>
                      <a:pt x="0" y="95"/>
                      <a:pt x="17" y="65"/>
                      <a:pt x="46" y="41"/>
                    </a:cubicBezTo>
                    <a:cubicBezTo>
                      <a:pt x="97" y="0"/>
                      <a:pt x="176" y="1"/>
                      <a:pt x="227" y="43"/>
                    </a:cubicBezTo>
                    <a:cubicBezTo>
                      <a:pt x="281" y="88"/>
                      <a:pt x="285" y="164"/>
                      <a:pt x="236" y="214"/>
                    </a:cubicBezTo>
                    <a:cubicBezTo>
                      <a:pt x="179" y="273"/>
                      <a:pt x="75" y="268"/>
                      <a:pt x="25" y="205"/>
                    </a:cubicBezTo>
                    <a:cubicBezTo>
                      <a:pt x="7" y="182"/>
                      <a:pt x="0" y="161"/>
                      <a:pt x="0" y="1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grpSp>
        <p:grpSp>
          <p:nvGrpSpPr>
            <p:cNvPr id="10" name="组合 38"/>
            <p:cNvGrpSpPr>
              <a:grpSpLocks noChangeAspect="1"/>
            </p:cNvGrpSpPr>
            <p:nvPr/>
          </p:nvGrpSpPr>
          <p:grpSpPr>
            <a:xfrm>
              <a:off x="5751176" y="5250128"/>
              <a:ext cx="197725" cy="192992"/>
              <a:chOff x="3530192" y="2543266"/>
              <a:chExt cx="596901" cy="582613"/>
            </a:xfrm>
            <a:grpFill/>
          </p:grpSpPr>
          <p:sp>
            <p:nvSpPr>
              <p:cNvPr id="40" name="Freeform 36"/>
              <p:cNvSpPr>
                <a:spLocks noEditPoints="1"/>
              </p:cNvSpPr>
              <p:nvPr/>
            </p:nvSpPr>
            <p:spPr bwMode="auto">
              <a:xfrm>
                <a:off x="3646080" y="2543266"/>
                <a:ext cx="481013" cy="582613"/>
              </a:xfrm>
              <a:custGeom>
                <a:avLst/>
                <a:gdLst>
                  <a:gd name="T0" fmla="*/ 100 w 128"/>
                  <a:gd name="T1" fmla="*/ 113 h 155"/>
                  <a:gd name="T2" fmla="*/ 100 w 128"/>
                  <a:gd name="T3" fmla="*/ 105 h 155"/>
                  <a:gd name="T4" fmla="*/ 62 w 128"/>
                  <a:gd name="T5" fmla="*/ 109 h 155"/>
                  <a:gd name="T6" fmla="*/ 127 w 128"/>
                  <a:gd name="T7" fmla="*/ 51 h 155"/>
                  <a:gd name="T8" fmla="*/ 74 w 128"/>
                  <a:gd name="T9" fmla="*/ 0 h 155"/>
                  <a:gd name="T10" fmla="*/ 0 w 128"/>
                  <a:gd name="T11" fmla="*/ 22 h 155"/>
                  <a:gd name="T12" fmla="*/ 3 w 128"/>
                  <a:gd name="T13" fmla="*/ 70 h 155"/>
                  <a:gd name="T14" fmla="*/ 4 w 128"/>
                  <a:gd name="T15" fmla="*/ 69 h 155"/>
                  <a:gd name="T16" fmla="*/ 10 w 128"/>
                  <a:gd name="T17" fmla="*/ 22 h 155"/>
                  <a:gd name="T18" fmla="*/ 68 w 128"/>
                  <a:gd name="T19" fmla="*/ 10 h 155"/>
                  <a:gd name="T20" fmla="*/ 90 w 128"/>
                  <a:gd name="T21" fmla="*/ 59 h 155"/>
                  <a:gd name="T22" fmla="*/ 118 w 128"/>
                  <a:gd name="T23" fmla="*/ 134 h 155"/>
                  <a:gd name="T24" fmla="*/ 45 w 128"/>
                  <a:gd name="T25" fmla="*/ 145 h 155"/>
                  <a:gd name="T26" fmla="*/ 44 w 128"/>
                  <a:gd name="T27" fmla="*/ 155 h 155"/>
                  <a:gd name="T28" fmla="*/ 92 w 128"/>
                  <a:gd name="T29" fmla="*/ 155 h 155"/>
                  <a:gd name="T30" fmla="*/ 128 w 128"/>
                  <a:gd name="T31" fmla="*/ 134 h 155"/>
                  <a:gd name="T32" fmla="*/ 127 w 128"/>
                  <a:gd name="T33" fmla="*/ 51 h 155"/>
                  <a:gd name="T34" fmla="*/ 78 w 128"/>
                  <a:gd name="T35" fmla="*/ 38 h 155"/>
                  <a:gd name="T36" fmla="*/ 112 w 128"/>
                  <a:gd name="T37" fmla="*/ 50 h 155"/>
                  <a:gd name="T38" fmla="*/ 55 w 128"/>
                  <a:gd name="T39" fmla="*/ 54 h 155"/>
                  <a:gd name="T40" fmla="*/ 28 w 128"/>
                  <a:gd name="T41" fmla="*/ 50 h 155"/>
                  <a:gd name="T42" fmla="*/ 28 w 128"/>
                  <a:gd name="T43" fmla="*/ 58 h 155"/>
                  <a:gd name="T44" fmla="*/ 55 w 128"/>
                  <a:gd name="T45" fmla="*/ 54 h 155"/>
                  <a:gd name="T46" fmla="*/ 51 w 128"/>
                  <a:gd name="T47" fmla="*/ 42 h 155"/>
                  <a:gd name="T48" fmla="*/ 51 w 128"/>
                  <a:gd name="T49" fmla="*/ 34 h 155"/>
                  <a:gd name="T50" fmla="*/ 24 w 128"/>
                  <a:gd name="T51" fmla="*/ 38 h 155"/>
                  <a:gd name="T52" fmla="*/ 100 w 128"/>
                  <a:gd name="T53" fmla="*/ 121 h 155"/>
                  <a:gd name="T54" fmla="*/ 62 w 128"/>
                  <a:gd name="T55" fmla="*/ 125 h 155"/>
                  <a:gd name="T56" fmla="*/ 100 w 128"/>
                  <a:gd name="T57" fmla="*/ 129 h 155"/>
                  <a:gd name="T58" fmla="*/ 100 w 128"/>
                  <a:gd name="T59" fmla="*/ 121 h 155"/>
                  <a:gd name="T60" fmla="*/ 100 w 128"/>
                  <a:gd name="T61" fmla="*/ 96 h 155"/>
                  <a:gd name="T62" fmla="*/ 100 w 128"/>
                  <a:gd name="T63" fmla="*/ 88 h 155"/>
                  <a:gd name="T64" fmla="*/ 62 w 128"/>
                  <a:gd name="T65" fmla="*/ 9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55">
                    <a:moveTo>
                      <a:pt x="66" y="113"/>
                    </a:moveTo>
                    <a:cubicBezTo>
                      <a:pt x="100" y="113"/>
                      <a:pt x="100" y="113"/>
                      <a:pt x="100" y="113"/>
                    </a:cubicBezTo>
                    <a:cubicBezTo>
                      <a:pt x="102" y="113"/>
                      <a:pt x="104" y="111"/>
                      <a:pt x="104" y="109"/>
                    </a:cubicBezTo>
                    <a:cubicBezTo>
                      <a:pt x="104" y="107"/>
                      <a:pt x="102" y="105"/>
                      <a:pt x="100" y="105"/>
                    </a:cubicBezTo>
                    <a:cubicBezTo>
                      <a:pt x="66" y="105"/>
                      <a:pt x="66" y="105"/>
                      <a:pt x="66" y="105"/>
                    </a:cubicBezTo>
                    <a:cubicBezTo>
                      <a:pt x="63" y="105"/>
                      <a:pt x="62" y="107"/>
                      <a:pt x="62" y="109"/>
                    </a:cubicBezTo>
                    <a:cubicBezTo>
                      <a:pt x="62" y="111"/>
                      <a:pt x="63" y="113"/>
                      <a:pt x="66" y="113"/>
                    </a:cubicBezTo>
                    <a:close/>
                    <a:moveTo>
                      <a:pt x="127" y="51"/>
                    </a:moveTo>
                    <a:cubicBezTo>
                      <a:pt x="78" y="2"/>
                      <a:pt x="78" y="2"/>
                      <a:pt x="78" y="2"/>
                    </a:cubicBezTo>
                    <a:cubicBezTo>
                      <a:pt x="77" y="1"/>
                      <a:pt x="76" y="0"/>
                      <a:pt x="74" y="0"/>
                    </a:cubicBezTo>
                    <a:cubicBezTo>
                      <a:pt x="21" y="0"/>
                      <a:pt x="21" y="0"/>
                      <a:pt x="21" y="0"/>
                    </a:cubicBezTo>
                    <a:cubicBezTo>
                      <a:pt x="9" y="0"/>
                      <a:pt x="0" y="10"/>
                      <a:pt x="0" y="22"/>
                    </a:cubicBezTo>
                    <a:cubicBezTo>
                      <a:pt x="0" y="73"/>
                      <a:pt x="0" y="73"/>
                      <a:pt x="0" y="73"/>
                    </a:cubicBezTo>
                    <a:cubicBezTo>
                      <a:pt x="3" y="70"/>
                      <a:pt x="3" y="70"/>
                      <a:pt x="3" y="70"/>
                    </a:cubicBezTo>
                    <a:cubicBezTo>
                      <a:pt x="4" y="70"/>
                      <a:pt x="4" y="70"/>
                      <a:pt x="4" y="70"/>
                    </a:cubicBezTo>
                    <a:cubicBezTo>
                      <a:pt x="4" y="69"/>
                      <a:pt x="4" y="69"/>
                      <a:pt x="4" y="69"/>
                    </a:cubicBezTo>
                    <a:cubicBezTo>
                      <a:pt x="6" y="68"/>
                      <a:pt x="8" y="67"/>
                      <a:pt x="10" y="67"/>
                    </a:cubicBezTo>
                    <a:cubicBezTo>
                      <a:pt x="10" y="22"/>
                      <a:pt x="10" y="22"/>
                      <a:pt x="10" y="22"/>
                    </a:cubicBezTo>
                    <a:cubicBezTo>
                      <a:pt x="10" y="15"/>
                      <a:pt x="15" y="10"/>
                      <a:pt x="21" y="10"/>
                    </a:cubicBezTo>
                    <a:cubicBezTo>
                      <a:pt x="68" y="10"/>
                      <a:pt x="68" y="10"/>
                      <a:pt x="68" y="10"/>
                    </a:cubicBezTo>
                    <a:cubicBezTo>
                      <a:pt x="68" y="38"/>
                      <a:pt x="68" y="38"/>
                      <a:pt x="68" y="38"/>
                    </a:cubicBezTo>
                    <a:cubicBezTo>
                      <a:pt x="68" y="50"/>
                      <a:pt x="78" y="59"/>
                      <a:pt x="90" y="59"/>
                    </a:cubicBezTo>
                    <a:cubicBezTo>
                      <a:pt x="118" y="59"/>
                      <a:pt x="118" y="59"/>
                      <a:pt x="118" y="59"/>
                    </a:cubicBezTo>
                    <a:cubicBezTo>
                      <a:pt x="118" y="134"/>
                      <a:pt x="118" y="134"/>
                      <a:pt x="118" y="134"/>
                    </a:cubicBezTo>
                    <a:cubicBezTo>
                      <a:pt x="118" y="140"/>
                      <a:pt x="113" y="145"/>
                      <a:pt x="107" y="145"/>
                    </a:cubicBezTo>
                    <a:cubicBezTo>
                      <a:pt x="45" y="145"/>
                      <a:pt x="45" y="145"/>
                      <a:pt x="45" y="145"/>
                    </a:cubicBezTo>
                    <a:cubicBezTo>
                      <a:pt x="45" y="151"/>
                      <a:pt x="45" y="151"/>
                      <a:pt x="45" y="151"/>
                    </a:cubicBezTo>
                    <a:cubicBezTo>
                      <a:pt x="45" y="153"/>
                      <a:pt x="44" y="154"/>
                      <a:pt x="44" y="155"/>
                    </a:cubicBezTo>
                    <a:cubicBezTo>
                      <a:pt x="64" y="155"/>
                      <a:pt x="92" y="155"/>
                      <a:pt x="92" y="155"/>
                    </a:cubicBezTo>
                    <a:cubicBezTo>
                      <a:pt x="92" y="155"/>
                      <a:pt x="92" y="155"/>
                      <a:pt x="92" y="155"/>
                    </a:cubicBezTo>
                    <a:cubicBezTo>
                      <a:pt x="107" y="155"/>
                      <a:pt x="107" y="155"/>
                      <a:pt x="107" y="155"/>
                    </a:cubicBezTo>
                    <a:cubicBezTo>
                      <a:pt x="118" y="155"/>
                      <a:pt x="128" y="145"/>
                      <a:pt x="128" y="134"/>
                    </a:cubicBezTo>
                    <a:cubicBezTo>
                      <a:pt x="128" y="54"/>
                      <a:pt x="128" y="54"/>
                      <a:pt x="128" y="54"/>
                    </a:cubicBezTo>
                    <a:cubicBezTo>
                      <a:pt x="128" y="53"/>
                      <a:pt x="128" y="51"/>
                      <a:pt x="127" y="51"/>
                    </a:cubicBezTo>
                    <a:close/>
                    <a:moveTo>
                      <a:pt x="90" y="50"/>
                    </a:moveTo>
                    <a:cubicBezTo>
                      <a:pt x="83" y="50"/>
                      <a:pt x="78" y="44"/>
                      <a:pt x="78" y="38"/>
                    </a:cubicBezTo>
                    <a:cubicBezTo>
                      <a:pt x="78" y="16"/>
                      <a:pt x="78" y="16"/>
                      <a:pt x="78" y="16"/>
                    </a:cubicBezTo>
                    <a:cubicBezTo>
                      <a:pt x="112" y="50"/>
                      <a:pt x="112" y="50"/>
                      <a:pt x="112" y="50"/>
                    </a:cubicBezTo>
                    <a:lnTo>
                      <a:pt x="90" y="50"/>
                    </a:lnTo>
                    <a:close/>
                    <a:moveTo>
                      <a:pt x="55" y="54"/>
                    </a:moveTo>
                    <a:cubicBezTo>
                      <a:pt x="55" y="52"/>
                      <a:pt x="54" y="50"/>
                      <a:pt x="51" y="50"/>
                    </a:cubicBezTo>
                    <a:cubicBezTo>
                      <a:pt x="28" y="50"/>
                      <a:pt x="28" y="50"/>
                      <a:pt x="28" y="50"/>
                    </a:cubicBezTo>
                    <a:cubicBezTo>
                      <a:pt x="26" y="50"/>
                      <a:pt x="24" y="52"/>
                      <a:pt x="24" y="54"/>
                    </a:cubicBezTo>
                    <a:cubicBezTo>
                      <a:pt x="24" y="56"/>
                      <a:pt x="26" y="58"/>
                      <a:pt x="28" y="58"/>
                    </a:cubicBezTo>
                    <a:cubicBezTo>
                      <a:pt x="51" y="58"/>
                      <a:pt x="51" y="58"/>
                      <a:pt x="51" y="58"/>
                    </a:cubicBezTo>
                    <a:cubicBezTo>
                      <a:pt x="54" y="58"/>
                      <a:pt x="55" y="56"/>
                      <a:pt x="55" y="54"/>
                    </a:cubicBezTo>
                    <a:close/>
                    <a:moveTo>
                      <a:pt x="28" y="42"/>
                    </a:moveTo>
                    <a:cubicBezTo>
                      <a:pt x="51" y="42"/>
                      <a:pt x="51" y="42"/>
                      <a:pt x="51" y="42"/>
                    </a:cubicBezTo>
                    <a:cubicBezTo>
                      <a:pt x="54" y="42"/>
                      <a:pt x="55" y="40"/>
                      <a:pt x="55" y="38"/>
                    </a:cubicBezTo>
                    <a:cubicBezTo>
                      <a:pt x="55" y="36"/>
                      <a:pt x="54" y="34"/>
                      <a:pt x="51" y="34"/>
                    </a:cubicBezTo>
                    <a:cubicBezTo>
                      <a:pt x="28" y="34"/>
                      <a:pt x="28" y="34"/>
                      <a:pt x="28" y="34"/>
                    </a:cubicBezTo>
                    <a:cubicBezTo>
                      <a:pt x="26" y="34"/>
                      <a:pt x="24" y="36"/>
                      <a:pt x="24" y="38"/>
                    </a:cubicBezTo>
                    <a:cubicBezTo>
                      <a:pt x="24" y="40"/>
                      <a:pt x="26" y="42"/>
                      <a:pt x="28" y="42"/>
                    </a:cubicBezTo>
                    <a:close/>
                    <a:moveTo>
                      <a:pt x="100" y="121"/>
                    </a:moveTo>
                    <a:cubicBezTo>
                      <a:pt x="66" y="121"/>
                      <a:pt x="66" y="121"/>
                      <a:pt x="66" y="121"/>
                    </a:cubicBezTo>
                    <a:cubicBezTo>
                      <a:pt x="64" y="121"/>
                      <a:pt x="62" y="123"/>
                      <a:pt x="62" y="125"/>
                    </a:cubicBezTo>
                    <a:cubicBezTo>
                      <a:pt x="62" y="127"/>
                      <a:pt x="64" y="129"/>
                      <a:pt x="66" y="129"/>
                    </a:cubicBezTo>
                    <a:cubicBezTo>
                      <a:pt x="100" y="129"/>
                      <a:pt x="100" y="129"/>
                      <a:pt x="100" y="129"/>
                    </a:cubicBezTo>
                    <a:cubicBezTo>
                      <a:pt x="102" y="129"/>
                      <a:pt x="104" y="127"/>
                      <a:pt x="104" y="125"/>
                    </a:cubicBezTo>
                    <a:cubicBezTo>
                      <a:pt x="104" y="123"/>
                      <a:pt x="102" y="121"/>
                      <a:pt x="100" y="121"/>
                    </a:cubicBezTo>
                    <a:close/>
                    <a:moveTo>
                      <a:pt x="66" y="96"/>
                    </a:moveTo>
                    <a:cubicBezTo>
                      <a:pt x="100" y="96"/>
                      <a:pt x="100" y="96"/>
                      <a:pt x="100" y="96"/>
                    </a:cubicBezTo>
                    <a:cubicBezTo>
                      <a:pt x="102" y="96"/>
                      <a:pt x="104" y="95"/>
                      <a:pt x="104" y="92"/>
                    </a:cubicBezTo>
                    <a:cubicBezTo>
                      <a:pt x="104" y="90"/>
                      <a:pt x="102" y="88"/>
                      <a:pt x="100" y="88"/>
                    </a:cubicBezTo>
                    <a:cubicBezTo>
                      <a:pt x="66" y="88"/>
                      <a:pt x="66" y="88"/>
                      <a:pt x="66" y="88"/>
                    </a:cubicBezTo>
                    <a:cubicBezTo>
                      <a:pt x="63" y="88"/>
                      <a:pt x="62" y="90"/>
                      <a:pt x="62" y="92"/>
                    </a:cubicBezTo>
                    <a:cubicBezTo>
                      <a:pt x="62" y="95"/>
                      <a:pt x="63" y="96"/>
                      <a:pt x="66"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41" name="Freeform 37"/>
              <p:cNvSpPr>
                <a:spLocks/>
              </p:cNvSpPr>
              <p:nvPr/>
            </p:nvSpPr>
            <p:spPr bwMode="auto">
              <a:xfrm>
                <a:off x="3530192" y="2821078"/>
                <a:ext cx="323850" cy="304800"/>
              </a:xfrm>
              <a:custGeom>
                <a:avLst/>
                <a:gdLst>
                  <a:gd name="T0" fmla="*/ 0 w 86"/>
                  <a:gd name="T1" fmla="*/ 41 h 81"/>
                  <a:gd name="T2" fmla="*/ 4 w 86"/>
                  <a:gd name="T3" fmla="*/ 45 h 81"/>
                  <a:gd name="T4" fmla="*/ 18 w 86"/>
                  <a:gd name="T5" fmla="*/ 45 h 81"/>
                  <a:gd name="T6" fmla="*/ 18 w 86"/>
                  <a:gd name="T7" fmla="*/ 77 h 81"/>
                  <a:gd name="T8" fmla="*/ 22 w 86"/>
                  <a:gd name="T9" fmla="*/ 81 h 81"/>
                  <a:gd name="T10" fmla="*/ 64 w 86"/>
                  <a:gd name="T11" fmla="*/ 81 h 81"/>
                  <a:gd name="T12" fmla="*/ 68 w 86"/>
                  <a:gd name="T13" fmla="*/ 77 h 81"/>
                  <a:gd name="T14" fmla="*/ 68 w 86"/>
                  <a:gd name="T15" fmla="*/ 45 h 81"/>
                  <a:gd name="T16" fmla="*/ 82 w 86"/>
                  <a:gd name="T17" fmla="*/ 45 h 81"/>
                  <a:gd name="T18" fmla="*/ 86 w 86"/>
                  <a:gd name="T19" fmla="*/ 41 h 81"/>
                  <a:gd name="T20" fmla="*/ 85 w 86"/>
                  <a:gd name="T21" fmla="*/ 38 h 81"/>
                  <a:gd name="T22" fmla="*/ 85 w 86"/>
                  <a:gd name="T23" fmla="*/ 38 h 81"/>
                  <a:gd name="T24" fmla="*/ 46 w 86"/>
                  <a:gd name="T25" fmla="*/ 1 h 81"/>
                  <a:gd name="T26" fmla="*/ 43 w 86"/>
                  <a:gd name="T27" fmla="*/ 0 h 81"/>
                  <a:gd name="T28" fmla="*/ 40 w 86"/>
                  <a:gd name="T29" fmla="*/ 1 h 81"/>
                  <a:gd name="T30" fmla="*/ 40 w 86"/>
                  <a:gd name="T31" fmla="*/ 1 h 81"/>
                  <a:gd name="T32" fmla="*/ 1 w 86"/>
                  <a:gd name="T33" fmla="*/ 38 h 81"/>
                  <a:gd name="T34" fmla="*/ 1 w 86"/>
                  <a:gd name="T35" fmla="*/ 38 h 81"/>
                  <a:gd name="T36" fmla="*/ 1 w 86"/>
                  <a:gd name="T37" fmla="*/ 38 h 81"/>
                  <a:gd name="T38" fmla="*/ 1 w 86"/>
                  <a:gd name="T39" fmla="*/ 39 h 81"/>
                  <a:gd name="T40" fmla="*/ 0 w 86"/>
                  <a:gd name="T41"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81">
                    <a:moveTo>
                      <a:pt x="0" y="41"/>
                    </a:moveTo>
                    <a:cubicBezTo>
                      <a:pt x="0" y="43"/>
                      <a:pt x="2" y="45"/>
                      <a:pt x="4" y="45"/>
                    </a:cubicBezTo>
                    <a:cubicBezTo>
                      <a:pt x="18" y="45"/>
                      <a:pt x="18" y="45"/>
                      <a:pt x="18" y="45"/>
                    </a:cubicBezTo>
                    <a:cubicBezTo>
                      <a:pt x="18" y="77"/>
                      <a:pt x="18" y="77"/>
                      <a:pt x="18" y="77"/>
                    </a:cubicBezTo>
                    <a:cubicBezTo>
                      <a:pt x="18" y="79"/>
                      <a:pt x="20" y="81"/>
                      <a:pt x="22" y="81"/>
                    </a:cubicBezTo>
                    <a:cubicBezTo>
                      <a:pt x="64" y="81"/>
                      <a:pt x="64" y="81"/>
                      <a:pt x="64" y="81"/>
                    </a:cubicBezTo>
                    <a:cubicBezTo>
                      <a:pt x="66" y="81"/>
                      <a:pt x="68" y="79"/>
                      <a:pt x="68" y="77"/>
                    </a:cubicBezTo>
                    <a:cubicBezTo>
                      <a:pt x="68" y="45"/>
                      <a:pt x="68" y="45"/>
                      <a:pt x="68" y="45"/>
                    </a:cubicBezTo>
                    <a:cubicBezTo>
                      <a:pt x="82" y="45"/>
                      <a:pt x="82" y="45"/>
                      <a:pt x="82" y="45"/>
                    </a:cubicBezTo>
                    <a:cubicBezTo>
                      <a:pt x="84" y="45"/>
                      <a:pt x="86" y="43"/>
                      <a:pt x="86" y="41"/>
                    </a:cubicBezTo>
                    <a:cubicBezTo>
                      <a:pt x="86" y="40"/>
                      <a:pt x="86" y="39"/>
                      <a:pt x="85" y="38"/>
                    </a:cubicBezTo>
                    <a:cubicBezTo>
                      <a:pt x="85" y="38"/>
                      <a:pt x="85" y="38"/>
                      <a:pt x="85" y="38"/>
                    </a:cubicBezTo>
                    <a:cubicBezTo>
                      <a:pt x="46" y="1"/>
                      <a:pt x="46" y="1"/>
                      <a:pt x="46" y="1"/>
                    </a:cubicBezTo>
                    <a:cubicBezTo>
                      <a:pt x="46" y="1"/>
                      <a:pt x="44" y="0"/>
                      <a:pt x="43" y="0"/>
                    </a:cubicBezTo>
                    <a:cubicBezTo>
                      <a:pt x="42" y="0"/>
                      <a:pt x="41" y="1"/>
                      <a:pt x="40" y="1"/>
                    </a:cubicBezTo>
                    <a:cubicBezTo>
                      <a:pt x="40" y="1"/>
                      <a:pt x="40" y="1"/>
                      <a:pt x="40" y="1"/>
                    </a:cubicBezTo>
                    <a:cubicBezTo>
                      <a:pt x="1" y="38"/>
                      <a:pt x="1" y="38"/>
                      <a:pt x="1" y="38"/>
                    </a:cubicBezTo>
                    <a:cubicBezTo>
                      <a:pt x="1" y="38"/>
                      <a:pt x="1" y="38"/>
                      <a:pt x="1" y="38"/>
                    </a:cubicBezTo>
                    <a:cubicBezTo>
                      <a:pt x="1" y="38"/>
                      <a:pt x="1" y="38"/>
                      <a:pt x="1" y="38"/>
                    </a:cubicBezTo>
                    <a:cubicBezTo>
                      <a:pt x="1" y="39"/>
                      <a:pt x="1" y="39"/>
                      <a:pt x="1" y="39"/>
                    </a:cubicBezTo>
                    <a:cubicBezTo>
                      <a:pt x="0" y="39"/>
                      <a:pt x="0" y="40"/>
                      <a:pt x="0"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grpSp>
      </p:grpSp>
      <p:grpSp>
        <p:nvGrpSpPr>
          <p:cNvPr id="11" name="组合 43"/>
          <p:cNvGrpSpPr/>
          <p:nvPr/>
        </p:nvGrpSpPr>
        <p:grpSpPr>
          <a:xfrm>
            <a:off x="4412434" y="2589193"/>
            <a:ext cx="1698359" cy="1953105"/>
            <a:chOff x="4411859" y="2589791"/>
            <a:chExt cx="1698137" cy="1953557"/>
          </a:xfrm>
          <a:solidFill>
            <a:schemeClr val="accent4"/>
          </a:solidFill>
        </p:grpSpPr>
        <p:grpSp>
          <p:nvGrpSpPr>
            <p:cNvPr id="13" name="组合 44"/>
            <p:cNvGrpSpPr/>
            <p:nvPr/>
          </p:nvGrpSpPr>
          <p:grpSpPr>
            <a:xfrm>
              <a:off x="4411859" y="2589791"/>
              <a:ext cx="1698137" cy="1953557"/>
              <a:chOff x="4037938" y="2247255"/>
              <a:chExt cx="1945552" cy="2238186"/>
            </a:xfrm>
            <a:grpFill/>
          </p:grpSpPr>
          <p:sp>
            <p:nvSpPr>
              <p:cNvPr id="51" name="Freeform 6"/>
              <p:cNvSpPr>
                <a:spLocks/>
              </p:cNvSpPr>
              <p:nvPr/>
            </p:nvSpPr>
            <p:spPr bwMode="auto">
              <a:xfrm>
                <a:off x="4673984" y="2247255"/>
                <a:ext cx="1309506" cy="2238186"/>
              </a:xfrm>
              <a:custGeom>
                <a:avLst/>
                <a:gdLst>
                  <a:gd name="T0" fmla="*/ 521 w 521"/>
                  <a:gd name="T1" fmla="*/ 891 h 891"/>
                  <a:gd name="T2" fmla="*/ 327 w 521"/>
                  <a:gd name="T3" fmla="*/ 890 h 891"/>
                  <a:gd name="T4" fmla="*/ 290 w 521"/>
                  <a:gd name="T5" fmla="*/ 875 h 891"/>
                  <a:gd name="T6" fmla="*/ 19 w 521"/>
                  <a:gd name="T7" fmla="*/ 621 h 891"/>
                  <a:gd name="T8" fmla="*/ 13 w 521"/>
                  <a:gd name="T9" fmla="*/ 590 h 891"/>
                  <a:gd name="T10" fmla="*/ 7 w 521"/>
                  <a:gd name="T11" fmla="*/ 439 h 891"/>
                  <a:gd name="T12" fmla="*/ 8 w 521"/>
                  <a:gd name="T13" fmla="*/ 413 h 891"/>
                  <a:gd name="T14" fmla="*/ 382 w 521"/>
                  <a:gd name="T15" fmla="*/ 12 h 891"/>
                  <a:gd name="T16" fmla="*/ 389 w 521"/>
                  <a:gd name="T17" fmla="*/ 0 h 891"/>
                  <a:gd name="T18" fmla="*/ 394 w 521"/>
                  <a:gd name="T19" fmla="*/ 3 h 891"/>
                  <a:gd name="T20" fmla="*/ 396 w 521"/>
                  <a:gd name="T21" fmla="*/ 17 h 891"/>
                  <a:gd name="T22" fmla="*/ 396 w 521"/>
                  <a:gd name="T23" fmla="*/ 187 h 891"/>
                  <a:gd name="T24" fmla="*/ 379 w 521"/>
                  <a:gd name="T25" fmla="*/ 222 h 891"/>
                  <a:gd name="T26" fmla="*/ 122 w 521"/>
                  <a:gd name="T27" fmla="*/ 508 h 891"/>
                  <a:gd name="T28" fmla="*/ 113 w 521"/>
                  <a:gd name="T29" fmla="*/ 520 h 891"/>
                  <a:gd name="T30" fmla="*/ 145 w 521"/>
                  <a:gd name="T31" fmla="*/ 549 h 891"/>
                  <a:gd name="T32" fmla="*/ 508 w 521"/>
                  <a:gd name="T33" fmla="*/ 875 h 891"/>
                  <a:gd name="T34" fmla="*/ 521 w 521"/>
                  <a:gd name="T35" fmla="*/ 891 h 891"/>
                  <a:gd name="T36" fmla="*/ 521 w 521"/>
                  <a:gd name="T37" fmla="*/ 891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1" h="891">
                    <a:moveTo>
                      <a:pt x="521" y="891"/>
                    </a:moveTo>
                    <a:cubicBezTo>
                      <a:pt x="457" y="891"/>
                      <a:pt x="392" y="890"/>
                      <a:pt x="327" y="890"/>
                    </a:cubicBezTo>
                    <a:cubicBezTo>
                      <a:pt x="312" y="890"/>
                      <a:pt x="301" y="886"/>
                      <a:pt x="290" y="875"/>
                    </a:cubicBezTo>
                    <a:cubicBezTo>
                      <a:pt x="200" y="790"/>
                      <a:pt x="110" y="706"/>
                      <a:pt x="19" y="621"/>
                    </a:cubicBezTo>
                    <a:cubicBezTo>
                      <a:pt x="8" y="611"/>
                      <a:pt x="5" y="604"/>
                      <a:pt x="13" y="590"/>
                    </a:cubicBezTo>
                    <a:cubicBezTo>
                      <a:pt x="41" y="539"/>
                      <a:pt x="38" y="488"/>
                      <a:pt x="7" y="439"/>
                    </a:cubicBezTo>
                    <a:cubicBezTo>
                      <a:pt x="0" y="428"/>
                      <a:pt x="0" y="422"/>
                      <a:pt x="8" y="413"/>
                    </a:cubicBezTo>
                    <a:cubicBezTo>
                      <a:pt x="133" y="280"/>
                      <a:pt x="257" y="146"/>
                      <a:pt x="382" y="12"/>
                    </a:cubicBezTo>
                    <a:cubicBezTo>
                      <a:pt x="385" y="9"/>
                      <a:pt x="386" y="4"/>
                      <a:pt x="389" y="0"/>
                    </a:cubicBezTo>
                    <a:cubicBezTo>
                      <a:pt x="391" y="1"/>
                      <a:pt x="393" y="2"/>
                      <a:pt x="394" y="3"/>
                    </a:cubicBezTo>
                    <a:cubicBezTo>
                      <a:pt x="395" y="8"/>
                      <a:pt x="396" y="13"/>
                      <a:pt x="396" y="17"/>
                    </a:cubicBezTo>
                    <a:cubicBezTo>
                      <a:pt x="396" y="74"/>
                      <a:pt x="397" y="131"/>
                      <a:pt x="396" y="187"/>
                    </a:cubicBezTo>
                    <a:cubicBezTo>
                      <a:pt x="395" y="199"/>
                      <a:pt x="388" y="212"/>
                      <a:pt x="379" y="222"/>
                    </a:cubicBezTo>
                    <a:cubicBezTo>
                      <a:pt x="294" y="318"/>
                      <a:pt x="208" y="413"/>
                      <a:pt x="122" y="508"/>
                    </a:cubicBezTo>
                    <a:cubicBezTo>
                      <a:pt x="119" y="511"/>
                      <a:pt x="117" y="515"/>
                      <a:pt x="113" y="520"/>
                    </a:cubicBezTo>
                    <a:cubicBezTo>
                      <a:pt x="124" y="530"/>
                      <a:pt x="134" y="539"/>
                      <a:pt x="145" y="549"/>
                    </a:cubicBezTo>
                    <a:cubicBezTo>
                      <a:pt x="266" y="658"/>
                      <a:pt x="387" y="766"/>
                      <a:pt x="508" y="875"/>
                    </a:cubicBezTo>
                    <a:cubicBezTo>
                      <a:pt x="513" y="879"/>
                      <a:pt x="517" y="886"/>
                      <a:pt x="521" y="891"/>
                    </a:cubicBezTo>
                    <a:cubicBezTo>
                      <a:pt x="521" y="891"/>
                      <a:pt x="521" y="891"/>
                      <a:pt x="521" y="8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52" name="Freeform 10"/>
              <p:cNvSpPr>
                <a:spLocks/>
              </p:cNvSpPr>
              <p:nvPr/>
            </p:nvSpPr>
            <p:spPr bwMode="auto">
              <a:xfrm>
                <a:off x="4037938" y="3171926"/>
                <a:ext cx="638718" cy="721564"/>
              </a:xfrm>
              <a:custGeom>
                <a:avLst/>
                <a:gdLst>
                  <a:gd name="T0" fmla="*/ 1 w 254"/>
                  <a:gd name="T1" fmla="*/ 153 h 287"/>
                  <a:gd name="T2" fmla="*/ 40 w 254"/>
                  <a:gd name="T3" fmla="*/ 48 h 287"/>
                  <a:gd name="T4" fmla="*/ 204 w 254"/>
                  <a:gd name="T5" fmla="*/ 47 h 287"/>
                  <a:gd name="T6" fmla="*/ 237 w 254"/>
                  <a:gd name="T7" fmla="*/ 193 h 287"/>
                  <a:gd name="T8" fmla="*/ 136 w 254"/>
                  <a:gd name="T9" fmla="*/ 281 h 287"/>
                  <a:gd name="T10" fmla="*/ 33 w 254"/>
                  <a:gd name="T11" fmla="*/ 238 h 287"/>
                  <a:gd name="T12" fmla="*/ 1 w 254"/>
                  <a:gd name="T13" fmla="*/ 153 h 287"/>
                </a:gdLst>
                <a:ahLst/>
                <a:cxnLst>
                  <a:cxn ang="0">
                    <a:pos x="T0" y="T1"/>
                  </a:cxn>
                  <a:cxn ang="0">
                    <a:pos x="T2" y="T3"/>
                  </a:cxn>
                  <a:cxn ang="0">
                    <a:pos x="T4" y="T5"/>
                  </a:cxn>
                  <a:cxn ang="0">
                    <a:pos x="T6" y="T7"/>
                  </a:cxn>
                  <a:cxn ang="0">
                    <a:pos x="T8" y="T9"/>
                  </a:cxn>
                  <a:cxn ang="0">
                    <a:pos x="T10" y="T11"/>
                  </a:cxn>
                  <a:cxn ang="0">
                    <a:pos x="T12" y="T13"/>
                  </a:cxn>
                </a:cxnLst>
                <a:rect l="0" t="0" r="r" b="b"/>
                <a:pathLst>
                  <a:path w="254" h="287">
                    <a:moveTo>
                      <a:pt x="1" y="153"/>
                    </a:moveTo>
                    <a:cubicBezTo>
                      <a:pt x="1" y="108"/>
                      <a:pt x="14" y="75"/>
                      <a:pt x="40" y="48"/>
                    </a:cubicBezTo>
                    <a:cubicBezTo>
                      <a:pt x="86" y="0"/>
                      <a:pt x="158" y="0"/>
                      <a:pt x="204" y="47"/>
                    </a:cubicBezTo>
                    <a:cubicBezTo>
                      <a:pt x="244" y="89"/>
                      <a:pt x="254" y="139"/>
                      <a:pt x="237" y="193"/>
                    </a:cubicBezTo>
                    <a:cubicBezTo>
                      <a:pt x="221" y="242"/>
                      <a:pt x="189" y="274"/>
                      <a:pt x="136" y="281"/>
                    </a:cubicBezTo>
                    <a:cubicBezTo>
                      <a:pt x="94" y="287"/>
                      <a:pt x="59" y="270"/>
                      <a:pt x="33" y="238"/>
                    </a:cubicBezTo>
                    <a:cubicBezTo>
                      <a:pt x="11" y="211"/>
                      <a:pt x="0" y="180"/>
                      <a:pt x="1" y="1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grpSp>
        <p:grpSp>
          <p:nvGrpSpPr>
            <p:cNvPr id="17" name="组合 45"/>
            <p:cNvGrpSpPr>
              <a:grpSpLocks noChangeAspect="1"/>
            </p:cNvGrpSpPr>
            <p:nvPr/>
          </p:nvGrpSpPr>
          <p:grpSpPr>
            <a:xfrm>
              <a:off x="4569829" y="3619726"/>
              <a:ext cx="196412" cy="192992"/>
              <a:chOff x="3488917" y="4964203"/>
              <a:chExt cx="638175" cy="627063"/>
            </a:xfrm>
            <a:grpFill/>
          </p:grpSpPr>
          <p:sp>
            <p:nvSpPr>
              <p:cNvPr id="47" name="Freeform 66"/>
              <p:cNvSpPr>
                <a:spLocks/>
              </p:cNvSpPr>
              <p:nvPr/>
            </p:nvSpPr>
            <p:spPr bwMode="auto">
              <a:xfrm>
                <a:off x="3544480" y="5327741"/>
                <a:ext cx="249238" cy="249238"/>
              </a:xfrm>
              <a:custGeom>
                <a:avLst/>
                <a:gdLst>
                  <a:gd name="T0" fmla="*/ 83 w 157"/>
                  <a:gd name="T1" fmla="*/ 50 h 157"/>
                  <a:gd name="T2" fmla="*/ 55 w 157"/>
                  <a:gd name="T3" fmla="*/ 55 h 157"/>
                  <a:gd name="T4" fmla="*/ 0 w 157"/>
                  <a:gd name="T5" fmla="*/ 135 h 157"/>
                  <a:gd name="T6" fmla="*/ 22 w 157"/>
                  <a:gd name="T7" fmla="*/ 157 h 157"/>
                  <a:gd name="T8" fmla="*/ 102 w 157"/>
                  <a:gd name="T9" fmla="*/ 102 h 157"/>
                  <a:gd name="T10" fmla="*/ 107 w 157"/>
                  <a:gd name="T11" fmla="*/ 74 h 157"/>
                  <a:gd name="T12" fmla="*/ 157 w 157"/>
                  <a:gd name="T13" fmla="*/ 24 h 157"/>
                  <a:gd name="T14" fmla="*/ 133 w 157"/>
                  <a:gd name="T15" fmla="*/ 0 h 157"/>
                  <a:gd name="T16" fmla="*/ 83 w 157"/>
                  <a:gd name="T17" fmla="*/ 5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57">
                    <a:moveTo>
                      <a:pt x="83" y="50"/>
                    </a:moveTo>
                    <a:lnTo>
                      <a:pt x="55" y="55"/>
                    </a:lnTo>
                    <a:lnTo>
                      <a:pt x="0" y="135"/>
                    </a:lnTo>
                    <a:lnTo>
                      <a:pt x="22" y="157"/>
                    </a:lnTo>
                    <a:lnTo>
                      <a:pt x="102" y="102"/>
                    </a:lnTo>
                    <a:lnTo>
                      <a:pt x="107" y="74"/>
                    </a:lnTo>
                    <a:lnTo>
                      <a:pt x="157" y="24"/>
                    </a:lnTo>
                    <a:lnTo>
                      <a:pt x="133" y="0"/>
                    </a:lnTo>
                    <a:lnTo>
                      <a:pt x="83"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48" name="Freeform 67"/>
              <p:cNvSpPr>
                <a:spLocks noEditPoints="1"/>
              </p:cNvSpPr>
              <p:nvPr/>
            </p:nvSpPr>
            <p:spPr bwMode="auto">
              <a:xfrm>
                <a:off x="3739742" y="5000716"/>
                <a:ext cx="387350" cy="387350"/>
              </a:xfrm>
              <a:custGeom>
                <a:avLst/>
                <a:gdLst>
                  <a:gd name="T0" fmla="*/ 94 w 103"/>
                  <a:gd name="T1" fmla="*/ 9 h 103"/>
                  <a:gd name="T2" fmla="*/ 63 w 103"/>
                  <a:gd name="T3" fmla="*/ 9 h 103"/>
                  <a:gd name="T4" fmla="*/ 0 w 103"/>
                  <a:gd name="T5" fmla="*/ 71 h 103"/>
                  <a:gd name="T6" fmla="*/ 31 w 103"/>
                  <a:gd name="T7" fmla="*/ 103 h 103"/>
                  <a:gd name="T8" fmla="*/ 94 w 103"/>
                  <a:gd name="T9" fmla="*/ 40 h 103"/>
                  <a:gd name="T10" fmla="*/ 94 w 103"/>
                  <a:gd name="T11" fmla="*/ 9 h 103"/>
                  <a:gd name="T12" fmla="*/ 27 w 103"/>
                  <a:gd name="T13" fmla="*/ 69 h 103"/>
                  <a:gd name="T14" fmla="*/ 21 w 103"/>
                  <a:gd name="T15" fmla="*/ 69 h 103"/>
                  <a:gd name="T16" fmla="*/ 21 w 103"/>
                  <a:gd name="T17" fmla="*/ 64 h 103"/>
                  <a:gd name="T18" fmla="*/ 70 w 103"/>
                  <a:gd name="T19" fmla="*/ 15 h 103"/>
                  <a:gd name="T20" fmla="*/ 76 w 103"/>
                  <a:gd name="T21" fmla="*/ 15 h 103"/>
                  <a:gd name="T22" fmla="*/ 76 w 103"/>
                  <a:gd name="T23" fmla="*/ 20 h 103"/>
                  <a:gd name="T24" fmla="*/ 27 w 103"/>
                  <a:gd name="T25" fmla="*/ 69 h 103"/>
                  <a:gd name="T26" fmla="*/ 88 w 103"/>
                  <a:gd name="T27" fmla="*/ 32 h 103"/>
                  <a:gd name="T28" fmla="*/ 39 w 103"/>
                  <a:gd name="T29" fmla="*/ 81 h 103"/>
                  <a:gd name="T30" fmla="*/ 33 w 103"/>
                  <a:gd name="T31" fmla="*/ 81 h 103"/>
                  <a:gd name="T32" fmla="*/ 33 w 103"/>
                  <a:gd name="T33" fmla="*/ 76 h 103"/>
                  <a:gd name="T34" fmla="*/ 82 w 103"/>
                  <a:gd name="T35" fmla="*/ 27 h 103"/>
                  <a:gd name="T36" fmla="*/ 88 w 103"/>
                  <a:gd name="T37" fmla="*/ 27 h 103"/>
                  <a:gd name="T38" fmla="*/ 88 w 103"/>
                  <a:gd name="T39" fmla="*/ 3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03">
                    <a:moveTo>
                      <a:pt x="94" y="9"/>
                    </a:moveTo>
                    <a:cubicBezTo>
                      <a:pt x="85" y="0"/>
                      <a:pt x="71" y="0"/>
                      <a:pt x="63" y="9"/>
                    </a:cubicBezTo>
                    <a:cubicBezTo>
                      <a:pt x="0" y="71"/>
                      <a:pt x="0" y="71"/>
                      <a:pt x="0" y="71"/>
                    </a:cubicBezTo>
                    <a:cubicBezTo>
                      <a:pt x="31" y="103"/>
                      <a:pt x="31" y="103"/>
                      <a:pt x="31" y="103"/>
                    </a:cubicBezTo>
                    <a:cubicBezTo>
                      <a:pt x="94" y="40"/>
                      <a:pt x="94" y="40"/>
                      <a:pt x="94" y="40"/>
                    </a:cubicBezTo>
                    <a:cubicBezTo>
                      <a:pt x="103" y="32"/>
                      <a:pt x="103" y="18"/>
                      <a:pt x="94" y="9"/>
                    </a:cubicBezTo>
                    <a:close/>
                    <a:moveTo>
                      <a:pt x="27" y="69"/>
                    </a:moveTo>
                    <a:cubicBezTo>
                      <a:pt x="26" y="71"/>
                      <a:pt x="23" y="71"/>
                      <a:pt x="21" y="69"/>
                    </a:cubicBezTo>
                    <a:cubicBezTo>
                      <a:pt x="20" y="68"/>
                      <a:pt x="20" y="65"/>
                      <a:pt x="21" y="64"/>
                    </a:cubicBezTo>
                    <a:cubicBezTo>
                      <a:pt x="70" y="15"/>
                      <a:pt x="70" y="15"/>
                      <a:pt x="70" y="15"/>
                    </a:cubicBezTo>
                    <a:cubicBezTo>
                      <a:pt x="72" y="13"/>
                      <a:pt x="75" y="13"/>
                      <a:pt x="76" y="15"/>
                    </a:cubicBezTo>
                    <a:cubicBezTo>
                      <a:pt x="78" y="16"/>
                      <a:pt x="78" y="19"/>
                      <a:pt x="76" y="20"/>
                    </a:cubicBezTo>
                    <a:lnTo>
                      <a:pt x="27" y="69"/>
                    </a:lnTo>
                    <a:close/>
                    <a:moveTo>
                      <a:pt x="88" y="32"/>
                    </a:moveTo>
                    <a:cubicBezTo>
                      <a:pt x="39" y="81"/>
                      <a:pt x="39" y="81"/>
                      <a:pt x="39" y="81"/>
                    </a:cubicBezTo>
                    <a:cubicBezTo>
                      <a:pt x="38" y="83"/>
                      <a:pt x="35" y="83"/>
                      <a:pt x="33" y="81"/>
                    </a:cubicBezTo>
                    <a:cubicBezTo>
                      <a:pt x="32" y="80"/>
                      <a:pt x="32" y="77"/>
                      <a:pt x="33" y="76"/>
                    </a:cubicBezTo>
                    <a:cubicBezTo>
                      <a:pt x="82" y="27"/>
                      <a:pt x="82" y="27"/>
                      <a:pt x="82" y="27"/>
                    </a:cubicBezTo>
                    <a:cubicBezTo>
                      <a:pt x="84" y="25"/>
                      <a:pt x="87" y="25"/>
                      <a:pt x="88" y="27"/>
                    </a:cubicBezTo>
                    <a:cubicBezTo>
                      <a:pt x="90" y="28"/>
                      <a:pt x="90" y="31"/>
                      <a:pt x="8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49" name="Freeform 68"/>
              <p:cNvSpPr>
                <a:spLocks noEditPoints="1"/>
              </p:cNvSpPr>
              <p:nvPr/>
            </p:nvSpPr>
            <p:spPr bwMode="auto">
              <a:xfrm>
                <a:off x="3849280" y="5327741"/>
                <a:ext cx="263525" cy="263525"/>
              </a:xfrm>
              <a:custGeom>
                <a:avLst/>
                <a:gdLst>
                  <a:gd name="T0" fmla="*/ 61 w 70"/>
                  <a:gd name="T1" fmla="*/ 30 h 70"/>
                  <a:gd name="T2" fmla="*/ 61 w 70"/>
                  <a:gd name="T3" fmla="*/ 30 h 70"/>
                  <a:gd name="T4" fmla="*/ 29 w 70"/>
                  <a:gd name="T5" fmla="*/ 0 h 70"/>
                  <a:gd name="T6" fmla="*/ 0 w 70"/>
                  <a:gd name="T7" fmla="*/ 29 h 70"/>
                  <a:gd name="T8" fmla="*/ 30 w 70"/>
                  <a:gd name="T9" fmla="*/ 61 h 70"/>
                  <a:gd name="T10" fmla="*/ 30 w 70"/>
                  <a:gd name="T11" fmla="*/ 61 h 70"/>
                  <a:gd name="T12" fmla="*/ 62 w 70"/>
                  <a:gd name="T13" fmla="*/ 61 h 70"/>
                  <a:gd name="T14" fmla="*/ 61 w 70"/>
                  <a:gd name="T15" fmla="*/ 30 h 70"/>
                  <a:gd name="T16" fmla="*/ 52 w 70"/>
                  <a:gd name="T17" fmla="*/ 52 h 70"/>
                  <a:gd name="T18" fmla="*/ 40 w 70"/>
                  <a:gd name="T19" fmla="*/ 52 h 70"/>
                  <a:gd name="T20" fmla="*/ 40 w 70"/>
                  <a:gd name="T21" fmla="*/ 39 h 70"/>
                  <a:gd name="T22" fmla="*/ 52 w 70"/>
                  <a:gd name="T23" fmla="*/ 39 h 70"/>
                  <a:gd name="T24" fmla="*/ 52 w 70"/>
                  <a:gd name="T25" fmla="*/ 5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61" y="30"/>
                    </a:moveTo>
                    <a:cubicBezTo>
                      <a:pt x="61" y="30"/>
                      <a:pt x="61" y="30"/>
                      <a:pt x="61" y="30"/>
                    </a:cubicBezTo>
                    <a:cubicBezTo>
                      <a:pt x="29" y="0"/>
                      <a:pt x="29" y="0"/>
                      <a:pt x="29" y="0"/>
                    </a:cubicBezTo>
                    <a:cubicBezTo>
                      <a:pt x="0" y="29"/>
                      <a:pt x="0" y="29"/>
                      <a:pt x="0" y="29"/>
                    </a:cubicBezTo>
                    <a:cubicBezTo>
                      <a:pt x="14" y="43"/>
                      <a:pt x="25" y="55"/>
                      <a:pt x="30" y="61"/>
                    </a:cubicBezTo>
                    <a:cubicBezTo>
                      <a:pt x="30" y="61"/>
                      <a:pt x="30" y="61"/>
                      <a:pt x="30" y="61"/>
                    </a:cubicBezTo>
                    <a:cubicBezTo>
                      <a:pt x="39" y="69"/>
                      <a:pt x="53" y="70"/>
                      <a:pt x="62" y="61"/>
                    </a:cubicBezTo>
                    <a:cubicBezTo>
                      <a:pt x="70" y="52"/>
                      <a:pt x="70" y="38"/>
                      <a:pt x="61" y="30"/>
                    </a:cubicBezTo>
                    <a:close/>
                    <a:moveTo>
                      <a:pt x="52" y="52"/>
                    </a:moveTo>
                    <a:cubicBezTo>
                      <a:pt x="49" y="55"/>
                      <a:pt x="43" y="55"/>
                      <a:pt x="40" y="52"/>
                    </a:cubicBezTo>
                    <a:cubicBezTo>
                      <a:pt x="36" y="48"/>
                      <a:pt x="36" y="43"/>
                      <a:pt x="40" y="39"/>
                    </a:cubicBezTo>
                    <a:cubicBezTo>
                      <a:pt x="43" y="36"/>
                      <a:pt x="49" y="36"/>
                      <a:pt x="52" y="39"/>
                    </a:cubicBezTo>
                    <a:cubicBezTo>
                      <a:pt x="56" y="43"/>
                      <a:pt x="56" y="48"/>
                      <a:pt x="52"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50" name="Freeform 69"/>
              <p:cNvSpPr>
                <a:spLocks/>
              </p:cNvSpPr>
              <p:nvPr/>
            </p:nvSpPr>
            <p:spPr bwMode="auto">
              <a:xfrm>
                <a:off x="3488917" y="4964203"/>
                <a:ext cx="307975" cy="307975"/>
              </a:xfrm>
              <a:custGeom>
                <a:avLst/>
                <a:gdLst>
                  <a:gd name="T0" fmla="*/ 41 w 82"/>
                  <a:gd name="T1" fmla="*/ 0 h 82"/>
                  <a:gd name="T2" fmla="*/ 25 w 82"/>
                  <a:gd name="T3" fmla="*/ 3 h 82"/>
                  <a:gd name="T4" fmla="*/ 47 w 82"/>
                  <a:gd name="T5" fmla="*/ 25 h 82"/>
                  <a:gd name="T6" fmla="*/ 47 w 82"/>
                  <a:gd name="T7" fmla="*/ 39 h 82"/>
                  <a:gd name="T8" fmla="*/ 39 w 82"/>
                  <a:gd name="T9" fmla="*/ 48 h 82"/>
                  <a:gd name="T10" fmla="*/ 24 w 82"/>
                  <a:gd name="T11" fmla="*/ 48 h 82"/>
                  <a:gd name="T12" fmla="*/ 2 w 82"/>
                  <a:gd name="T13" fmla="*/ 26 h 82"/>
                  <a:gd name="T14" fmla="*/ 0 w 82"/>
                  <a:gd name="T15" fmla="*/ 41 h 82"/>
                  <a:gd name="T16" fmla="*/ 41 w 82"/>
                  <a:gd name="T17" fmla="*/ 82 h 82"/>
                  <a:gd name="T18" fmla="*/ 82 w 82"/>
                  <a:gd name="T19" fmla="*/ 41 h 82"/>
                  <a:gd name="T20" fmla="*/ 41 w 82"/>
                  <a:gd name="T21"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41" y="0"/>
                    </a:moveTo>
                    <a:cubicBezTo>
                      <a:pt x="35" y="0"/>
                      <a:pt x="30" y="1"/>
                      <a:pt x="25" y="3"/>
                    </a:cubicBezTo>
                    <a:cubicBezTo>
                      <a:pt x="47" y="25"/>
                      <a:pt x="47" y="25"/>
                      <a:pt x="47" y="25"/>
                    </a:cubicBezTo>
                    <a:cubicBezTo>
                      <a:pt x="51" y="29"/>
                      <a:pt x="51" y="35"/>
                      <a:pt x="47" y="39"/>
                    </a:cubicBezTo>
                    <a:cubicBezTo>
                      <a:pt x="39" y="48"/>
                      <a:pt x="39" y="48"/>
                      <a:pt x="39" y="48"/>
                    </a:cubicBezTo>
                    <a:cubicBezTo>
                      <a:pt x="35" y="52"/>
                      <a:pt x="28" y="52"/>
                      <a:pt x="24" y="48"/>
                    </a:cubicBezTo>
                    <a:cubicBezTo>
                      <a:pt x="2" y="26"/>
                      <a:pt x="2" y="26"/>
                      <a:pt x="2" y="26"/>
                    </a:cubicBezTo>
                    <a:cubicBezTo>
                      <a:pt x="1" y="30"/>
                      <a:pt x="0" y="35"/>
                      <a:pt x="0" y="41"/>
                    </a:cubicBezTo>
                    <a:cubicBezTo>
                      <a:pt x="0" y="63"/>
                      <a:pt x="18" y="82"/>
                      <a:pt x="41" y="82"/>
                    </a:cubicBezTo>
                    <a:cubicBezTo>
                      <a:pt x="63" y="82"/>
                      <a:pt x="82" y="63"/>
                      <a:pt x="82" y="41"/>
                    </a:cubicBezTo>
                    <a:cubicBezTo>
                      <a:pt x="82" y="18"/>
                      <a:pt x="63"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grpSp>
      </p:grpSp>
      <p:grpSp>
        <p:nvGrpSpPr>
          <p:cNvPr id="18" name="组合 52"/>
          <p:cNvGrpSpPr/>
          <p:nvPr/>
        </p:nvGrpSpPr>
        <p:grpSpPr>
          <a:xfrm>
            <a:off x="5512401" y="2239383"/>
            <a:ext cx="1939815" cy="1689581"/>
            <a:chOff x="5511683" y="2239900"/>
            <a:chExt cx="1939562" cy="1689973"/>
          </a:xfrm>
          <a:solidFill>
            <a:schemeClr val="accent1"/>
          </a:solidFill>
        </p:grpSpPr>
        <p:grpSp>
          <p:nvGrpSpPr>
            <p:cNvPr id="19" name="组合 53"/>
            <p:cNvGrpSpPr/>
            <p:nvPr/>
          </p:nvGrpSpPr>
          <p:grpSpPr>
            <a:xfrm>
              <a:off x="5511683" y="2239900"/>
              <a:ext cx="1939562" cy="1689973"/>
              <a:chOff x="5298004" y="1846386"/>
              <a:chExt cx="2222152" cy="1936198"/>
            </a:xfrm>
            <a:grpFill/>
          </p:grpSpPr>
          <p:sp>
            <p:nvSpPr>
              <p:cNvPr id="62" name="Freeform 8"/>
              <p:cNvSpPr>
                <a:spLocks/>
              </p:cNvSpPr>
              <p:nvPr/>
            </p:nvSpPr>
            <p:spPr bwMode="auto">
              <a:xfrm>
                <a:off x="5298004" y="2509156"/>
                <a:ext cx="2222152" cy="1273428"/>
              </a:xfrm>
              <a:custGeom>
                <a:avLst/>
                <a:gdLst>
                  <a:gd name="T0" fmla="*/ 884 w 884"/>
                  <a:gd name="T1" fmla="*/ 395 h 507"/>
                  <a:gd name="T2" fmla="*/ 863 w 884"/>
                  <a:gd name="T3" fmla="*/ 396 h 507"/>
                  <a:gd name="T4" fmla="*/ 699 w 884"/>
                  <a:gd name="T5" fmla="*/ 395 h 507"/>
                  <a:gd name="T6" fmla="*/ 671 w 884"/>
                  <a:gd name="T7" fmla="*/ 385 h 507"/>
                  <a:gd name="T8" fmla="*/ 385 w 884"/>
                  <a:gd name="T9" fmla="*/ 126 h 507"/>
                  <a:gd name="T10" fmla="*/ 352 w 884"/>
                  <a:gd name="T11" fmla="*/ 127 h 507"/>
                  <a:gd name="T12" fmla="*/ 127 w 884"/>
                  <a:gd name="T13" fmla="*/ 379 h 507"/>
                  <a:gd name="T14" fmla="*/ 97 w 884"/>
                  <a:gd name="T15" fmla="*/ 417 h 507"/>
                  <a:gd name="T16" fmla="*/ 3 w 884"/>
                  <a:gd name="T17" fmla="*/ 507 h 507"/>
                  <a:gd name="T18" fmla="*/ 1 w 884"/>
                  <a:gd name="T19" fmla="*/ 490 h 507"/>
                  <a:gd name="T20" fmla="*/ 2 w 884"/>
                  <a:gd name="T21" fmla="*/ 327 h 507"/>
                  <a:gd name="T22" fmla="*/ 18 w 884"/>
                  <a:gd name="T23" fmla="*/ 290 h 507"/>
                  <a:gd name="T24" fmla="*/ 230 w 884"/>
                  <a:gd name="T25" fmla="*/ 59 h 507"/>
                  <a:gd name="T26" fmla="*/ 270 w 884"/>
                  <a:gd name="T27" fmla="*/ 16 h 507"/>
                  <a:gd name="T28" fmla="*/ 294 w 884"/>
                  <a:gd name="T29" fmla="*/ 13 h 507"/>
                  <a:gd name="T30" fmla="*/ 449 w 884"/>
                  <a:gd name="T31" fmla="*/ 7 h 507"/>
                  <a:gd name="T32" fmla="*/ 472 w 884"/>
                  <a:gd name="T33" fmla="*/ 8 h 507"/>
                  <a:gd name="T34" fmla="*/ 875 w 884"/>
                  <a:gd name="T35" fmla="*/ 384 h 507"/>
                  <a:gd name="T36" fmla="*/ 884 w 884"/>
                  <a:gd name="T37" fmla="*/ 39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4" h="507">
                    <a:moveTo>
                      <a:pt x="884" y="395"/>
                    </a:moveTo>
                    <a:cubicBezTo>
                      <a:pt x="875" y="395"/>
                      <a:pt x="869" y="396"/>
                      <a:pt x="863" y="396"/>
                    </a:cubicBezTo>
                    <a:cubicBezTo>
                      <a:pt x="808" y="396"/>
                      <a:pt x="754" y="397"/>
                      <a:pt x="699" y="395"/>
                    </a:cubicBezTo>
                    <a:cubicBezTo>
                      <a:pt x="690" y="395"/>
                      <a:pt x="678" y="391"/>
                      <a:pt x="671" y="385"/>
                    </a:cubicBezTo>
                    <a:cubicBezTo>
                      <a:pt x="575" y="299"/>
                      <a:pt x="480" y="213"/>
                      <a:pt x="385" y="126"/>
                    </a:cubicBezTo>
                    <a:cubicBezTo>
                      <a:pt x="372" y="113"/>
                      <a:pt x="364" y="113"/>
                      <a:pt x="352" y="127"/>
                    </a:cubicBezTo>
                    <a:cubicBezTo>
                      <a:pt x="277" y="212"/>
                      <a:pt x="202" y="295"/>
                      <a:pt x="127" y="379"/>
                    </a:cubicBezTo>
                    <a:cubicBezTo>
                      <a:pt x="116" y="391"/>
                      <a:pt x="109" y="405"/>
                      <a:pt x="97" y="417"/>
                    </a:cubicBezTo>
                    <a:cubicBezTo>
                      <a:pt x="67" y="447"/>
                      <a:pt x="36" y="476"/>
                      <a:pt x="3" y="507"/>
                    </a:cubicBezTo>
                    <a:cubicBezTo>
                      <a:pt x="3" y="502"/>
                      <a:pt x="1" y="496"/>
                      <a:pt x="1" y="490"/>
                    </a:cubicBezTo>
                    <a:cubicBezTo>
                      <a:pt x="1" y="436"/>
                      <a:pt x="0" y="381"/>
                      <a:pt x="2" y="327"/>
                    </a:cubicBezTo>
                    <a:cubicBezTo>
                      <a:pt x="2" y="314"/>
                      <a:pt x="9" y="299"/>
                      <a:pt x="18" y="290"/>
                    </a:cubicBezTo>
                    <a:cubicBezTo>
                      <a:pt x="88" y="212"/>
                      <a:pt x="159" y="136"/>
                      <a:pt x="230" y="59"/>
                    </a:cubicBezTo>
                    <a:cubicBezTo>
                      <a:pt x="244" y="45"/>
                      <a:pt x="257" y="31"/>
                      <a:pt x="270" y="16"/>
                    </a:cubicBezTo>
                    <a:cubicBezTo>
                      <a:pt x="277" y="8"/>
                      <a:pt x="284" y="8"/>
                      <a:pt x="294" y="13"/>
                    </a:cubicBezTo>
                    <a:cubicBezTo>
                      <a:pt x="347" y="41"/>
                      <a:pt x="399" y="40"/>
                      <a:pt x="449" y="7"/>
                    </a:cubicBezTo>
                    <a:cubicBezTo>
                      <a:pt x="458" y="1"/>
                      <a:pt x="463" y="0"/>
                      <a:pt x="472" y="8"/>
                    </a:cubicBezTo>
                    <a:cubicBezTo>
                      <a:pt x="606" y="133"/>
                      <a:pt x="741" y="259"/>
                      <a:pt x="875" y="384"/>
                    </a:cubicBezTo>
                    <a:cubicBezTo>
                      <a:pt x="878" y="386"/>
                      <a:pt x="880" y="389"/>
                      <a:pt x="884" y="3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63" name="Freeform 12"/>
              <p:cNvSpPr>
                <a:spLocks/>
              </p:cNvSpPr>
              <p:nvPr/>
            </p:nvSpPr>
            <p:spPr bwMode="auto">
              <a:xfrm>
                <a:off x="5855212" y="1846386"/>
                <a:ext cx="734927" cy="642727"/>
              </a:xfrm>
              <a:custGeom>
                <a:avLst/>
                <a:gdLst>
                  <a:gd name="T0" fmla="*/ 154 w 292"/>
                  <a:gd name="T1" fmla="*/ 256 h 256"/>
                  <a:gd name="T2" fmla="*/ 58 w 292"/>
                  <a:gd name="T3" fmla="*/ 223 h 256"/>
                  <a:gd name="T4" fmla="*/ 55 w 292"/>
                  <a:gd name="T5" fmla="*/ 47 h 256"/>
                  <a:gd name="T6" fmla="*/ 242 w 292"/>
                  <a:gd name="T7" fmla="*/ 45 h 256"/>
                  <a:gd name="T8" fmla="*/ 281 w 292"/>
                  <a:gd name="T9" fmla="*/ 160 h 256"/>
                  <a:gd name="T10" fmla="*/ 184 w 292"/>
                  <a:gd name="T11" fmla="*/ 251 h 256"/>
                  <a:gd name="T12" fmla="*/ 154 w 292"/>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292" h="256">
                    <a:moveTo>
                      <a:pt x="154" y="256"/>
                    </a:moveTo>
                    <a:cubicBezTo>
                      <a:pt x="115" y="255"/>
                      <a:pt x="84" y="245"/>
                      <a:pt x="58" y="223"/>
                    </a:cubicBezTo>
                    <a:cubicBezTo>
                      <a:pt x="1" y="177"/>
                      <a:pt x="0" y="95"/>
                      <a:pt x="55" y="47"/>
                    </a:cubicBezTo>
                    <a:cubicBezTo>
                      <a:pt x="107" y="1"/>
                      <a:pt x="191" y="0"/>
                      <a:pt x="242" y="45"/>
                    </a:cubicBezTo>
                    <a:cubicBezTo>
                      <a:pt x="277" y="76"/>
                      <a:pt x="292" y="114"/>
                      <a:pt x="281" y="160"/>
                    </a:cubicBezTo>
                    <a:cubicBezTo>
                      <a:pt x="268" y="211"/>
                      <a:pt x="232" y="238"/>
                      <a:pt x="184" y="251"/>
                    </a:cubicBezTo>
                    <a:cubicBezTo>
                      <a:pt x="172" y="254"/>
                      <a:pt x="160" y="255"/>
                      <a:pt x="154" y="25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grpSp>
        <p:grpSp>
          <p:nvGrpSpPr>
            <p:cNvPr id="20" name="组合 54"/>
            <p:cNvGrpSpPr>
              <a:grpSpLocks noChangeAspect="1"/>
            </p:cNvGrpSpPr>
            <p:nvPr/>
          </p:nvGrpSpPr>
          <p:grpSpPr>
            <a:xfrm>
              <a:off x="6212633" y="2431633"/>
              <a:ext cx="228408" cy="192992"/>
              <a:chOff x="2203042" y="1374866"/>
              <a:chExt cx="706438" cy="596900"/>
            </a:xfrm>
            <a:grpFill/>
          </p:grpSpPr>
          <p:sp>
            <p:nvSpPr>
              <p:cNvPr id="56" name="Oval 50"/>
              <p:cNvSpPr>
                <a:spLocks noChangeArrowheads="1"/>
              </p:cNvSpPr>
              <p:nvPr/>
            </p:nvSpPr>
            <p:spPr bwMode="auto">
              <a:xfrm>
                <a:off x="2455455" y="1441541"/>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57" name="Freeform 51"/>
              <p:cNvSpPr>
                <a:spLocks/>
              </p:cNvSpPr>
              <p:nvPr/>
            </p:nvSpPr>
            <p:spPr bwMode="auto">
              <a:xfrm>
                <a:off x="2379255" y="1663791"/>
                <a:ext cx="357188" cy="307975"/>
              </a:xfrm>
              <a:custGeom>
                <a:avLst/>
                <a:gdLst>
                  <a:gd name="T0" fmla="*/ 65 w 95"/>
                  <a:gd name="T1" fmla="*/ 0 h 82"/>
                  <a:gd name="T2" fmla="*/ 48 w 95"/>
                  <a:gd name="T3" fmla="*/ 20 h 82"/>
                  <a:gd name="T4" fmla="*/ 31 w 95"/>
                  <a:gd name="T5" fmla="*/ 0 h 82"/>
                  <a:gd name="T6" fmla="*/ 0 w 95"/>
                  <a:gd name="T7" fmla="*/ 51 h 82"/>
                  <a:gd name="T8" fmla="*/ 1 w 95"/>
                  <a:gd name="T9" fmla="*/ 61 h 82"/>
                  <a:gd name="T10" fmla="*/ 48 w 95"/>
                  <a:gd name="T11" fmla="*/ 82 h 82"/>
                  <a:gd name="T12" fmla="*/ 94 w 95"/>
                  <a:gd name="T13" fmla="*/ 61 h 82"/>
                  <a:gd name="T14" fmla="*/ 95 w 95"/>
                  <a:gd name="T15" fmla="*/ 51 h 82"/>
                  <a:gd name="T16" fmla="*/ 65 w 95"/>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82">
                    <a:moveTo>
                      <a:pt x="65" y="0"/>
                    </a:moveTo>
                    <a:cubicBezTo>
                      <a:pt x="48" y="20"/>
                      <a:pt x="48" y="20"/>
                      <a:pt x="48" y="20"/>
                    </a:cubicBezTo>
                    <a:cubicBezTo>
                      <a:pt x="31" y="0"/>
                      <a:pt x="31" y="0"/>
                      <a:pt x="31" y="0"/>
                    </a:cubicBezTo>
                    <a:cubicBezTo>
                      <a:pt x="13" y="8"/>
                      <a:pt x="0" y="28"/>
                      <a:pt x="0" y="51"/>
                    </a:cubicBezTo>
                    <a:cubicBezTo>
                      <a:pt x="0" y="54"/>
                      <a:pt x="1" y="57"/>
                      <a:pt x="1" y="61"/>
                    </a:cubicBezTo>
                    <a:cubicBezTo>
                      <a:pt x="11" y="73"/>
                      <a:pt x="28" y="82"/>
                      <a:pt x="48" y="82"/>
                    </a:cubicBezTo>
                    <a:cubicBezTo>
                      <a:pt x="67" y="82"/>
                      <a:pt x="84" y="73"/>
                      <a:pt x="94" y="61"/>
                    </a:cubicBezTo>
                    <a:cubicBezTo>
                      <a:pt x="95" y="57"/>
                      <a:pt x="95" y="54"/>
                      <a:pt x="95" y="51"/>
                    </a:cubicBezTo>
                    <a:cubicBezTo>
                      <a:pt x="95" y="28"/>
                      <a:pt x="82" y="7"/>
                      <a:pt x="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58" name="Freeform 52"/>
              <p:cNvSpPr>
                <a:spLocks/>
              </p:cNvSpPr>
              <p:nvPr/>
            </p:nvSpPr>
            <p:spPr bwMode="auto">
              <a:xfrm>
                <a:off x="2653892" y="1374866"/>
                <a:ext cx="184150" cy="187325"/>
              </a:xfrm>
              <a:custGeom>
                <a:avLst/>
                <a:gdLst>
                  <a:gd name="T0" fmla="*/ 24 w 49"/>
                  <a:gd name="T1" fmla="*/ 0 h 50"/>
                  <a:gd name="T2" fmla="*/ 0 w 49"/>
                  <a:gd name="T3" fmla="*/ 18 h 50"/>
                  <a:gd name="T4" fmla="*/ 11 w 49"/>
                  <a:gd name="T5" fmla="*/ 45 h 50"/>
                  <a:gd name="T6" fmla="*/ 11 w 49"/>
                  <a:gd name="T7" fmla="*/ 46 h 50"/>
                  <a:gd name="T8" fmla="*/ 24 w 49"/>
                  <a:gd name="T9" fmla="*/ 50 h 50"/>
                  <a:gd name="T10" fmla="*/ 49 w 49"/>
                  <a:gd name="T11" fmla="*/ 25 h 50"/>
                  <a:gd name="T12" fmla="*/ 24 w 4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49" h="50">
                    <a:moveTo>
                      <a:pt x="24" y="0"/>
                    </a:moveTo>
                    <a:cubicBezTo>
                      <a:pt x="12" y="0"/>
                      <a:pt x="2" y="8"/>
                      <a:pt x="0" y="18"/>
                    </a:cubicBezTo>
                    <a:cubicBezTo>
                      <a:pt x="6" y="25"/>
                      <a:pt x="11" y="34"/>
                      <a:pt x="11" y="45"/>
                    </a:cubicBezTo>
                    <a:cubicBezTo>
                      <a:pt x="11" y="45"/>
                      <a:pt x="11" y="46"/>
                      <a:pt x="11" y="46"/>
                    </a:cubicBezTo>
                    <a:cubicBezTo>
                      <a:pt x="14" y="49"/>
                      <a:pt x="19" y="50"/>
                      <a:pt x="24" y="50"/>
                    </a:cubicBezTo>
                    <a:cubicBezTo>
                      <a:pt x="37" y="50"/>
                      <a:pt x="49" y="39"/>
                      <a:pt x="49" y="25"/>
                    </a:cubicBezTo>
                    <a:cubicBezTo>
                      <a:pt x="49" y="11"/>
                      <a:pt x="37"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59" name="Freeform 53"/>
              <p:cNvSpPr>
                <a:spLocks/>
              </p:cNvSpPr>
              <p:nvPr/>
            </p:nvSpPr>
            <p:spPr bwMode="auto">
              <a:xfrm>
                <a:off x="2271305" y="1374866"/>
                <a:ext cx="187325" cy="187325"/>
              </a:xfrm>
              <a:custGeom>
                <a:avLst/>
                <a:gdLst>
                  <a:gd name="T0" fmla="*/ 40 w 50"/>
                  <a:gd name="T1" fmla="*/ 45 h 50"/>
                  <a:gd name="T2" fmla="*/ 50 w 50"/>
                  <a:gd name="T3" fmla="*/ 20 h 50"/>
                  <a:gd name="T4" fmla="*/ 25 w 50"/>
                  <a:gd name="T5" fmla="*/ 0 h 50"/>
                  <a:gd name="T6" fmla="*/ 0 w 50"/>
                  <a:gd name="T7" fmla="*/ 25 h 50"/>
                  <a:gd name="T8" fmla="*/ 25 w 50"/>
                  <a:gd name="T9" fmla="*/ 50 h 50"/>
                  <a:gd name="T10" fmla="*/ 40 w 50"/>
                  <a:gd name="T11" fmla="*/ 45 h 50"/>
                  <a:gd name="T12" fmla="*/ 40 w 50"/>
                  <a:gd name="T13" fmla="*/ 45 h 50"/>
                </a:gdLst>
                <a:ahLst/>
                <a:cxnLst>
                  <a:cxn ang="0">
                    <a:pos x="T0" y="T1"/>
                  </a:cxn>
                  <a:cxn ang="0">
                    <a:pos x="T2" y="T3"/>
                  </a:cxn>
                  <a:cxn ang="0">
                    <a:pos x="T4" y="T5"/>
                  </a:cxn>
                  <a:cxn ang="0">
                    <a:pos x="T6" y="T7"/>
                  </a:cxn>
                  <a:cxn ang="0">
                    <a:pos x="T8" y="T9"/>
                  </a:cxn>
                  <a:cxn ang="0">
                    <a:pos x="T10" y="T11"/>
                  </a:cxn>
                  <a:cxn ang="0">
                    <a:pos x="T12" y="T13"/>
                  </a:cxn>
                </a:cxnLst>
                <a:rect l="0" t="0" r="r" b="b"/>
                <a:pathLst>
                  <a:path w="50" h="50">
                    <a:moveTo>
                      <a:pt x="40" y="45"/>
                    </a:moveTo>
                    <a:cubicBezTo>
                      <a:pt x="40" y="35"/>
                      <a:pt x="44" y="26"/>
                      <a:pt x="50" y="20"/>
                    </a:cubicBezTo>
                    <a:cubicBezTo>
                      <a:pt x="48" y="8"/>
                      <a:pt x="37" y="0"/>
                      <a:pt x="25" y="0"/>
                    </a:cubicBezTo>
                    <a:cubicBezTo>
                      <a:pt x="12" y="0"/>
                      <a:pt x="0" y="11"/>
                      <a:pt x="0" y="25"/>
                    </a:cubicBezTo>
                    <a:cubicBezTo>
                      <a:pt x="0" y="39"/>
                      <a:pt x="12" y="50"/>
                      <a:pt x="25" y="50"/>
                    </a:cubicBezTo>
                    <a:cubicBezTo>
                      <a:pt x="31" y="50"/>
                      <a:pt x="36" y="48"/>
                      <a:pt x="40" y="45"/>
                    </a:cubicBezTo>
                    <a:cubicBezTo>
                      <a:pt x="40" y="45"/>
                      <a:pt x="40" y="45"/>
                      <a:pt x="4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60" name="Freeform 54"/>
              <p:cNvSpPr>
                <a:spLocks/>
              </p:cNvSpPr>
              <p:nvPr/>
            </p:nvSpPr>
            <p:spPr bwMode="auto">
              <a:xfrm>
                <a:off x="2653892" y="1578066"/>
                <a:ext cx="255588" cy="285750"/>
              </a:xfrm>
              <a:custGeom>
                <a:avLst/>
                <a:gdLst>
                  <a:gd name="T0" fmla="*/ 40 w 68"/>
                  <a:gd name="T1" fmla="*/ 0 h 76"/>
                  <a:gd name="T2" fmla="*/ 24 w 68"/>
                  <a:gd name="T3" fmla="*/ 19 h 76"/>
                  <a:gd name="T4" fmla="*/ 9 w 68"/>
                  <a:gd name="T5" fmla="*/ 2 h 76"/>
                  <a:gd name="T6" fmla="*/ 0 w 68"/>
                  <a:gd name="T7" fmla="*/ 16 h 76"/>
                  <a:gd name="T8" fmla="*/ 32 w 68"/>
                  <a:gd name="T9" fmla="*/ 74 h 76"/>
                  <a:gd name="T10" fmla="*/ 31 w 68"/>
                  <a:gd name="T11" fmla="*/ 76 h 76"/>
                  <a:gd name="T12" fmla="*/ 67 w 68"/>
                  <a:gd name="T13" fmla="*/ 57 h 76"/>
                  <a:gd name="T14" fmla="*/ 68 w 68"/>
                  <a:gd name="T15" fmla="*/ 48 h 76"/>
                  <a:gd name="T16" fmla="*/ 40 w 68"/>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6">
                    <a:moveTo>
                      <a:pt x="40" y="0"/>
                    </a:moveTo>
                    <a:cubicBezTo>
                      <a:pt x="24" y="19"/>
                      <a:pt x="24" y="19"/>
                      <a:pt x="24" y="19"/>
                    </a:cubicBezTo>
                    <a:cubicBezTo>
                      <a:pt x="9" y="2"/>
                      <a:pt x="9" y="2"/>
                      <a:pt x="9" y="2"/>
                    </a:cubicBezTo>
                    <a:cubicBezTo>
                      <a:pt x="7" y="7"/>
                      <a:pt x="4" y="12"/>
                      <a:pt x="0" y="16"/>
                    </a:cubicBezTo>
                    <a:cubicBezTo>
                      <a:pt x="19" y="27"/>
                      <a:pt x="32" y="49"/>
                      <a:pt x="32" y="74"/>
                    </a:cubicBezTo>
                    <a:cubicBezTo>
                      <a:pt x="32" y="75"/>
                      <a:pt x="31" y="75"/>
                      <a:pt x="31" y="76"/>
                    </a:cubicBezTo>
                    <a:cubicBezTo>
                      <a:pt x="46" y="74"/>
                      <a:pt x="59" y="67"/>
                      <a:pt x="67" y="57"/>
                    </a:cubicBezTo>
                    <a:cubicBezTo>
                      <a:pt x="68" y="54"/>
                      <a:pt x="68" y="51"/>
                      <a:pt x="68" y="48"/>
                    </a:cubicBezTo>
                    <a:cubicBezTo>
                      <a:pt x="68" y="26"/>
                      <a:pt x="56" y="8"/>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61" name="Freeform 55"/>
              <p:cNvSpPr>
                <a:spLocks/>
              </p:cNvSpPr>
              <p:nvPr/>
            </p:nvSpPr>
            <p:spPr bwMode="auto">
              <a:xfrm>
                <a:off x="2203042" y="1578066"/>
                <a:ext cx="258763" cy="285750"/>
              </a:xfrm>
              <a:custGeom>
                <a:avLst/>
                <a:gdLst>
                  <a:gd name="T0" fmla="*/ 38 w 69"/>
                  <a:gd name="T1" fmla="*/ 74 h 76"/>
                  <a:gd name="T2" fmla="*/ 69 w 69"/>
                  <a:gd name="T3" fmla="*/ 17 h 76"/>
                  <a:gd name="T4" fmla="*/ 59 w 69"/>
                  <a:gd name="T5" fmla="*/ 0 h 76"/>
                  <a:gd name="T6" fmla="*/ 59 w 69"/>
                  <a:gd name="T7" fmla="*/ 0 h 76"/>
                  <a:gd name="T8" fmla="*/ 44 w 69"/>
                  <a:gd name="T9" fmla="*/ 19 h 76"/>
                  <a:gd name="T10" fmla="*/ 28 w 69"/>
                  <a:gd name="T11" fmla="*/ 1 h 76"/>
                  <a:gd name="T12" fmla="*/ 0 w 69"/>
                  <a:gd name="T13" fmla="*/ 48 h 76"/>
                  <a:gd name="T14" fmla="*/ 0 w 69"/>
                  <a:gd name="T15" fmla="*/ 57 h 76"/>
                  <a:gd name="T16" fmla="*/ 38 w 69"/>
                  <a:gd name="T17" fmla="*/ 76 h 76"/>
                  <a:gd name="T18" fmla="*/ 38 w 69"/>
                  <a:gd name="T1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6">
                    <a:moveTo>
                      <a:pt x="38" y="74"/>
                    </a:moveTo>
                    <a:cubicBezTo>
                      <a:pt x="38" y="49"/>
                      <a:pt x="50" y="28"/>
                      <a:pt x="69" y="17"/>
                    </a:cubicBezTo>
                    <a:cubicBezTo>
                      <a:pt x="65" y="12"/>
                      <a:pt x="61" y="7"/>
                      <a:pt x="59" y="0"/>
                    </a:cubicBezTo>
                    <a:cubicBezTo>
                      <a:pt x="59" y="0"/>
                      <a:pt x="59" y="0"/>
                      <a:pt x="59" y="0"/>
                    </a:cubicBezTo>
                    <a:cubicBezTo>
                      <a:pt x="44" y="19"/>
                      <a:pt x="44" y="19"/>
                      <a:pt x="44" y="19"/>
                    </a:cubicBezTo>
                    <a:cubicBezTo>
                      <a:pt x="28" y="1"/>
                      <a:pt x="28" y="1"/>
                      <a:pt x="28" y="1"/>
                    </a:cubicBezTo>
                    <a:cubicBezTo>
                      <a:pt x="12" y="8"/>
                      <a:pt x="0" y="26"/>
                      <a:pt x="0" y="48"/>
                    </a:cubicBezTo>
                    <a:cubicBezTo>
                      <a:pt x="0" y="51"/>
                      <a:pt x="0" y="54"/>
                      <a:pt x="0" y="57"/>
                    </a:cubicBezTo>
                    <a:cubicBezTo>
                      <a:pt x="9" y="67"/>
                      <a:pt x="22" y="75"/>
                      <a:pt x="38" y="76"/>
                    </a:cubicBezTo>
                    <a:cubicBezTo>
                      <a:pt x="38" y="75"/>
                      <a:pt x="38" y="75"/>
                      <a:pt x="3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grpSp>
      </p:grpSp>
      <p:grpSp>
        <p:nvGrpSpPr>
          <p:cNvPr id="21" name="组合 63"/>
          <p:cNvGrpSpPr/>
          <p:nvPr/>
        </p:nvGrpSpPr>
        <p:grpSpPr>
          <a:xfrm>
            <a:off x="6075798" y="3338951"/>
            <a:ext cx="1705356" cy="1965931"/>
            <a:chOff x="6075007" y="3339724"/>
            <a:chExt cx="1705134" cy="1966386"/>
          </a:xfrm>
          <a:solidFill>
            <a:schemeClr val="accent2"/>
          </a:solidFill>
        </p:grpSpPr>
        <p:grpSp>
          <p:nvGrpSpPr>
            <p:cNvPr id="22" name="组合 64"/>
            <p:cNvGrpSpPr/>
            <p:nvPr/>
          </p:nvGrpSpPr>
          <p:grpSpPr>
            <a:xfrm>
              <a:off x="6075007" y="3339724"/>
              <a:ext cx="1705134" cy="1966386"/>
              <a:chOff x="5943403" y="3106452"/>
              <a:chExt cx="1953569" cy="2252884"/>
            </a:xfrm>
            <a:grpFill/>
          </p:grpSpPr>
          <p:sp>
            <p:nvSpPr>
              <p:cNvPr id="71" name="Freeform 7"/>
              <p:cNvSpPr>
                <a:spLocks/>
              </p:cNvSpPr>
              <p:nvPr/>
            </p:nvSpPr>
            <p:spPr bwMode="auto">
              <a:xfrm>
                <a:off x="5943403" y="3106452"/>
                <a:ext cx="1325541" cy="2252884"/>
              </a:xfrm>
              <a:custGeom>
                <a:avLst/>
                <a:gdLst>
                  <a:gd name="T0" fmla="*/ 522 w 527"/>
                  <a:gd name="T1" fmla="*/ 286 h 897"/>
                  <a:gd name="T2" fmla="*/ 527 w 527"/>
                  <a:gd name="T3" fmla="*/ 470 h 897"/>
                  <a:gd name="T4" fmla="*/ 129 w 527"/>
                  <a:gd name="T5" fmla="*/ 897 h 897"/>
                  <a:gd name="T6" fmla="*/ 128 w 527"/>
                  <a:gd name="T7" fmla="*/ 870 h 897"/>
                  <a:gd name="T8" fmla="*/ 128 w 527"/>
                  <a:gd name="T9" fmla="*/ 714 h 897"/>
                  <a:gd name="T10" fmla="*/ 143 w 527"/>
                  <a:gd name="T11" fmla="*/ 675 h 897"/>
                  <a:gd name="T12" fmla="*/ 401 w 527"/>
                  <a:gd name="T13" fmla="*/ 389 h 897"/>
                  <a:gd name="T14" fmla="*/ 413 w 527"/>
                  <a:gd name="T15" fmla="*/ 375 h 897"/>
                  <a:gd name="T16" fmla="*/ 0 w 527"/>
                  <a:gd name="T17" fmla="*/ 5 h 897"/>
                  <a:gd name="T18" fmla="*/ 101 w 527"/>
                  <a:gd name="T19" fmla="*/ 5 h 897"/>
                  <a:gd name="T20" fmla="*/ 165 w 527"/>
                  <a:gd name="T21" fmla="*/ 5 h 897"/>
                  <a:gd name="T22" fmla="*/ 258 w 527"/>
                  <a:gd name="T23" fmla="*/ 41 h 897"/>
                  <a:gd name="T24" fmla="*/ 497 w 527"/>
                  <a:gd name="T25" fmla="*/ 265 h 897"/>
                  <a:gd name="T26" fmla="*/ 522 w 527"/>
                  <a:gd name="T27" fmla="*/ 286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7" h="897">
                    <a:moveTo>
                      <a:pt x="522" y="286"/>
                    </a:moveTo>
                    <a:cubicBezTo>
                      <a:pt x="482" y="350"/>
                      <a:pt x="483" y="410"/>
                      <a:pt x="527" y="470"/>
                    </a:cubicBezTo>
                    <a:cubicBezTo>
                      <a:pt x="395" y="611"/>
                      <a:pt x="264" y="752"/>
                      <a:pt x="129" y="897"/>
                    </a:cubicBezTo>
                    <a:cubicBezTo>
                      <a:pt x="129" y="884"/>
                      <a:pt x="128" y="877"/>
                      <a:pt x="128" y="870"/>
                    </a:cubicBezTo>
                    <a:cubicBezTo>
                      <a:pt x="128" y="818"/>
                      <a:pt x="128" y="766"/>
                      <a:pt x="128" y="714"/>
                    </a:cubicBezTo>
                    <a:cubicBezTo>
                      <a:pt x="127" y="698"/>
                      <a:pt x="132" y="687"/>
                      <a:pt x="143" y="675"/>
                    </a:cubicBezTo>
                    <a:cubicBezTo>
                      <a:pt x="229" y="580"/>
                      <a:pt x="315" y="485"/>
                      <a:pt x="401" y="389"/>
                    </a:cubicBezTo>
                    <a:cubicBezTo>
                      <a:pt x="405" y="385"/>
                      <a:pt x="408" y="381"/>
                      <a:pt x="413" y="375"/>
                    </a:cubicBezTo>
                    <a:cubicBezTo>
                      <a:pt x="276" y="253"/>
                      <a:pt x="140" y="131"/>
                      <a:pt x="0" y="5"/>
                    </a:cubicBezTo>
                    <a:cubicBezTo>
                      <a:pt x="38" y="5"/>
                      <a:pt x="70" y="5"/>
                      <a:pt x="101" y="5"/>
                    </a:cubicBezTo>
                    <a:cubicBezTo>
                      <a:pt x="123" y="5"/>
                      <a:pt x="144" y="8"/>
                      <a:pt x="165" y="5"/>
                    </a:cubicBezTo>
                    <a:cubicBezTo>
                      <a:pt x="204" y="0"/>
                      <a:pt x="231" y="15"/>
                      <a:pt x="258" y="41"/>
                    </a:cubicBezTo>
                    <a:cubicBezTo>
                      <a:pt x="337" y="117"/>
                      <a:pt x="417" y="191"/>
                      <a:pt x="497" y="265"/>
                    </a:cubicBezTo>
                    <a:cubicBezTo>
                      <a:pt x="505" y="273"/>
                      <a:pt x="513" y="279"/>
                      <a:pt x="522" y="28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72" name="Freeform 11"/>
              <p:cNvSpPr>
                <a:spLocks/>
              </p:cNvSpPr>
              <p:nvPr/>
            </p:nvSpPr>
            <p:spPr bwMode="auto">
              <a:xfrm>
                <a:off x="7252909" y="3685039"/>
                <a:ext cx="644063" cy="708202"/>
              </a:xfrm>
              <a:custGeom>
                <a:avLst/>
                <a:gdLst>
                  <a:gd name="T0" fmla="*/ 256 w 256"/>
                  <a:gd name="T1" fmla="*/ 142 h 282"/>
                  <a:gd name="T2" fmla="*/ 128 w 256"/>
                  <a:gd name="T3" fmla="*/ 280 h 282"/>
                  <a:gd name="T4" fmla="*/ 44 w 256"/>
                  <a:gd name="T5" fmla="*/ 235 h 282"/>
                  <a:gd name="T6" fmla="*/ 47 w 256"/>
                  <a:gd name="T7" fmla="*/ 50 h 282"/>
                  <a:gd name="T8" fmla="*/ 169 w 256"/>
                  <a:gd name="T9" fmla="*/ 16 h 282"/>
                  <a:gd name="T10" fmla="*/ 255 w 256"/>
                  <a:gd name="T11" fmla="*/ 126 h 282"/>
                  <a:gd name="T12" fmla="*/ 256 w 256"/>
                  <a:gd name="T13" fmla="*/ 142 h 282"/>
                </a:gdLst>
                <a:ahLst/>
                <a:cxnLst>
                  <a:cxn ang="0">
                    <a:pos x="T0" y="T1"/>
                  </a:cxn>
                  <a:cxn ang="0">
                    <a:pos x="T2" y="T3"/>
                  </a:cxn>
                  <a:cxn ang="0">
                    <a:pos x="T4" y="T5"/>
                  </a:cxn>
                  <a:cxn ang="0">
                    <a:pos x="T6" y="T7"/>
                  </a:cxn>
                  <a:cxn ang="0">
                    <a:pos x="T8" y="T9"/>
                  </a:cxn>
                  <a:cxn ang="0">
                    <a:pos x="T10" y="T11"/>
                  </a:cxn>
                  <a:cxn ang="0">
                    <a:pos x="T12" y="T13"/>
                  </a:cxn>
                </a:cxnLst>
                <a:rect l="0" t="0" r="r" b="b"/>
                <a:pathLst>
                  <a:path w="256" h="282">
                    <a:moveTo>
                      <a:pt x="256" y="142"/>
                    </a:moveTo>
                    <a:cubicBezTo>
                      <a:pt x="255" y="224"/>
                      <a:pt x="200" y="282"/>
                      <a:pt x="128" y="280"/>
                    </a:cubicBezTo>
                    <a:cubicBezTo>
                      <a:pt x="93" y="278"/>
                      <a:pt x="65" y="262"/>
                      <a:pt x="44" y="235"/>
                    </a:cubicBezTo>
                    <a:cubicBezTo>
                      <a:pt x="0" y="183"/>
                      <a:pt x="2" y="100"/>
                      <a:pt x="47" y="50"/>
                    </a:cubicBezTo>
                    <a:cubicBezTo>
                      <a:pt x="80" y="13"/>
                      <a:pt x="122" y="0"/>
                      <a:pt x="169" y="16"/>
                    </a:cubicBezTo>
                    <a:cubicBezTo>
                      <a:pt x="221" y="33"/>
                      <a:pt x="246" y="74"/>
                      <a:pt x="255" y="126"/>
                    </a:cubicBezTo>
                    <a:cubicBezTo>
                      <a:pt x="256" y="133"/>
                      <a:pt x="256" y="139"/>
                      <a:pt x="256" y="14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grpSp>
        <p:grpSp>
          <p:nvGrpSpPr>
            <p:cNvPr id="23" name="组合 65"/>
            <p:cNvGrpSpPr>
              <a:grpSpLocks noChangeAspect="1"/>
            </p:cNvGrpSpPr>
            <p:nvPr/>
          </p:nvGrpSpPr>
          <p:grpSpPr>
            <a:xfrm>
              <a:off x="7418847" y="4066831"/>
              <a:ext cx="191895" cy="192992"/>
              <a:chOff x="4005263" y="4962526"/>
              <a:chExt cx="277812" cy="279400"/>
            </a:xfrm>
            <a:grpFill/>
          </p:grpSpPr>
          <p:sp>
            <p:nvSpPr>
              <p:cNvPr id="67" name="Freeform 478"/>
              <p:cNvSpPr>
                <a:spLocks/>
              </p:cNvSpPr>
              <p:nvPr/>
            </p:nvSpPr>
            <p:spPr bwMode="auto">
              <a:xfrm>
                <a:off x="4005263" y="4962526"/>
                <a:ext cx="250825" cy="250825"/>
              </a:xfrm>
              <a:custGeom>
                <a:avLst/>
                <a:gdLst>
                  <a:gd name="T0" fmla="*/ 129 w 258"/>
                  <a:gd name="T1" fmla="*/ 245 h 259"/>
                  <a:gd name="T2" fmla="*/ 14 w 258"/>
                  <a:gd name="T3" fmla="*/ 129 h 259"/>
                  <a:gd name="T4" fmla="*/ 129 w 258"/>
                  <a:gd name="T5" fmla="*/ 14 h 259"/>
                  <a:gd name="T6" fmla="*/ 244 w 258"/>
                  <a:gd name="T7" fmla="*/ 129 h 259"/>
                  <a:gd name="T8" fmla="*/ 241 w 258"/>
                  <a:gd name="T9" fmla="*/ 156 h 259"/>
                  <a:gd name="T10" fmla="*/ 255 w 258"/>
                  <a:gd name="T11" fmla="*/ 159 h 259"/>
                  <a:gd name="T12" fmla="*/ 258 w 258"/>
                  <a:gd name="T13" fmla="*/ 129 h 259"/>
                  <a:gd name="T14" fmla="*/ 129 w 258"/>
                  <a:gd name="T15" fmla="*/ 0 h 259"/>
                  <a:gd name="T16" fmla="*/ 0 w 258"/>
                  <a:gd name="T17" fmla="*/ 129 h 259"/>
                  <a:gd name="T18" fmla="*/ 129 w 258"/>
                  <a:gd name="T19" fmla="*/ 259 h 259"/>
                  <a:gd name="T20" fmla="*/ 155 w 258"/>
                  <a:gd name="T21" fmla="*/ 256 h 259"/>
                  <a:gd name="T22" fmla="*/ 152 w 258"/>
                  <a:gd name="T23" fmla="*/ 242 h 259"/>
                  <a:gd name="T24" fmla="*/ 129 w 258"/>
                  <a:gd name="T25" fmla="*/ 245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8" h="259">
                    <a:moveTo>
                      <a:pt x="129" y="245"/>
                    </a:moveTo>
                    <a:cubicBezTo>
                      <a:pt x="65" y="245"/>
                      <a:pt x="14" y="193"/>
                      <a:pt x="14" y="129"/>
                    </a:cubicBezTo>
                    <a:cubicBezTo>
                      <a:pt x="14" y="66"/>
                      <a:pt x="65" y="14"/>
                      <a:pt x="129" y="14"/>
                    </a:cubicBezTo>
                    <a:cubicBezTo>
                      <a:pt x="193" y="14"/>
                      <a:pt x="244" y="66"/>
                      <a:pt x="244" y="129"/>
                    </a:cubicBezTo>
                    <a:cubicBezTo>
                      <a:pt x="244" y="139"/>
                      <a:pt x="243" y="148"/>
                      <a:pt x="241" y="156"/>
                    </a:cubicBezTo>
                    <a:cubicBezTo>
                      <a:pt x="255" y="159"/>
                      <a:pt x="255" y="159"/>
                      <a:pt x="255" y="159"/>
                    </a:cubicBezTo>
                    <a:cubicBezTo>
                      <a:pt x="257" y="150"/>
                      <a:pt x="258" y="140"/>
                      <a:pt x="258" y="129"/>
                    </a:cubicBezTo>
                    <a:cubicBezTo>
                      <a:pt x="258" y="58"/>
                      <a:pt x="200" y="0"/>
                      <a:pt x="129" y="0"/>
                    </a:cubicBezTo>
                    <a:cubicBezTo>
                      <a:pt x="58" y="0"/>
                      <a:pt x="0" y="58"/>
                      <a:pt x="0" y="129"/>
                    </a:cubicBezTo>
                    <a:cubicBezTo>
                      <a:pt x="0" y="201"/>
                      <a:pt x="58" y="259"/>
                      <a:pt x="129" y="259"/>
                    </a:cubicBezTo>
                    <a:cubicBezTo>
                      <a:pt x="138" y="259"/>
                      <a:pt x="147" y="258"/>
                      <a:pt x="155" y="256"/>
                    </a:cubicBezTo>
                    <a:cubicBezTo>
                      <a:pt x="152" y="242"/>
                      <a:pt x="152" y="242"/>
                      <a:pt x="152" y="242"/>
                    </a:cubicBezTo>
                    <a:cubicBezTo>
                      <a:pt x="145" y="244"/>
                      <a:pt x="137" y="245"/>
                      <a:pt x="129" y="2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68" name="Freeform 479"/>
              <p:cNvSpPr>
                <a:spLocks noEditPoints="1"/>
              </p:cNvSpPr>
              <p:nvPr/>
            </p:nvSpPr>
            <p:spPr bwMode="auto">
              <a:xfrm>
                <a:off x="4027488" y="4984751"/>
                <a:ext cx="206375" cy="206375"/>
              </a:xfrm>
              <a:custGeom>
                <a:avLst/>
                <a:gdLst>
                  <a:gd name="T0" fmla="*/ 106 w 212"/>
                  <a:gd name="T1" fmla="*/ 0 h 213"/>
                  <a:gd name="T2" fmla="*/ 0 w 212"/>
                  <a:gd name="T3" fmla="*/ 106 h 213"/>
                  <a:gd name="T4" fmla="*/ 106 w 212"/>
                  <a:gd name="T5" fmla="*/ 213 h 213"/>
                  <a:gd name="T6" fmla="*/ 127 w 212"/>
                  <a:gd name="T7" fmla="*/ 211 h 213"/>
                  <a:gd name="T8" fmla="*/ 105 w 212"/>
                  <a:gd name="T9" fmla="*/ 106 h 213"/>
                  <a:gd name="T10" fmla="*/ 120 w 212"/>
                  <a:gd name="T11" fmla="*/ 110 h 213"/>
                  <a:gd name="T12" fmla="*/ 117 w 212"/>
                  <a:gd name="T13" fmla="*/ 103 h 213"/>
                  <a:gd name="T14" fmla="*/ 128 w 212"/>
                  <a:gd name="T15" fmla="*/ 92 h 213"/>
                  <a:gd name="T16" fmla="*/ 139 w 212"/>
                  <a:gd name="T17" fmla="*/ 103 h 213"/>
                  <a:gd name="T18" fmla="*/ 132 w 212"/>
                  <a:gd name="T19" fmla="*/ 113 h 213"/>
                  <a:gd name="T20" fmla="*/ 209 w 212"/>
                  <a:gd name="T21" fmla="*/ 131 h 213"/>
                  <a:gd name="T22" fmla="*/ 212 w 212"/>
                  <a:gd name="T23" fmla="*/ 106 h 213"/>
                  <a:gd name="T24" fmla="*/ 106 w 212"/>
                  <a:gd name="T25" fmla="*/ 0 h 213"/>
                  <a:gd name="T26" fmla="*/ 42 w 212"/>
                  <a:gd name="T27" fmla="*/ 54 h 213"/>
                  <a:gd name="T28" fmla="*/ 57 w 212"/>
                  <a:gd name="T29" fmla="*/ 70 h 213"/>
                  <a:gd name="T30" fmla="*/ 42 w 212"/>
                  <a:gd name="T31" fmla="*/ 85 h 213"/>
                  <a:gd name="T32" fmla="*/ 26 w 212"/>
                  <a:gd name="T33" fmla="*/ 70 h 213"/>
                  <a:gd name="T34" fmla="*/ 42 w 212"/>
                  <a:gd name="T35" fmla="*/ 54 h 213"/>
                  <a:gd name="T36" fmla="*/ 40 w 212"/>
                  <a:gd name="T37" fmla="*/ 154 h 213"/>
                  <a:gd name="T38" fmla="*/ 21 w 212"/>
                  <a:gd name="T39" fmla="*/ 135 h 213"/>
                  <a:gd name="T40" fmla="*/ 40 w 212"/>
                  <a:gd name="T41" fmla="*/ 115 h 213"/>
                  <a:gd name="T42" fmla="*/ 60 w 212"/>
                  <a:gd name="T43" fmla="*/ 135 h 213"/>
                  <a:gd name="T44" fmla="*/ 40 w 212"/>
                  <a:gd name="T45" fmla="*/ 154 h 213"/>
                  <a:gd name="T46" fmla="*/ 89 w 212"/>
                  <a:gd name="T47" fmla="*/ 70 h 213"/>
                  <a:gd name="T48" fmla="*/ 102 w 212"/>
                  <a:gd name="T49" fmla="*/ 83 h 213"/>
                  <a:gd name="T50" fmla="*/ 89 w 212"/>
                  <a:gd name="T51" fmla="*/ 96 h 213"/>
                  <a:gd name="T52" fmla="*/ 76 w 212"/>
                  <a:gd name="T53" fmla="*/ 83 h 213"/>
                  <a:gd name="T54" fmla="*/ 89 w 212"/>
                  <a:gd name="T55" fmla="*/ 70 h 213"/>
                  <a:gd name="T56" fmla="*/ 76 w 212"/>
                  <a:gd name="T57" fmla="*/ 133 h 213"/>
                  <a:gd name="T58" fmla="*/ 89 w 212"/>
                  <a:gd name="T59" fmla="*/ 120 h 213"/>
                  <a:gd name="T60" fmla="*/ 102 w 212"/>
                  <a:gd name="T61" fmla="*/ 133 h 213"/>
                  <a:gd name="T62" fmla="*/ 89 w 212"/>
                  <a:gd name="T63" fmla="*/ 146 h 213"/>
                  <a:gd name="T64" fmla="*/ 76 w 212"/>
                  <a:gd name="T65" fmla="*/ 133 h 213"/>
                  <a:gd name="T66" fmla="*/ 117 w 212"/>
                  <a:gd name="T67" fmla="*/ 183 h 213"/>
                  <a:gd name="T68" fmla="*/ 102 w 212"/>
                  <a:gd name="T69" fmla="*/ 198 h 213"/>
                  <a:gd name="T70" fmla="*/ 87 w 212"/>
                  <a:gd name="T71" fmla="*/ 183 h 213"/>
                  <a:gd name="T72" fmla="*/ 102 w 212"/>
                  <a:gd name="T73" fmla="*/ 168 h 213"/>
                  <a:gd name="T74" fmla="*/ 117 w 212"/>
                  <a:gd name="T75" fmla="*/ 183 h 213"/>
                  <a:gd name="T76" fmla="*/ 106 w 212"/>
                  <a:gd name="T77" fmla="*/ 55 h 213"/>
                  <a:gd name="T78" fmla="*/ 88 w 212"/>
                  <a:gd name="T79" fmla="*/ 36 h 213"/>
                  <a:gd name="T80" fmla="*/ 106 w 212"/>
                  <a:gd name="T81" fmla="*/ 18 h 213"/>
                  <a:gd name="T82" fmla="*/ 125 w 212"/>
                  <a:gd name="T83" fmla="*/ 36 h 213"/>
                  <a:gd name="T84" fmla="*/ 106 w 212"/>
                  <a:gd name="T85" fmla="*/ 55 h 213"/>
                  <a:gd name="T86" fmla="*/ 139 w 212"/>
                  <a:gd name="T87" fmla="*/ 49 h 213"/>
                  <a:gd name="T88" fmla="*/ 152 w 212"/>
                  <a:gd name="T89" fmla="*/ 36 h 213"/>
                  <a:gd name="T90" fmla="*/ 165 w 212"/>
                  <a:gd name="T91" fmla="*/ 49 h 213"/>
                  <a:gd name="T92" fmla="*/ 152 w 212"/>
                  <a:gd name="T93" fmla="*/ 62 h 213"/>
                  <a:gd name="T94" fmla="*/ 139 w 212"/>
                  <a:gd name="T95" fmla="*/ 49 h 213"/>
                  <a:gd name="T96" fmla="*/ 175 w 212"/>
                  <a:gd name="T97" fmla="*/ 112 h 213"/>
                  <a:gd name="T98" fmla="*/ 157 w 212"/>
                  <a:gd name="T99" fmla="*/ 95 h 213"/>
                  <a:gd name="T100" fmla="*/ 175 w 212"/>
                  <a:gd name="T101" fmla="*/ 77 h 213"/>
                  <a:gd name="T102" fmla="*/ 193 w 212"/>
                  <a:gd name="T103" fmla="*/ 95 h 213"/>
                  <a:gd name="T104" fmla="*/ 175 w 212"/>
                  <a:gd name="T105" fmla="*/ 1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2" h="213">
                    <a:moveTo>
                      <a:pt x="106" y="0"/>
                    </a:moveTo>
                    <a:cubicBezTo>
                      <a:pt x="47" y="0"/>
                      <a:pt x="0" y="48"/>
                      <a:pt x="0" y="106"/>
                    </a:cubicBezTo>
                    <a:cubicBezTo>
                      <a:pt x="0" y="165"/>
                      <a:pt x="47" y="213"/>
                      <a:pt x="106" y="213"/>
                    </a:cubicBezTo>
                    <a:cubicBezTo>
                      <a:pt x="113" y="213"/>
                      <a:pt x="120" y="212"/>
                      <a:pt x="127" y="211"/>
                    </a:cubicBezTo>
                    <a:cubicBezTo>
                      <a:pt x="105" y="106"/>
                      <a:pt x="105" y="106"/>
                      <a:pt x="105" y="106"/>
                    </a:cubicBezTo>
                    <a:cubicBezTo>
                      <a:pt x="120" y="110"/>
                      <a:pt x="120" y="110"/>
                      <a:pt x="120" y="110"/>
                    </a:cubicBezTo>
                    <a:cubicBezTo>
                      <a:pt x="118" y="108"/>
                      <a:pt x="117" y="105"/>
                      <a:pt x="117" y="103"/>
                    </a:cubicBezTo>
                    <a:cubicBezTo>
                      <a:pt x="117" y="97"/>
                      <a:pt x="122" y="92"/>
                      <a:pt x="128" y="92"/>
                    </a:cubicBezTo>
                    <a:cubicBezTo>
                      <a:pt x="134" y="92"/>
                      <a:pt x="139" y="97"/>
                      <a:pt x="139" y="103"/>
                    </a:cubicBezTo>
                    <a:cubicBezTo>
                      <a:pt x="139" y="107"/>
                      <a:pt x="136" y="111"/>
                      <a:pt x="132" y="113"/>
                    </a:cubicBezTo>
                    <a:cubicBezTo>
                      <a:pt x="209" y="131"/>
                      <a:pt x="209" y="131"/>
                      <a:pt x="209" y="131"/>
                    </a:cubicBezTo>
                    <a:cubicBezTo>
                      <a:pt x="211" y="123"/>
                      <a:pt x="212" y="115"/>
                      <a:pt x="212" y="106"/>
                    </a:cubicBezTo>
                    <a:cubicBezTo>
                      <a:pt x="212" y="48"/>
                      <a:pt x="165" y="0"/>
                      <a:pt x="106" y="0"/>
                    </a:cubicBezTo>
                    <a:close/>
                    <a:moveTo>
                      <a:pt x="42" y="54"/>
                    </a:moveTo>
                    <a:cubicBezTo>
                      <a:pt x="50" y="54"/>
                      <a:pt x="57" y="61"/>
                      <a:pt x="57" y="70"/>
                    </a:cubicBezTo>
                    <a:cubicBezTo>
                      <a:pt x="57" y="78"/>
                      <a:pt x="50" y="85"/>
                      <a:pt x="42" y="85"/>
                    </a:cubicBezTo>
                    <a:cubicBezTo>
                      <a:pt x="33" y="85"/>
                      <a:pt x="26" y="78"/>
                      <a:pt x="26" y="70"/>
                    </a:cubicBezTo>
                    <a:cubicBezTo>
                      <a:pt x="26" y="61"/>
                      <a:pt x="33" y="54"/>
                      <a:pt x="42" y="54"/>
                    </a:cubicBezTo>
                    <a:close/>
                    <a:moveTo>
                      <a:pt x="40" y="154"/>
                    </a:moveTo>
                    <a:cubicBezTo>
                      <a:pt x="30" y="154"/>
                      <a:pt x="21" y="146"/>
                      <a:pt x="21" y="135"/>
                    </a:cubicBezTo>
                    <a:cubicBezTo>
                      <a:pt x="21" y="124"/>
                      <a:pt x="30" y="115"/>
                      <a:pt x="40" y="115"/>
                    </a:cubicBezTo>
                    <a:cubicBezTo>
                      <a:pt x="51" y="115"/>
                      <a:pt x="60" y="124"/>
                      <a:pt x="60" y="135"/>
                    </a:cubicBezTo>
                    <a:cubicBezTo>
                      <a:pt x="60" y="146"/>
                      <a:pt x="51" y="154"/>
                      <a:pt x="40" y="154"/>
                    </a:cubicBezTo>
                    <a:close/>
                    <a:moveTo>
                      <a:pt x="89" y="70"/>
                    </a:moveTo>
                    <a:cubicBezTo>
                      <a:pt x="96" y="70"/>
                      <a:pt x="102" y="76"/>
                      <a:pt x="102" y="83"/>
                    </a:cubicBezTo>
                    <a:cubicBezTo>
                      <a:pt x="102" y="90"/>
                      <a:pt x="96" y="96"/>
                      <a:pt x="89" y="96"/>
                    </a:cubicBezTo>
                    <a:cubicBezTo>
                      <a:pt x="82" y="96"/>
                      <a:pt x="76" y="90"/>
                      <a:pt x="76" y="83"/>
                    </a:cubicBezTo>
                    <a:cubicBezTo>
                      <a:pt x="76" y="76"/>
                      <a:pt x="82" y="70"/>
                      <a:pt x="89" y="70"/>
                    </a:cubicBezTo>
                    <a:close/>
                    <a:moveTo>
                      <a:pt x="76" y="133"/>
                    </a:moveTo>
                    <a:cubicBezTo>
                      <a:pt x="76" y="126"/>
                      <a:pt x="82" y="120"/>
                      <a:pt x="89" y="120"/>
                    </a:cubicBezTo>
                    <a:cubicBezTo>
                      <a:pt x="96" y="120"/>
                      <a:pt x="102" y="126"/>
                      <a:pt x="102" y="133"/>
                    </a:cubicBezTo>
                    <a:cubicBezTo>
                      <a:pt x="102" y="140"/>
                      <a:pt x="96" y="146"/>
                      <a:pt x="89" y="146"/>
                    </a:cubicBezTo>
                    <a:cubicBezTo>
                      <a:pt x="82" y="146"/>
                      <a:pt x="76" y="140"/>
                      <a:pt x="76" y="133"/>
                    </a:cubicBezTo>
                    <a:close/>
                    <a:moveTo>
                      <a:pt x="117" y="183"/>
                    </a:moveTo>
                    <a:cubicBezTo>
                      <a:pt x="117" y="191"/>
                      <a:pt x="110" y="198"/>
                      <a:pt x="102" y="198"/>
                    </a:cubicBezTo>
                    <a:cubicBezTo>
                      <a:pt x="94" y="198"/>
                      <a:pt x="87" y="191"/>
                      <a:pt x="87" y="183"/>
                    </a:cubicBezTo>
                    <a:cubicBezTo>
                      <a:pt x="87" y="175"/>
                      <a:pt x="94" y="168"/>
                      <a:pt x="102" y="168"/>
                    </a:cubicBezTo>
                    <a:cubicBezTo>
                      <a:pt x="110" y="168"/>
                      <a:pt x="117" y="175"/>
                      <a:pt x="117" y="183"/>
                    </a:cubicBezTo>
                    <a:close/>
                    <a:moveTo>
                      <a:pt x="106" y="55"/>
                    </a:moveTo>
                    <a:cubicBezTo>
                      <a:pt x="96" y="55"/>
                      <a:pt x="88" y="46"/>
                      <a:pt x="88" y="36"/>
                    </a:cubicBezTo>
                    <a:cubicBezTo>
                      <a:pt x="88" y="26"/>
                      <a:pt x="96" y="18"/>
                      <a:pt x="106" y="18"/>
                    </a:cubicBezTo>
                    <a:cubicBezTo>
                      <a:pt x="116" y="18"/>
                      <a:pt x="125" y="26"/>
                      <a:pt x="125" y="36"/>
                    </a:cubicBezTo>
                    <a:cubicBezTo>
                      <a:pt x="125" y="46"/>
                      <a:pt x="116" y="55"/>
                      <a:pt x="106" y="55"/>
                    </a:cubicBezTo>
                    <a:close/>
                    <a:moveTo>
                      <a:pt x="139" y="49"/>
                    </a:moveTo>
                    <a:cubicBezTo>
                      <a:pt x="139" y="42"/>
                      <a:pt x="145" y="36"/>
                      <a:pt x="152" y="36"/>
                    </a:cubicBezTo>
                    <a:cubicBezTo>
                      <a:pt x="159" y="36"/>
                      <a:pt x="165" y="42"/>
                      <a:pt x="165" y="49"/>
                    </a:cubicBezTo>
                    <a:cubicBezTo>
                      <a:pt x="165" y="56"/>
                      <a:pt x="159" y="62"/>
                      <a:pt x="152" y="62"/>
                    </a:cubicBezTo>
                    <a:cubicBezTo>
                      <a:pt x="145" y="62"/>
                      <a:pt x="139" y="56"/>
                      <a:pt x="139" y="49"/>
                    </a:cubicBezTo>
                    <a:close/>
                    <a:moveTo>
                      <a:pt x="175" y="112"/>
                    </a:moveTo>
                    <a:cubicBezTo>
                      <a:pt x="165" y="112"/>
                      <a:pt x="157" y="105"/>
                      <a:pt x="157" y="95"/>
                    </a:cubicBezTo>
                    <a:cubicBezTo>
                      <a:pt x="157" y="85"/>
                      <a:pt x="165" y="77"/>
                      <a:pt x="175" y="77"/>
                    </a:cubicBezTo>
                    <a:cubicBezTo>
                      <a:pt x="185" y="77"/>
                      <a:pt x="193" y="85"/>
                      <a:pt x="193" y="95"/>
                    </a:cubicBezTo>
                    <a:cubicBezTo>
                      <a:pt x="193" y="105"/>
                      <a:pt x="185" y="112"/>
                      <a:pt x="175"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69" name="Freeform 480"/>
              <p:cNvSpPr>
                <a:spLocks/>
              </p:cNvSpPr>
              <p:nvPr/>
            </p:nvSpPr>
            <p:spPr bwMode="auto">
              <a:xfrm>
                <a:off x="4184650" y="5145088"/>
                <a:ext cx="98425" cy="96838"/>
              </a:xfrm>
              <a:custGeom>
                <a:avLst/>
                <a:gdLst>
                  <a:gd name="T0" fmla="*/ 90 w 103"/>
                  <a:gd name="T1" fmla="*/ 0 h 100"/>
                  <a:gd name="T2" fmla="*/ 0 w 103"/>
                  <a:gd name="T3" fmla="*/ 87 h 100"/>
                  <a:gd name="T4" fmla="*/ 3 w 103"/>
                  <a:gd name="T5" fmla="*/ 100 h 100"/>
                  <a:gd name="T6" fmla="*/ 103 w 103"/>
                  <a:gd name="T7" fmla="*/ 4 h 100"/>
                  <a:gd name="T8" fmla="*/ 90 w 103"/>
                  <a:gd name="T9" fmla="*/ 0 h 100"/>
                </a:gdLst>
                <a:ahLst/>
                <a:cxnLst>
                  <a:cxn ang="0">
                    <a:pos x="T0" y="T1"/>
                  </a:cxn>
                  <a:cxn ang="0">
                    <a:pos x="T2" y="T3"/>
                  </a:cxn>
                  <a:cxn ang="0">
                    <a:pos x="T4" y="T5"/>
                  </a:cxn>
                  <a:cxn ang="0">
                    <a:pos x="T6" y="T7"/>
                  </a:cxn>
                  <a:cxn ang="0">
                    <a:pos x="T8" y="T9"/>
                  </a:cxn>
                </a:cxnLst>
                <a:rect l="0" t="0" r="r" b="b"/>
                <a:pathLst>
                  <a:path w="103" h="100">
                    <a:moveTo>
                      <a:pt x="90" y="0"/>
                    </a:moveTo>
                    <a:cubicBezTo>
                      <a:pt x="79" y="44"/>
                      <a:pt x="44" y="78"/>
                      <a:pt x="0" y="87"/>
                    </a:cubicBezTo>
                    <a:cubicBezTo>
                      <a:pt x="3" y="100"/>
                      <a:pt x="3" y="100"/>
                      <a:pt x="3" y="100"/>
                    </a:cubicBezTo>
                    <a:cubicBezTo>
                      <a:pt x="53" y="90"/>
                      <a:pt x="92" y="52"/>
                      <a:pt x="103" y="4"/>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70" name="Freeform 481"/>
              <p:cNvSpPr>
                <a:spLocks noEditPoints="1"/>
              </p:cNvSpPr>
              <p:nvPr/>
            </p:nvSpPr>
            <p:spPr bwMode="auto">
              <a:xfrm>
                <a:off x="4162425" y="5118101"/>
                <a:ext cx="100013" cy="101600"/>
              </a:xfrm>
              <a:custGeom>
                <a:avLst/>
                <a:gdLst>
                  <a:gd name="T0" fmla="*/ 104 w 104"/>
                  <a:gd name="T1" fmla="*/ 25 h 105"/>
                  <a:gd name="T2" fmla="*/ 27 w 104"/>
                  <a:gd name="T3" fmla="*/ 7 h 105"/>
                  <a:gd name="T4" fmla="*/ 23 w 104"/>
                  <a:gd name="T5" fmla="*/ 8 h 105"/>
                  <a:gd name="T6" fmla="*/ 14 w 104"/>
                  <a:gd name="T7" fmla="*/ 4 h 105"/>
                  <a:gd name="T8" fmla="*/ 0 w 104"/>
                  <a:gd name="T9" fmla="*/ 0 h 105"/>
                  <a:gd name="T10" fmla="*/ 22 w 104"/>
                  <a:gd name="T11" fmla="*/ 105 h 105"/>
                  <a:gd name="T12" fmla="*/ 104 w 104"/>
                  <a:gd name="T13" fmla="*/ 25 h 105"/>
                  <a:gd name="T14" fmla="*/ 73 w 104"/>
                  <a:gd name="T15" fmla="*/ 20 h 105"/>
                  <a:gd name="T16" fmla="*/ 84 w 104"/>
                  <a:gd name="T17" fmla="*/ 31 h 105"/>
                  <a:gd name="T18" fmla="*/ 73 w 104"/>
                  <a:gd name="T19" fmla="*/ 42 h 105"/>
                  <a:gd name="T20" fmla="*/ 62 w 104"/>
                  <a:gd name="T21" fmla="*/ 31 h 105"/>
                  <a:gd name="T22" fmla="*/ 73 w 104"/>
                  <a:gd name="T23" fmla="*/ 20 h 105"/>
                  <a:gd name="T24" fmla="*/ 31 w 104"/>
                  <a:gd name="T25" fmla="*/ 62 h 105"/>
                  <a:gd name="T26" fmla="*/ 13 w 104"/>
                  <a:gd name="T27" fmla="*/ 43 h 105"/>
                  <a:gd name="T28" fmla="*/ 31 w 104"/>
                  <a:gd name="T29" fmla="*/ 24 h 105"/>
                  <a:gd name="T30" fmla="*/ 50 w 104"/>
                  <a:gd name="T31" fmla="*/ 43 h 105"/>
                  <a:gd name="T32" fmla="*/ 31 w 104"/>
                  <a:gd name="T33" fmla="*/ 6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5">
                    <a:moveTo>
                      <a:pt x="104" y="25"/>
                    </a:moveTo>
                    <a:cubicBezTo>
                      <a:pt x="27" y="7"/>
                      <a:pt x="27" y="7"/>
                      <a:pt x="27" y="7"/>
                    </a:cubicBezTo>
                    <a:cubicBezTo>
                      <a:pt x="26" y="7"/>
                      <a:pt x="24" y="8"/>
                      <a:pt x="23" y="8"/>
                    </a:cubicBezTo>
                    <a:cubicBezTo>
                      <a:pt x="19" y="8"/>
                      <a:pt x="16" y="6"/>
                      <a:pt x="14" y="4"/>
                    </a:cubicBezTo>
                    <a:cubicBezTo>
                      <a:pt x="0" y="0"/>
                      <a:pt x="0" y="0"/>
                      <a:pt x="0" y="0"/>
                    </a:cubicBezTo>
                    <a:cubicBezTo>
                      <a:pt x="22" y="105"/>
                      <a:pt x="22" y="105"/>
                      <a:pt x="22" y="105"/>
                    </a:cubicBezTo>
                    <a:cubicBezTo>
                      <a:pt x="62" y="97"/>
                      <a:pt x="94" y="65"/>
                      <a:pt x="104" y="25"/>
                    </a:cubicBezTo>
                    <a:close/>
                    <a:moveTo>
                      <a:pt x="73" y="20"/>
                    </a:moveTo>
                    <a:cubicBezTo>
                      <a:pt x="79" y="20"/>
                      <a:pt x="84" y="25"/>
                      <a:pt x="84" y="31"/>
                    </a:cubicBezTo>
                    <a:cubicBezTo>
                      <a:pt x="84" y="37"/>
                      <a:pt x="79" y="42"/>
                      <a:pt x="73" y="42"/>
                    </a:cubicBezTo>
                    <a:cubicBezTo>
                      <a:pt x="67" y="42"/>
                      <a:pt x="62" y="37"/>
                      <a:pt x="62" y="31"/>
                    </a:cubicBezTo>
                    <a:cubicBezTo>
                      <a:pt x="62" y="25"/>
                      <a:pt x="67" y="20"/>
                      <a:pt x="73" y="20"/>
                    </a:cubicBezTo>
                    <a:close/>
                    <a:moveTo>
                      <a:pt x="31" y="62"/>
                    </a:moveTo>
                    <a:cubicBezTo>
                      <a:pt x="21" y="62"/>
                      <a:pt x="13" y="53"/>
                      <a:pt x="13" y="43"/>
                    </a:cubicBezTo>
                    <a:cubicBezTo>
                      <a:pt x="13" y="33"/>
                      <a:pt x="21" y="24"/>
                      <a:pt x="31" y="24"/>
                    </a:cubicBezTo>
                    <a:cubicBezTo>
                      <a:pt x="42" y="24"/>
                      <a:pt x="50" y="33"/>
                      <a:pt x="50" y="43"/>
                    </a:cubicBezTo>
                    <a:cubicBezTo>
                      <a:pt x="50" y="53"/>
                      <a:pt x="42" y="62"/>
                      <a:pt x="31"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幼圆" panose="02010509060101010101" pitchFamily="49" charset="-122"/>
                  <a:ea typeface="幼圆" panose="02010509060101010101" pitchFamily="49" charset="-122"/>
                  <a:sym typeface="幼圆" panose="02010509060101010101" pitchFamily="49" charset="-122"/>
                </a:endParaRPr>
              </a:p>
            </p:txBody>
          </p:sp>
        </p:grpSp>
      </p:grpSp>
      <p:sp>
        <p:nvSpPr>
          <p:cNvPr id="74" name="矩形 73"/>
          <p:cNvSpPr/>
          <p:nvPr/>
        </p:nvSpPr>
        <p:spPr>
          <a:xfrm>
            <a:off x="798891" y="2355963"/>
            <a:ext cx="3004349" cy="523220"/>
          </a:xfrm>
          <a:prstGeom prst="rect">
            <a:avLst/>
          </a:prstGeom>
        </p:spPr>
        <p:txBody>
          <a:bodyPr wrap="none" lIns="91440" tIns="45720" rIns="91440" bIns="45720" anchor="t">
            <a:spAutoFit/>
          </a:bodyPr>
          <a:lstStyle/>
          <a:p>
            <a:pPr algn="r"/>
            <a:r>
              <a:rPr lang="en-US" altLang="zh-CN" sz="2800">
                <a:solidFill>
                  <a:schemeClr val="tx1">
                    <a:lumMod val="85000"/>
                    <a:lumOff val="15000"/>
                  </a:schemeClr>
                </a:solidFill>
                <a:latin typeface="Arial"/>
                <a:ea typeface="幼圆"/>
                <a:cs typeface="Arial"/>
                <a:sym typeface="幼圆" panose="02010509060101010101" pitchFamily="49" charset="-122"/>
              </a:rPr>
              <a:t>3.1 Oversampling</a:t>
            </a:r>
            <a:endParaRPr lang="zh-CN" altLang="en-US" sz="2800">
              <a:solidFill>
                <a:schemeClr val="tx1">
                  <a:lumMod val="85000"/>
                  <a:lumOff val="15000"/>
                </a:schemeClr>
              </a:solidFill>
              <a:latin typeface="Arial"/>
              <a:ea typeface="幼圆"/>
              <a:cs typeface="Arial"/>
              <a:sym typeface="幼圆" panose="02010509060101010101" pitchFamily="49" charset="-122"/>
            </a:endParaRPr>
          </a:p>
        </p:txBody>
      </p:sp>
      <p:sp>
        <p:nvSpPr>
          <p:cNvPr id="77" name="矩形 76"/>
          <p:cNvSpPr/>
          <p:nvPr/>
        </p:nvSpPr>
        <p:spPr>
          <a:xfrm>
            <a:off x="8283889" y="2357335"/>
            <a:ext cx="2985113" cy="523220"/>
          </a:xfrm>
          <a:prstGeom prst="rect">
            <a:avLst/>
          </a:prstGeom>
        </p:spPr>
        <p:txBody>
          <a:bodyPr wrap="none" lIns="91440" tIns="45720" rIns="91440" bIns="45720" anchor="t">
            <a:spAutoFit/>
          </a:bodyPr>
          <a:lstStyle/>
          <a:p>
            <a:r>
              <a:rPr lang="en-US" altLang="zh-CN" sz="2800">
                <a:solidFill>
                  <a:schemeClr val="tx1">
                    <a:lumMod val="85000"/>
                    <a:lumOff val="15000"/>
                  </a:schemeClr>
                </a:solidFill>
                <a:latin typeface="Arial"/>
                <a:ea typeface="幼圆"/>
                <a:cs typeface="Arial"/>
                <a:sym typeface="幼圆" panose="02010509060101010101" pitchFamily="49" charset="-122"/>
              </a:rPr>
              <a:t>3.3 Normalization</a:t>
            </a:r>
            <a:endParaRPr lang="zh-CN" altLang="en-US" sz="2800">
              <a:solidFill>
                <a:schemeClr val="tx1">
                  <a:lumMod val="85000"/>
                  <a:lumOff val="15000"/>
                </a:schemeClr>
              </a:solidFill>
              <a:latin typeface="Arial"/>
              <a:ea typeface="幼圆"/>
              <a:cs typeface="Arial"/>
              <a:sym typeface="幼圆" panose="02010509060101010101" pitchFamily="49" charset="-122"/>
            </a:endParaRPr>
          </a:p>
        </p:txBody>
      </p:sp>
      <p:sp>
        <p:nvSpPr>
          <p:cNvPr id="83" name="矩形 82"/>
          <p:cNvSpPr/>
          <p:nvPr/>
        </p:nvSpPr>
        <p:spPr>
          <a:xfrm>
            <a:off x="8298405" y="4444155"/>
            <a:ext cx="2744662" cy="523220"/>
          </a:xfrm>
          <a:prstGeom prst="rect">
            <a:avLst/>
          </a:prstGeom>
        </p:spPr>
        <p:txBody>
          <a:bodyPr wrap="none" lIns="91440" tIns="45720" rIns="91440" bIns="45720" anchor="t">
            <a:spAutoFit/>
          </a:bodyPr>
          <a:lstStyle/>
          <a:p>
            <a:r>
              <a:rPr lang="en-US" altLang="zh-CN" sz="2800">
                <a:solidFill>
                  <a:schemeClr val="tx1">
                    <a:lumMod val="85000"/>
                    <a:lumOff val="15000"/>
                  </a:schemeClr>
                </a:solidFill>
                <a:latin typeface="Arial"/>
                <a:ea typeface="幼圆"/>
                <a:cs typeface="Arial"/>
                <a:sym typeface="幼圆" panose="02010509060101010101" pitchFamily="49" charset="-122"/>
              </a:rPr>
              <a:t>3.4 Radar Chart</a:t>
            </a:r>
            <a:endParaRPr lang="zh-CN" altLang="en-US" sz="2800">
              <a:solidFill>
                <a:schemeClr val="tx1">
                  <a:lumMod val="85000"/>
                  <a:lumOff val="15000"/>
                </a:schemeClr>
              </a:solidFill>
              <a:latin typeface="Arial"/>
              <a:ea typeface="幼圆"/>
              <a:cs typeface="Arial"/>
              <a:sym typeface="幼圆" panose="02010509060101010101" pitchFamily="49" charset="-122"/>
            </a:endParaRPr>
          </a:p>
        </p:txBody>
      </p:sp>
      <p:sp>
        <p:nvSpPr>
          <p:cNvPr id="53" name="矩形 79">
            <a:extLst>
              <a:ext uri="{FF2B5EF4-FFF2-40B4-BE49-F238E27FC236}">
                <a16:creationId xmlns:a16="http://schemas.microsoft.com/office/drawing/2014/main" id="{74F444DF-79B6-CC4F-BB65-083E472EB959}"/>
              </a:ext>
            </a:extLst>
          </p:cNvPr>
          <p:cNvSpPr/>
          <p:nvPr/>
        </p:nvSpPr>
        <p:spPr>
          <a:xfrm>
            <a:off x="782909" y="4435647"/>
            <a:ext cx="3363421" cy="523220"/>
          </a:xfrm>
          <a:prstGeom prst="rect">
            <a:avLst/>
          </a:prstGeom>
        </p:spPr>
        <p:txBody>
          <a:bodyPr wrap="none" lIns="91440" tIns="45720" rIns="91440" bIns="45720" anchor="t">
            <a:spAutoFit/>
          </a:bodyPr>
          <a:lstStyle/>
          <a:p>
            <a:pPr algn="r"/>
            <a:r>
              <a:rPr lang="en-US" altLang="zh-CN" sz="2800">
                <a:solidFill>
                  <a:schemeClr val="tx1">
                    <a:lumMod val="85000"/>
                    <a:lumOff val="15000"/>
                  </a:schemeClr>
                </a:solidFill>
                <a:latin typeface="Arial"/>
                <a:ea typeface="幼圆"/>
                <a:cs typeface="Arial"/>
                <a:sym typeface="幼圆" panose="02010509060101010101" pitchFamily="49" charset="-122"/>
              </a:rPr>
              <a:t>3.2 Outlier Removal</a:t>
            </a:r>
            <a:endParaRPr lang="zh-CN" altLang="en-US" sz="2800">
              <a:solidFill>
                <a:schemeClr val="tx1">
                  <a:lumMod val="85000"/>
                  <a:lumOff val="15000"/>
                </a:schemeClr>
              </a:solidFill>
              <a:latin typeface="Arial"/>
              <a:ea typeface="幼圆"/>
              <a:cs typeface="Arial"/>
              <a:sym typeface="幼圆" panose="02010509060101010101" pitchFamily="49" charset="-122"/>
            </a:endParaRPr>
          </a:p>
        </p:txBody>
      </p:sp>
    </p:spTree>
    <p:extLst>
      <p:ext uri="{BB962C8B-B14F-4D97-AF65-F5344CB8AC3E}">
        <p14:creationId xmlns:p14="http://schemas.microsoft.com/office/powerpoint/2010/main" val="3366900713"/>
      </p:ext>
    </p:extLst>
  </p:cSld>
  <p:clrMapOvr>
    <a:masterClrMapping/>
  </p:clrMapOvr>
  <p:transition advClick="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a:extLst>
              <a:ext uri="{FF2B5EF4-FFF2-40B4-BE49-F238E27FC236}">
                <a16:creationId xmlns:a16="http://schemas.microsoft.com/office/drawing/2014/main" id="{4610E812-2A47-484B-AD75-73EF55B9AE3E}"/>
              </a:ext>
            </a:extLst>
          </p:cNvPr>
          <p:cNvSpPr/>
          <p:nvPr/>
        </p:nvSpPr>
        <p:spPr>
          <a:xfrm flipH="1">
            <a:off x="0" y="0"/>
            <a:ext cx="6072188" cy="6858000"/>
          </a:xfrm>
          <a:custGeom>
            <a:avLst/>
            <a:gdLst>
              <a:gd name="connsiteX0" fmla="*/ 0 w 4778326"/>
              <a:gd name="connsiteY0" fmla="*/ 0 h 6858000"/>
              <a:gd name="connsiteX1" fmla="*/ 4778326 w 4778326"/>
              <a:gd name="connsiteY1" fmla="*/ 0 h 6858000"/>
              <a:gd name="connsiteX2" fmla="*/ 4778326 w 4778326"/>
              <a:gd name="connsiteY2" fmla="*/ 6858000 h 6858000"/>
              <a:gd name="connsiteX3" fmla="*/ 0 w 4778326"/>
              <a:gd name="connsiteY3" fmla="*/ 6858000 h 6858000"/>
              <a:gd name="connsiteX4" fmla="*/ 0 w 4778326"/>
              <a:gd name="connsiteY4" fmla="*/ 0 h 6858000"/>
              <a:gd name="connsiteX0" fmla="*/ 253219 w 4778326"/>
              <a:gd name="connsiteY0" fmla="*/ 0 h 6858000"/>
              <a:gd name="connsiteX1" fmla="*/ 4778326 w 4778326"/>
              <a:gd name="connsiteY1" fmla="*/ 0 h 6858000"/>
              <a:gd name="connsiteX2" fmla="*/ 4778326 w 4778326"/>
              <a:gd name="connsiteY2" fmla="*/ 6858000 h 6858000"/>
              <a:gd name="connsiteX3" fmla="*/ 0 w 4778326"/>
              <a:gd name="connsiteY3" fmla="*/ 6858000 h 6858000"/>
              <a:gd name="connsiteX4" fmla="*/ 253219 w 4778326"/>
              <a:gd name="connsiteY4" fmla="*/ 0 h 6858000"/>
              <a:gd name="connsiteX0" fmla="*/ 326201 w 4851308"/>
              <a:gd name="connsiteY0" fmla="*/ 0 h 6858000"/>
              <a:gd name="connsiteX1" fmla="*/ 4851308 w 4851308"/>
              <a:gd name="connsiteY1" fmla="*/ 0 h 6858000"/>
              <a:gd name="connsiteX2" fmla="*/ 4851308 w 4851308"/>
              <a:gd name="connsiteY2" fmla="*/ 6858000 h 6858000"/>
              <a:gd name="connsiteX3" fmla="*/ 72982 w 4851308"/>
              <a:gd name="connsiteY3" fmla="*/ 6858000 h 6858000"/>
              <a:gd name="connsiteX4" fmla="*/ 16711 w 4851308"/>
              <a:gd name="connsiteY4" fmla="*/ 548640 h 6858000"/>
              <a:gd name="connsiteX5" fmla="*/ 326201 w 4851308"/>
              <a:gd name="connsiteY5" fmla="*/ 0 h 6858000"/>
              <a:gd name="connsiteX0" fmla="*/ 541378 w 5066485"/>
              <a:gd name="connsiteY0" fmla="*/ 0 h 6858000"/>
              <a:gd name="connsiteX1" fmla="*/ 5066485 w 5066485"/>
              <a:gd name="connsiteY1" fmla="*/ 0 h 6858000"/>
              <a:gd name="connsiteX2" fmla="*/ 5066485 w 5066485"/>
              <a:gd name="connsiteY2" fmla="*/ 6858000 h 6858000"/>
              <a:gd name="connsiteX3" fmla="*/ 288159 w 5066485"/>
              <a:gd name="connsiteY3" fmla="*/ 6858000 h 6858000"/>
              <a:gd name="connsiteX4" fmla="*/ 625783 w 5066485"/>
              <a:gd name="connsiteY4" fmla="*/ 1406769 h 6858000"/>
              <a:gd name="connsiteX5" fmla="*/ 231888 w 5066485"/>
              <a:gd name="connsiteY5" fmla="*/ 548640 h 6858000"/>
              <a:gd name="connsiteX6" fmla="*/ 541378 w 5066485"/>
              <a:gd name="connsiteY6" fmla="*/ 0 h 6858000"/>
              <a:gd name="connsiteX0" fmla="*/ 541378 w 5066485"/>
              <a:gd name="connsiteY0" fmla="*/ 0 h 6858000"/>
              <a:gd name="connsiteX1" fmla="*/ 5066485 w 5066485"/>
              <a:gd name="connsiteY1" fmla="*/ 0 h 6858000"/>
              <a:gd name="connsiteX2" fmla="*/ 5066485 w 5066485"/>
              <a:gd name="connsiteY2" fmla="*/ 6858000 h 6858000"/>
              <a:gd name="connsiteX3" fmla="*/ 288159 w 5066485"/>
              <a:gd name="connsiteY3" fmla="*/ 6858000 h 6858000"/>
              <a:gd name="connsiteX4" fmla="*/ 625783 w 5066485"/>
              <a:gd name="connsiteY4" fmla="*/ 1406769 h 6858000"/>
              <a:gd name="connsiteX5" fmla="*/ 231888 w 5066485"/>
              <a:gd name="connsiteY5" fmla="*/ 548640 h 6858000"/>
              <a:gd name="connsiteX6" fmla="*/ 541378 w 5066485"/>
              <a:gd name="connsiteY6" fmla="*/ 0 h 6858000"/>
              <a:gd name="connsiteX0" fmla="*/ 541378 w 5066485"/>
              <a:gd name="connsiteY0" fmla="*/ 0 h 6858000"/>
              <a:gd name="connsiteX1" fmla="*/ 5066485 w 5066485"/>
              <a:gd name="connsiteY1" fmla="*/ 0 h 6858000"/>
              <a:gd name="connsiteX2" fmla="*/ 5066485 w 5066485"/>
              <a:gd name="connsiteY2" fmla="*/ 6858000 h 6858000"/>
              <a:gd name="connsiteX3" fmla="*/ 288159 w 5066485"/>
              <a:gd name="connsiteY3" fmla="*/ 6858000 h 6858000"/>
              <a:gd name="connsiteX4" fmla="*/ 625783 w 5066485"/>
              <a:gd name="connsiteY4" fmla="*/ 1406769 h 6858000"/>
              <a:gd name="connsiteX5" fmla="*/ 231888 w 5066485"/>
              <a:gd name="connsiteY5" fmla="*/ 548640 h 6858000"/>
              <a:gd name="connsiteX6" fmla="*/ 541378 w 5066485"/>
              <a:gd name="connsiteY6" fmla="*/ 0 h 6858000"/>
              <a:gd name="connsiteX0" fmla="*/ 548608 w 5073715"/>
              <a:gd name="connsiteY0" fmla="*/ 0 h 6858000"/>
              <a:gd name="connsiteX1" fmla="*/ 5073715 w 5073715"/>
              <a:gd name="connsiteY1" fmla="*/ 0 h 6858000"/>
              <a:gd name="connsiteX2" fmla="*/ 5073715 w 5073715"/>
              <a:gd name="connsiteY2" fmla="*/ 6858000 h 6858000"/>
              <a:gd name="connsiteX3" fmla="*/ 295389 w 5073715"/>
              <a:gd name="connsiteY3" fmla="*/ 6858000 h 6858000"/>
              <a:gd name="connsiteX4" fmla="*/ 590810 w 5073715"/>
              <a:gd name="connsiteY4" fmla="*/ 1772529 h 6858000"/>
              <a:gd name="connsiteX5" fmla="*/ 239118 w 5073715"/>
              <a:gd name="connsiteY5" fmla="*/ 548640 h 6858000"/>
              <a:gd name="connsiteX6" fmla="*/ 548608 w 5073715"/>
              <a:gd name="connsiteY6" fmla="*/ 0 h 6858000"/>
              <a:gd name="connsiteX0" fmla="*/ 548608 w 5073715"/>
              <a:gd name="connsiteY0" fmla="*/ 0 h 6858000"/>
              <a:gd name="connsiteX1" fmla="*/ 5073715 w 5073715"/>
              <a:gd name="connsiteY1" fmla="*/ 0 h 6858000"/>
              <a:gd name="connsiteX2" fmla="*/ 5073715 w 5073715"/>
              <a:gd name="connsiteY2" fmla="*/ 6858000 h 6858000"/>
              <a:gd name="connsiteX3" fmla="*/ 295389 w 5073715"/>
              <a:gd name="connsiteY3" fmla="*/ 6858000 h 6858000"/>
              <a:gd name="connsiteX4" fmla="*/ 590810 w 5073715"/>
              <a:gd name="connsiteY4" fmla="*/ 1814732 h 6858000"/>
              <a:gd name="connsiteX5" fmla="*/ 239118 w 5073715"/>
              <a:gd name="connsiteY5" fmla="*/ 548640 h 6858000"/>
              <a:gd name="connsiteX6" fmla="*/ 548608 w 5073715"/>
              <a:gd name="connsiteY6" fmla="*/ 0 h 6858000"/>
              <a:gd name="connsiteX0" fmla="*/ 611845 w 5136952"/>
              <a:gd name="connsiteY0" fmla="*/ 0 h 6858000"/>
              <a:gd name="connsiteX1" fmla="*/ 5136952 w 5136952"/>
              <a:gd name="connsiteY1" fmla="*/ 0 h 6858000"/>
              <a:gd name="connsiteX2" fmla="*/ 5136952 w 5136952"/>
              <a:gd name="connsiteY2" fmla="*/ 6858000 h 6858000"/>
              <a:gd name="connsiteX3" fmla="*/ 358626 w 5136952"/>
              <a:gd name="connsiteY3" fmla="*/ 6858000 h 6858000"/>
              <a:gd name="connsiteX4" fmla="*/ 344559 w 5136952"/>
              <a:gd name="connsiteY4" fmla="*/ 3108960 h 6858000"/>
              <a:gd name="connsiteX5" fmla="*/ 654047 w 5136952"/>
              <a:gd name="connsiteY5" fmla="*/ 1814732 h 6858000"/>
              <a:gd name="connsiteX6" fmla="*/ 302355 w 5136952"/>
              <a:gd name="connsiteY6" fmla="*/ 548640 h 6858000"/>
              <a:gd name="connsiteX7" fmla="*/ 611845 w 5136952"/>
              <a:gd name="connsiteY7" fmla="*/ 0 h 6858000"/>
              <a:gd name="connsiteX0" fmla="*/ 568161 w 5093268"/>
              <a:gd name="connsiteY0" fmla="*/ 0 h 6858000"/>
              <a:gd name="connsiteX1" fmla="*/ 5093268 w 5093268"/>
              <a:gd name="connsiteY1" fmla="*/ 0 h 6858000"/>
              <a:gd name="connsiteX2" fmla="*/ 5093268 w 5093268"/>
              <a:gd name="connsiteY2" fmla="*/ 6858000 h 6858000"/>
              <a:gd name="connsiteX3" fmla="*/ 314942 w 5093268"/>
              <a:gd name="connsiteY3" fmla="*/ 6858000 h 6858000"/>
              <a:gd name="connsiteX4" fmla="*/ 554094 w 5093268"/>
              <a:gd name="connsiteY4" fmla="*/ 4557932 h 6858000"/>
              <a:gd name="connsiteX5" fmla="*/ 300875 w 5093268"/>
              <a:gd name="connsiteY5" fmla="*/ 3108960 h 6858000"/>
              <a:gd name="connsiteX6" fmla="*/ 610363 w 5093268"/>
              <a:gd name="connsiteY6" fmla="*/ 1814732 h 6858000"/>
              <a:gd name="connsiteX7" fmla="*/ 258671 w 5093268"/>
              <a:gd name="connsiteY7" fmla="*/ 548640 h 6858000"/>
              <a:gd name="connsiteX8" fmla="*/ 568161 w 5093268"/>
              <a:gd name="connsiteY8" fmla="*/ 0 h 6858000"/>
              <a:gd name="connsiteX0" fmla="*/ 760542 w 5285649"/>
              <a:gd name="connsiteY0" fmla="*/ 0 h 6858000"/>
              <a:gd name="connsiteX1" fmla="*/ 5285649 w 5285649"/>
              <a:gd name="connsiteY1" fmla="*/ 0 h 6858000"/>
              <a:gd name="connsiteX2" fmla="*/ 5285649 w 5285649"/>
              <a:gd name="connsiteY2" fmla="*/ 6858000 h 6858000"/>
              <a:gd name="connsiteX3" fmla="*/ 507323 w 5285649"/>
              <a:gd name="connsiteY3" fmla="*/ 6858000 h 6858000"/>
              <a:gd name="connsiteX4" fmla="*/ 141564 w 5285649"/>
              <a:gd name="connsiteY4" fmla="*/ 5697415 h 6858000"/>
              <a:gd name="connsiteX5" fmla="*/ 746475 w 5285649"/>
              <a:gd name="connsiteY5" fmla="*/ 4557932 h 6858000"/>
              <a:gd name="connsiteX6" fmla="*/ 493256 w 5285649"/>
              <a:gd name="connsiteY6" fmla="*/ 3108960 h 6858000"/>
              <a:gd name="connsiteX7" fmla="*/ 802744 w 5285649"/>
              <a:gd name="connsiteY7" fmla="*/ 1814732 h 6858000"/>
              <a:gd name="connsiteX8" fmla="*/ 451052 w 5285649"/>
              <a:gd name="connsiteY8" fmla="*/ 548640 h 6858000"/>
              <a:gd name="connsiteX9" fmla="*/ 760542 w 5285649"/>
              <a:gd name="connsiteY9" fmla="*/ 0 h 6858000"/>
              <a:gd name="connsiteX0" fmla="*/ 649477 w 5174584"/>
              <a:gd name="connsiteY0" fmla="*/ 0 h 6858000"/>
              <a:gd name="connsiteX1" fmla="*/ 5174584 w 5174584"/>
              <a:gd name="connsiteY1" fmla="*/ 0 h 6858000"/>
              <a:gd name="connsiteX2" fmla="*/ 5174584 w 5174584"/>
              <a:gd name="connsiteY2" fmla="*/ 6858000 h 6858000"/>
              <a:gd name="connsiteX3" fmla="*/ 396258 w 5174584"/>
              <a:gd name="connsiteY3" fmla="*/ 6858000 h 6858000"/>
              <a:gd name="connsiteX4" fmla="*/ 325921 w 5174584"/>
              <a:gd name="connsiteY4" fmla="*/ 6668086 h 6858000"/>
              <a:gd name="connsiteX5" fmla="*/ 30499 w 5174584"/>
              <a:gd name="connsiteY5" fmla="*/ 5697415 h 6858000"/>
              <a:gd name="connsiteX6" fmla="*/ 635410 w 5174584"/>
              <a:gd name="connsiteY6" fmla="*/ 4557932 h 6858000"/>
              <a:gd name="connsiteX7" fmla="*/ 382191 w 5174584"/>
              <a:gd name="connsiteY7" fmla="*/ 3108960 h 6858000"/>
              <a:gd name="connsiteX8" fmla="*/ 691679 w 5174584"/>
              <a:gd name="connsiteY8" fmla="*/ 1814732 h 6858000"/>
              <a:gd name="connsiteX9" fmla="*/ 339987 w 5174584"/>
              <a:gd name="connsiteY9" fmla="*/ 548640 h 6858000"/>
              <a:gd name="connsiteX10" fmla="*/ 649477 w 5174584"/>
              <a:gd name="connsiteY10" fmla="*/ 0 h 6858000"/>
              <a:gd name="connsiteX0" fmla="*/ 644950 w 5170057"/>
              <a:gd name="connsiteY0" fmla="*/ 0 h 6872068"/>
              <a:gd name="connsiteX1" fmla="*/ 5170057 w 5170057"/>
              <a:gd name="connsiteY1" fmla="*/ 0 h 6872068"/>
              <a:gd name="connsiteX2" fmla="*/ 5170057 w 5170057"/>
              <a:gd name="connsiteY2" fmla="*/ 6858000 h 6872068"/>
              <a:gd name="connsiteX3" fmla="*/ 546476 w 5170057"/>
              <a:gd name="connsiteY3" fmla="*/ 6872068 h 6872068"/>
              <a:gd name="connsiteX4" fmla="*/ 321394 w 5170057"/>
              <a:gd name="connsiteY4" fmla="*/ 6668086 h 6872068"/>
              <a:gd name="connsiteX5" fmla="*/ 25972 w 5170057"/>
              <a:gd name="connsiteY5" fmla="*/ 5697415 h 6872068"/>
              <a:gd name="connsiteX6" fmla="*/ 630883 w 5170057"/>
              <a:gd name="connsiteY6" fmla="*/ 4557932 h 6872068"/>
              <a:gd name="connsiteX7" fmla="*/ 377664 w 5170057"/>
              <a:gd name="connsiteY7" fmla="*/ 3108960 h 6872068"/>
              <a:gd name="connsiteX8" fmla="*/ 687152 w 5170057"/>
              <a:gd name="connsiteY8" fmla="*/ 1814732 h 6872068"/>
              <a:gd name="connsiteX9" fmla="*/ 335460 w 5170057"/>
              <a:gd name="connsiteY9" fmla="*/ 548640 h 6872068"/>
              <a:gd name="connsiteX10" fmla="*/ 644950 w 5170057"/>
              <a:gd name="connsiteY10" fmla="*/ 0 h 6872068"/>
              <a:gd name="connsiteX0" fmla="*/ 644950 w 5170057"/>
              <a:gd name="connsiteY0" fmla="*/ 0 h 6858000"/>
              <a:gd name="connsiteX1" fmla="*/ 5170057 w 5170057"/>
              <a:gd name="connsiteY1" fmla="*/ 0 h 6858000"/>
              <a:gd name="connsiteX2" fmla="*/ 5170057 w 5170057"/>
              <a:gd name="connsiteY2" fmla="*/ 6858000 h 6858000"/>
              <a:gd name="connsiteX3" fmla="*/ 841897 w 5170057"/>
              <a:gd name="connsiteY3" fmla="*/ 6843933 h 6858000"/>
              <a:gd name="connsiteX4" fmla="*/ 321394 w 5170057"/>
              <a:gd name="connsiteY4" fmla="*/ 6668086 h 6858000"/>
              <a:gd name="connsiteX5" fmla="*/ 25972 w 5170057"/>
              <a:gd name="connsiteY5" fmla="*/ 5697415 h 6858000"/>
              <a:gd name="connsiteX6" fmla="*/ 630883 w 5170057"/>
              <a:gd name="connsiteY6" fmla="*/ 4557932 h 6858000"/>
              <a:gd name="connsiteX7" fmla="*/ 377664 w 5170057"/>
              <a:gd name="connsiteY7" fmla="*/ 3108960 h 6858000"/>
              <a:gd name="connsiteX8" fmla="*/ 687152 w 5170057"/>
              <a:gd name="connsiteY8" fmla="*/ 1814732 h 6858000"/>
              <a:gd name="connsiteX9" fmla="*/ 335460 w 5170057"/>
              <a:gd name="connsiteY9" fmla="*/ 548640 h 6858000"/>
              <a:gd name="connsiteX10" fmla="*/ 644950 w 5170057"/>
              <a:gd name="connsiteY10" fmla="*/ 0 h 6858000"/>
              <a:gd name="connsiteX0" fmla="*/ 644950 w 5170057"/>
              <a:gd name="connsiteY0" fmla="*/ 0 h 6858000"/>
              <a:gd name="connsiteX1" fmla="*/ 5170057 w 5170057"/>
              <a:gd name="connsiteY1" fmla="*/ 0 h 6858000"/>
              <a:gd name="connsiteX2" fmla="*/ 5170057 w 5170057"/>
              <a:gd name="connsiteY2" fmla="*/ 6858000 h 6858000"/>
              <a:gd name="connsiteX3" fmla="*/ 954439 w 5170057"/>
              <a:gd name="connsiteY3" fmla="*/ 6858000 h 6858000"/>
              <a:gd name="connsiteX4" fmla="*/ 321394 w 5170057"/>
              <a:gd name="connsiteY4" fmla="*/ 6668086 h 6858000"/>
              <a:gd name="connsiteX5" fmla="*/ 25972 w 5170057"/>
              <a:gd name="connsiteY5" fmla="*/ 5697415 h 6858000"/>
              <a:gd name="connsiteX6" fmla="*/ 630883 w 5170057"/>
              <a:gd name="connsiteY6" fmla="*/ 4557932 h 6858000"/>
              <a:gd name="connsiteX7" fmla="*/ 377664 w 5170057"/>
              <a:gd name="connsiteY7" fmla="*/ 3108960 h 6858000"/>
              <a:gd name="connsiteX8" fmla="*/ 687152 w 5170057"/>
              <a:gd name="connsiteY8" fmla="*/ 1814732 h 6858000"/>
              <a:gd name="connsiteX9" fmla="*/ 335460 w 5170057"/>
              <a:gd name="connsiteY9" fmla="*/ 548640 h 6858000"/>
              <a:gd name="connsiteX10" fmla="*/ 644950 w 5170057"/>
              <a:gd name="connsiteY10" fmla="*/ 0 h 6858000"/>
              <a:gd name="connsiteX0" fmla="*/ 644950 w 5170057"/>
              <a:gd name="connsiteY0" fmla="*/ 0 h 6872068"/>
              <a:gd name="connsiteX1" fmla="*/ 5170057 w 5170057"/>
              <a:gd name="connsiteY1" fmla="*/ 0 h 6872068"/>
              <a:gd name="connsiteX2" fmla="*/ 5170057 w 5170057"/>
              <a:gd name="connsiteY2" fmla="*/ 6858000 h 6872068"/>
              <a:gd name="connsiteX3" fmla="*/ 1123251 w 5170057"/>
              <a:gd name="connsiteY3" fmla="*/ 6872068 h 6872068"/>
              <a:gd name="connsiteX4" fmla="*/ 321394 w 5170057"/>
              <a:gd name="connsiteY4" fmla="*/ 6668086 h 6872068"/>
              <a:gd name="connsiteX5" fmla="*/ 25972 w 5170057"/>
              <a:gd name="connsiteY5" fmla="*/ 5697415 h 6872068"/>
              <a:gd name="connsiteX6" fmla="*/ 630883 w 5170057"/>
              <a:gd name="connsiteY6" fmla="*/ 4557932 h 6872068"/>
              <a:gd name="connsiteX7" fmla="*/ 377664 w 5170057"/>
              <a:gd name="connsiteY7" fmla="*/ 3108960 h 6872068"/>
              <a:gd name="connsiteX8" fmla="*/ 687152 w 5170057"/>
              <a:gd name="connsiteY8" fmla="*/ 1814732 h 6872068"/>
              <a:gd name="connsiteX9" fmla="*/ 335460 w 5170057"/>
              <a:gd name="connsiteY9" fmla="*/ 548640 h 6872068"/>
              <a:gd name="connsiteX10" fmla="*/ 644950 w 5170057"/>
              <a:gd name="connsiteY10" fmla="*/ 0 h 687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0057" h="6872068">
                <a:moveTo>
                  <a:pt x="644950" y="0"/>
                </a:moveTo>
                <a:lnTo>
                  <a:pt x="5170057" y="0"/>
                </a:lnTo>
                <a:lnTo>
                  <a:pt x="5170057" y="6858000"/>
                </a:lnTo>
                <a:lnTo>
                  <a:pt x="1123251" y="6872068"/>
                </a:lnTo>
                <a:cubicBezTo>
                  <a:pt x="242458" y="6821659"/>
                  <a:pt x="382354" y="6861517"/>
                  <a:pt x="321394" y="6668086"/>
                </a:cubicBezTo>
                <a:cubicBezTo>
                  <a:pt x="260434" y="6474655"/>
                  <a:pt x="-98292" y="6030350"/>
                  <a:pt x="25972" y="5697415"/>
                </a:cubicBezTo>
                <a:cubicBezTo>
                  <a:pt x="150236" y="5364480"/>
                  <a:pt x="605092" y="4991686"/>
                  <a:pt x="630883" y="4557932"/>
                </a:cubicBezTo>
                <a:cubicBezTo>
                  <a:pt x="628539" y="3933092"/>
                  <a:pt x="295603" y="3530991"/>
                  <a:pt x="377664" y="3108960"/>
                </a:cubicBezTo>
                <a:cubicBezTo>
                  <a:pt x="459725" y="2686929"/>
                  <a:pt x="719977" y="2208627"/>
                  <a:pt x="687152" y="1814732"/>
                </a:cubicBezTo>
                <a:cubicBezTo>
                  <a:pt x="654327" y="1420837"/>
                  <a:pt x="560543" y="1460695"/>
                  <a:pt x="335460" y="548640"/>
                </a:cubicBezTo>
                <a:cubicBezTo>
                  <a:pt x="326081" y="309489"/>
                  <a:pt x="541787" y="182880"/>
                  <a:pt x="644950" y="0"/>
                </a:cubicBezTo>
                <a:close/>
              </a:path>
            </a:pathLst>
          </a:custGeom>
          <a:solidFill>
            <a:schemeClr val="accent1">
              <a:alpha val="20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F32CB64-26ED-9141-AC06-96E1C42DAD39}"/>
              </a:ext>
            </a:extLst>
          </p:cNvPr>
          <p:cNvSpPr txBox="1"/>
          <p:nvPr/>
        </p:nvSpPr>
        <p:spPr>
          <a:xfrm>
            <a:off x="403961" y="908305"/>
            <a:ext cx="3908218" cy="584775"/>
          </a:xfrm>
          <a:prstGeom prst="rect">
            <a:avLst/>
          </a:prstGeom>
          <a:noFill/>
        </p:spPr>
        <p:txBody>
          <a:bodyPr wrap="square" lIns="91440" tIns="45720" rIns="91440" bIns="45720" rtlCol="0" anchor="t">
            <a:spAutoFit/>
          </a:bodyPr>
          <a:lstStyle/>
          <a:p>
            <a:r>
              <a:rPr lang="en-US" sz="3200" b="1">
                <a:latin typeface="Arial"/>
                <a:cs typeface="Arial"/>
              </a:rPr>
              <a:t>3.1 Oversampling</a:t>
            </a:r>
          </a:p>
        </p:txBody>
      </p:sp>
      <p:sp>
        <p:nvSpPr>
          <p:cNvPr id="3" name="TextBox 2">
            <a:extLst>
              <a:ext uri="{FF2B5EF4-FFF2-40B4-BE49-F238E27FC236}">
                <a16:creationId xmlns:a16="http://schemas.microsoft.com/office/drawing/2014/main" id="{3B990AE4-DD81-DA40-B76B-D98FCE48406D}"/>
              </a:ext>
            </a:extLst>
          </p:cNvPr>
          <p:cNvSpPr txBox="1"/>
          <p:nvPr/>
        </p:nvSpPr>
        <p:spPr>
          <a:xfrm>
            <a:off x="403961" y="1717197"/>
            <a:ext cx="4686300" cy="2308324"/>
          </a:xfrm>
          <a:prstGeom prst="rect">
            <a:avLst/>
          </a:prstGeom>
          <a:noFill/>
        </p:spPr>
        <p:txBody>
          <a:bodyPr wrap="square" rtlCol="0">
            <a:spAutoFit/>
          </a:bodyPr>
          <a:lstStyle/>
          <a:p>
            <a:r>
              <a:rPr lang="en-US">
                <a:latin typeface="Arial"/>
                <a:cs typeface="Arial"/>
              </a:rPr>
              <a:t>Since the data ratio of bankruptcy and non-bankruptcy is severely unbalance, we need to do some preprocessing work to balance the data. We try SMOTE to balance our data set. After SMOTE, we have 13198 samples in total and the sample ratio of bankruptcy and non-bankruptcy is 1:1.</a:t>
            </a:r>
          </a:p>
          <a:p>
            <a:endParaRPr lang="en-US">
              <a:latin typeface="Arial"/>
              <a:cs typeface="Arial"/>
            </a:endParaRPr>
          </a:p>
        </p:txBody>
      </p:sp>
      <p:sp>
        <p:nvSpPr>
          <p:cNvPr id="7" name="TextBox 6">
            <a:extLst>
              <a:ext uri="{FF2B5EF4-FFF2-40B4-BE49-F238E27FC236}">
                <a16:creationId xmlns:a16="http://schemas.microsoft.com/office/drawing/2014/main" id="{15993EE0-4E03-2344-BA1C-DE1E8B439AD8}"/>
              </a:ext>
            </a:extLst>
          </p:cNvPr>
          <p:cNvSpPr txBox="1"/>
          <p:nvPr/>
        </p:nvSpPr>
        <p:spPr>
          <a:xfrm>
            <a:off x="403961" y="3800655"/>
            <a:ext cx="4025164" cy="584775"/>
          </a:xfrm>
          <a:prstGeom prst="rect">
            <a:avLst/>
          </a:prstGeom>
          <a:noFill/>
        </p:spPr>
        <p:txBody>
          <a:bodyPr wrap="square" lIns="91440" tIns="45720" rIns="91440" bIns="45720" rtlCol="0" anchor="t">
            <a:spAutoFit/>
          </a:bodyPr>
          <a:lstStyle/>
          <a:p>
            <a:r>
              <a:rPr lang="en-US" sz="3200" b="1">
                <a:latin typeface="Arial"/>
                <a:cs typeface="Arial"/>
              </a:rPr>
              <a:t>3.2 Outlier Removal</a:t>
            </a:r>
          </a:p>
        </p:txBody>
      </p:sp>
      <p:sp>
        <p:nvSpPr>
          <p:cNvPr id="5" name="TextBox 4">
            <a:extLst>
              <a:ext uri="{FF2B5EF4-FFF2-40B4-BE49-F238E27FC236}">
                <a16:creationId xmlns:a16="http://schemas.microsoft.com/office/drawing/2014/main" id="{20DF775E-DA1F-704A-AA80-9B25CF556E45}"/>
              </a:ext>
            </a:extLst>
          </p:cNvPr>
          <p:cNvSpPr txBox="1"/>
          <p:nvPr/>
        </p:nvSpPr>
        <p:spPr>
          <a:xfrm>
            <a:off x="403961" y="4346483"/>
            <a:ext cx="4425214" cy="1754326"/>
          </a:xfrm>
          <a:prstGeom prst="rect">
            <a:avLst/>
          </a:prstGeom>
          <a:noFill/>
        </p:spPr>
        <p:txBody>
          <a:bodyPr wrap="square" rtlCol="0">
            <a:spAutoFit/>
          </a:bodyPr>
          <a:lstStyle/>
          <a:p>
            <a:r>
              <a:rPr lang="en-US">
                <a:latin typeface="Arial"/>
                <a:cs typeface="Arial"/>
              </a:rPr>
              <a:t>In order to avoid the influence of outlier samples, we draw boxplot to detect outlier samples and remove them.</a:t>
            </a:r>
          </a:p>
          <a:p>
            <a:r>
              <a:rPr lang="en-US">
                <a:latin typeface="Arial"/>
                <a:cs typeface="Arial"/>
              </a:rPr>
              <a:t>After outlier remove, there are 5655 non-bankruptcy and 5544 bankruptcy samples left. </a:t>
            </a:r>
          </a:p>
        </p:txBody>
      </p:sp>
      <p:pic>
        <p:nvPicPr>
          <p:cNvPr id="9" name="Picture 8">
            <a:extLst>
              <a:ext uri="{FF2B5EF4-FFF2-40B4-BE49-F238E27FC236}">
                <a16:creationId xmlns:a16="http://schemas.microsoft.com/office/drawing/2014/main" id="{3666062B-D096-B443-8830-66967ABFE8F5}"/>
              </a:ext>
            </a:extLst>
          </p:cNvPr>
          <p:cNvPicPr/>
          <p:nvPr/>
        </p:nvPicPr>
        <p:blipFill>
          <a:blip r:embed="rId3">
            <a:extLst>
              <a:ext uri="{28A0092B-C50C-407E-A947-70E740481C1C}">
                <a14:useLocalDpi xmlns:a14="http://schemas.microsoft.com/office/drawing/2010/main" val="0"/>
              </a:ext>
            </a:extLst>
          </a:blip>
          <a:stretch>
            <a:fillRect/>
          </a:stretch>
        </p:blipFill>
        <p:spPr>
          <a:xfrm>
            <a:off x="5892271" y="2050581"/>
            <a:ext cx="5483226" cy="3318874"/>
          </a:xfrm>
          <a:prstGeom prst="rect">
            <a:avLst/>
          </a:prstGeom>
        </p:spPr>
      </p:pic>
    </p:spTree>
    <p:extLst>
      <p:ext uri="{BB962C8B-B14F-4D97-AF65-F5344CB8AC3E}">
        <p14:creationId xmlns:p14="http://schemas.microsoft.com/office/powerpoint/2010/main" val="3518137209"/>
      </p:ext>
    </p:extLst>
  </p:cSld>
  <p:clrMapOvr>
    <a:masterClrMapping/>
  </p:clrMapOvr>
  <p:transition advClick="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a:extLst>
              <a:ext uri="{FF2B5EF4-FFF2-40B4-BE49-F238E27FC236}">
                <a16:creationId xmlns:a16="http://schemas.microsoft.com/office/drawing/2014/main" id="{4610E812-2A47-484B-AD75-73EF55B9AE3E}"/>
              </a:ext>
            </a:extLst>
          </p:cNvPr>
          <p:cNvSpPr/>
          <p:nvPr/>
        </p:nvSpPr>
        <p:spPr>
          <a:xfrm rot="16200000" flipH="1">
            <a:off x="4767263" y="-566735"/>
            <a:ext cx="2657473" cy="12192000"/>
          </a:xfrm>
          <a:custGeom>
            <a:avLst/>
            <a:gdLst>
              <a:gd name="connsiteX0" fmla="*/ 0 w 4778326"/>
              <a:gd name="connsiteY0" fmla="*/ 0 h 6858000"/>
              <a:gd name="connsiteX1" fmla="*/ 4778326 w 4778326"/>
              <a:gd name="connsiteY1" fmla="*/ 0 h 6858000"/>
              <a:gd name="connsiteX2" fmla="*/ 4778326 w 4778326"/>
              <a:gd name="connsiteY2" fmla="*/ 6858000 h 6858000"/>
              <a:gd name="connsiteX3" fmla="*/ 0 w 4778326"/>
              <a:gd name="connsiteY3" fmla="*/ 6858000 h 6858000"/>
              <a:gd name="connsiteX4" fmla="*/ 0 w 4778326"/>
              <a:gd name="connsiteY4" fmla="*/ 0 h 6858000"/>
              <a:gd name="connsiteX0" fmla="*/ 253219 w 4778326"/>
              <a:gd name="connsiteY0" fmla="*/ 0 h 6858000"/>
              <a:gd name="connsiteX1" fmla="*/ 4778326 w 4778326"/>
              <a:gd name="connsiteY1" fmla="*/ 0 h 6858000"/>
              <a:gd name="connsiteX2" fmla="*/ 4778326 w 4778326"/>
              <a:gd name="connsiteY2" fmla="*/ 6858000 h 6858000"/>
              <a:gd name="connsiteX3" fmla="*/ 0 w 4778326"/>
              <a:gd name="connsiteY3" fmla="*/ 6858000 h 6858000"/>
              <a:gd name="connsiteX4" fmla="*/ 253219 w 4778326"/>
              <a:gd name="connsiteY4" fmla="*/ 0 h 6858000"/>
              <a:gd name="connsiteX0" fmla="*/ 326201 w 4851308"/>
              <a:gd name="connsiteY0" fmla="*/ 0 h 6858000"/>
              <a:gd name="connsiteX1" fmla="*/ 4851308 w 4851308"/>
              <a:gd name="connsiteY1" fmla="*/ 0 h 6858000"/>
              <a:gd name="connsiteX2" fmla="*/ 4851308 w 4851308"/>
              <a:gd name="connsiteY2" fmla="*/ 6858000 h 6858000"/>
              <a:gd name="connsiteX3" fmla="*/ 72982 w 4851308"/>
              <a:gd name="connsiteY3" fmla="*/ 6858000 h 6858000"/>
              <a:gd name="connsiteX4" fmla="*/ 16711 w 4851308"/>
              <a:gd name="connsiteY4" fmla="*/ 548640 h 6858000"/>
              <a:gd name="connsiteX5" fmla="*/ 326201 w 4851308"/>
              <a:gd name="connsiteY5" fmla="*/ 0 h 6858000"/>
              <a:gd name="connsiteX0" fmla="*/ 541378 w 5066485"/>
              <a:gd name="connsiteY0" fmla="*/ 0 h 6858000"/>
              <a:gd name="connsiteX1" fmla="*/ 5066485 w 5066485"/>
              <a:gd name="connsiteY1" fmla="*/ 0 h 6858000"/>
              <a:gd name="connsiteX2" fmla="*/ 5066485 w 5066485"/>
              <a:gd name="connsiteY2" fmla="*/ 6858000 h 6858000"/>
              <a:gd name="connsiteX3" fmla="*/ 288159 w 5066485"/>
              <a:gd name="connsiteY3" fmla="*/ 6858000 h 6858000"/>
              <a:gd name="connsiteX4" fmla="*/ 625783 w 5066485"/>
              <a:gd name="connsiteY4" fmla="*/ 1406769 h 6858000"/>
              <a:gd name="connsiteX5" fmla="*/ 231888 w 5066485"/>
              <a:gd name="connsiteY5" fmla="*/ 548640 h 6858000"/>
              <a:gd name="connsiteX6" fmla="*/ 541378 w 5066485"/>
              <a:gd name="connsiteY6" fmla="*/ 0 h 6858000"/>
              <a:gd name="connsiteX0" fmla="*/ 541378 w 5066485"/>
              <a:gd name="connsiteY0" fmla="*/ 0 h 6858000"/>
              <a:gd name="connsiteX1" fmla="*/ 5066485 w 5066485"/>
              <a:gd name="connsiteY1" fmla="*/ 0 h 6858000"/>
              <a:gd name="connsiteX2" fmla="*/ 5066485 w 5066485"/>
              <a:gd name="connsiteY2" fmla="*/ 6858000 h 6858000"/>
              <a:gd name="connsiteX3" fmla="*/ 288159 w 5066485"/>
              <a:gd name="connsiteY3" fmla="*/ 6858000 h 6858000"/>
              <a:gd name="connsiteX4" fmla="*/ 625783 w 5066485"/>
              <a:gd name="connsiteY4" fmla="*/ 1406769 h 6858000"/>
              <a:gd name="connsiteX5" fmla="*/ 231888 w 5066485"/>
              <a:gd name="connsiteY5" fmla="*/ 548640 h 6858000"/>
              <a:gd name="connsiteX6" fmla="*/ 541378 w 5066485"/>
              <a:gd name="connsiteY6" fmla="*/ 0 h 6858000"/>
              <a:gd name="connsiteX0" fmla="*/ 541378 w 5066485"/>
              <a:gd name="connsiteY0" fmla="*/ 0 h 6858000"/>
              <a:gd name="connsiteX1" fmla="*/ 5066485 w 5066485"/>
              <a:gd name="connsiteY1" fmla="*/ 0 h 6858000"/>
              <a:gd name="connsiteX2" fmla="*/ 5066485 w 5066485"/>
              <a:gd name="connsiteY2" fmla="*/ 6858000 h 6858000"/>
              <a:gd name="connsiteX3" fmla="*/ 288159 w 5066485"/>
              <a:gd name="connsiteY3" fmla="*/ 6858000 h 6858000"/>
              <a:gd name="connsiteX4" fmla="*/ 625783 w 5066485"/>
              <a:gd name="connsiteY4" fmla="*/ 1406769 h 6858000"/>
              <a:gd name="connsiteX5" fmla="*/ 231888 w 5066485"/>
              <a:gd name="connsiteY5" fmla="*/ 548640 h 6858000"/>
              <a:gd name="connsiteX6" fmla="*/ 541378 w 5066485"/>
              <a:gd name="connsiteY6" fmla="*/ 0 h 6858000"/>
              <a:gd name="connsiteX0" fmla="*/ 548608 w 5073715"/>
              <a:gd name="connsiteY0" fmla="*/ 0 h 6858000"/>
              <a:gd name="connsiteX1" fmla="*/ 5073715 w 5073715"/>
              <a:gd name="connsiteY1" fmla="*/ 0 h 6858000"/>
              <a:gd name="connsiteX2" fmla="*/ 5073715 w 5073715"/>
              <a:gd name="connsiteY2" fmla="*/ 6858000 h 6858000"/>
              <a:gd name="connsiteX3" fmla="*/ 295389 w 5073715"/>
              <a:gd name="connsiteY3" fmla="*/ 6858000 h 6858000"/>
              <a:gd name="connsiteX4" fmla="*/ 590810 w 5073715"/>
              <a:gd name="connsiteY4" fmla="*/ 1772529 h 6858000"/>
              <a:gd name="connsiteX5" fmla="*/ 239118 w 5073715"/>
              <a:gd name="connsiteY5" fmla="*/ 548640 h 6858000"/>
              <a:gd name="connsiteX6" fmla="*/ 548608 w 5073715"/>
              <a:gd name="connsiteY6" fmla="*/ 0 h 6858000"/>
              <a:gd name="connsiteX0" fmla="*/ 548608 w 5073715"/>
              <a:gd name="connsiteY0" fmla="*/ 0 h 6858000"/>
              <a:gd name="connsiteX1" fmla="*/ 5073715 w 5073715"/>
              <a:gd name="connsiteY1" fmla="*/ 0 h 6858000"/>
              <a:gd name="connsiteX2" fmla="*/ 5073715 w 5073715"/>
              <a:gd name="connsiteY2" fmla="*/ 6858000 h 6858000"/>
              <a:gd name="connsiteX3" fmla="*/ 295389 w 5073715"/>
              <a:gd name="connsiteY3" fmla="*/ 6858000 h 6858000"/>
              <a:gd name="connsiteX4" fmla="*/ 590810 w 5073715"/>
              <a:gd name="connsiteY4" fmla="*/ 1814732 h 6858000"/>
              <a:gd name="connsiteX5" fmla="*/ 239118 w 5073715"/>
              <a:gd name="connsiteY5" fmla="*/ 548640 h 6858000"/>
              <a:gd name="connsiteX6" fmla="*/ 548608 w 5073715"/>
              <a:gd name="connsiteY6" fmla="*/ 0 h 6858000"/>
              <a:gd name="connsiteX0" fmla="*/ 611845 w 5136952"/>
              <a:gd name="connsiteY0" fmla="*/ 0 h 6858000"/>
              <a:gd name="connsiteX1" fmla="*/ 5136952 w 5136952"/>
              <a:gd name="connsiteY1" fmla="*/ 0 h 6858000"/>
              <a:gd name="connsiteX2" fmla="*/ 5136952 w 5136952"/>
              <a:gd name="connsiteY2" fmla="*/ 6858000 h 6858000"/>
              <a:gd name="connsiteX3" fmla="*/ 358626 w 5136952"/>
              <a:gd name="connsiteY3" fmla="*/ 6858000 h 6858000"/>
              <a:gd name="connsiteX4" fmla="*/ 344559 w 5136952"/>
              <a:gd name="connsiteY4" fmla="*/ 3108960 h 6858000"/>
              <a:gd name="connsiteX5" fmla="*/ 654047 w 5136952"/>
              <a:gd name="connsiteY5" fmla="*/ 1814732 h 6858000"/>
              <a:gd name="connsiteX6" fmla="*/ 302355 w 5136952"/>
              <a:gd name="connsiteY6" fmla="*/ 548640 h 6858000"/>
              <a:gd name="connsiteX7" fmla="*/ 611845 w 5136952"/>
              <a:gd name="connsiteY7" fmla="*/ 0 h 6858000"/>
              <a:gd name="connsiteX0" fmla="*/ 568161 w 5093268"/>
              <a:gd name="connsiteY0" fmla="*/ 0 h 6858000"/>
              <a:gd name="connsiteX1" fmla="*/ 5093268 w 5093268"/>
              <a:gd name="connsiteY1" fmla="*/ 0 h 6858000"/>
              <a:gd name="connsiteX2" fmla="*/ 5093268 w 5093268"/>
              <a:gd name="connsiteY2" fmla="*/ 6858000 h 6858000"/>
              <a:gd name="connsiteX3" fmla="*/ 314942 w 5093268"/>
              <a:gd name="connsiteY3" fmla="*/ 6858000 h 6858000"/>
              <a:gd name="connsiteX4" fmla="*/ 554094 w 5093268"/>
              <a:gd name="connsiteY4" fmla="*/ 4557932 h 6858000"/>
              <a:gd name="connsiteX5" fmla="*/ 300875 w 5093268"/>
              <a:gd name="connsiteY5" fmla="*/ 3108960 h 6858000"/>
              <a:gd name="connsiteX6" fmla="*/ 610363 w 5093268"/>
              <a:gd name="connsiteY6" fmla="*/ 1814732 h 6858000"/>
              <a:gd name="connsiteX7" fmla="*/ 258671 w 5093268"/>
              <a:gd name="connsiteY7" fmla="*/ 548640 h 6858000"/>
              <a:gd name="connsiteX8" fmla="*/ 568161 w 5093268"/>
              <a:gd name="connsiteY8" fmla="*/ 0 h 6858000"/>
              <a:gd name="connsiteX0" fmla="*/ 760542 w 5285649"/>
              <a:gd name="connsiteY0" fmla="*/ 0 h 6858000"/>
              <a:gd name="connsiteX1" fmla="*/ 5285649 w 5285649"/>
              <a:gd name="connsiteY1" fmla="*/ 0 h 6858000"/>
              <a:gd name="connsiteX2" fmla="*/ 5285649 w 5285649"/>
              <a:gd name="connsiteY2" fmla="*/ 6858000 h 6858000"/>
              <a:gd name="connsiteX3" fmla="*/ 507323 w 5285649"/>
              <a:gd name="connsiteY3" fmla="*/ 6858000 h 6858000"/>
              <a:gd name="connsiteX4" fmla="*/ 141564 w 5285649"/>
              <a:gd name="connsiteY4" fmla="*/ 5697415 h 6858000"/>
              <a:gd name="connsiteX5" fmla="*/ 746475 w 5285649"/>
              <a:gd name="connsiteY5" fmla="*/ 4557932 h 6858000"/>
              <a:gd name="connsiteX6" fmla="*/ 493256 w 5285649"/>
              <a:gd name="connsiteY6" fmla="*/ 3108960 h 6858000"/>
              <a:gd name="connsiteX7" fmla="*/ 802744 w 5285649"/>
              <a:gd name="connsiteY7" fmla="*/ 1814732 h 6858000"/>
              <a:gd name="connsiteX8" fmla="*/ 451052 w 5285649"/>
              <a:gd name="connsiteY8" fmla="*/ 548640 h 6858000"/>
              <a:gd name="connsiteX9" fmla="*/ 760542 w 5285649"/>
              <a:gd name="connsiteY9" fmla="*/ 0 h 6858000"/>
              <a:gd name="connsiteX0" fmla="*/ 649477 w 5174584"/>
              <a:gd name="connsiteY0" fmla="*/ 0 h 6858000"/>
              <a:gd name="connsiteX1" fmla="*/ 5174584 w 5174584"/>
              <a:gd name="connsiteY1" fmla="*/ 0 h 6858000"/>
              <a:gd name="connsiteX2" fmla="*/ 5174584 w 5174584"/>
              <a:gd name="connsiteY2" fmla="*/ 6858000 h 6858000"/>
              <a:gd name="connsiteX3" fmla="*/ 396258 w 5174584"/>
              <a:gd name="connsiteY3" fmla="*/ 6858000 h 6858000"/>
              <a:gd name="connsiteX4" fmla="*/ 325921 w 5174584"/>
              <a:gd name="connsiteY4" fmla="*/ 6668086 h 6858000"/>
              <a:gd name="connsiteX5" fmla="*/ 30499 w 5174584"/>
              <a:gd name="connsiteY5" fmla="*/ 5697415 h 6858000"/>
              <a:gd name="connsiteX6" fmla="*/ 635410 w 5174584"/>
              <a:gd name="connsiteY6" fmla="*/ 4557932 h 6858000"/>
              <a:gd name="connsiteX7" fmla="*/ 382191 w 5174584"/>
              <a:gd name="connsiteY7" fmla="*/ 3108960 h 6858000"/>
              <a:gd name="connsiteX8" fmla="*/ 691679 w 5174584"/>
              <a:gd name="connsiteY8" fmla="*/ 1814732 h 6858000"/>
              <a:gd name="connsiteX9" fmla="*/ 339987 w 5174584"/>
              <a:gd name="connsiteY9" fmla="*/ 548640 h 6858000"/>
              <a:gd name="connsiteX10" fmla="*/ 649477 w 5174584"/>
              <a:gd name="connsiteY10" fmla="*/ 0 h 6858000"/>
              <a:gd name="connsiteX0" fmla="*/ 644950 w 5170057"/>
              <a:gd name="connsiteY0" fmla="*/ 0 h 6872068"/>
              <a:gd name="connsiteX1" fmla="*/ 5170057 w 5170057"/>
              <a:gd name="connsiteY1" fmla="*/ 0 h 6872068"/>
              <a:gd name="connsiteX2" fmla="*/ 5170057 w 5170057"/>
              <a:gd name="connsiteY2" fmla="*/ 6858000 h 6872068"/>
              <a:gd name="connsiteX3" fmla="*/ 546476 w 5170057"/>
              <a:gd name="connsiteY3" fmla="*/ 6872068 h 6872068"/>
              <a:gd name="connsiteX4" fmla="*/ 321394 w 5170057"/>
              <a:gd name="connsiteY4" fmla="*/ 6668086 h 6872068"/>
              <a:gd name="connsiteX5" fmla="*/ 25972 w 5170057"/>
              <a:gd name="connsiteY5" fmla="*/ 5697415 h 6872068"/>
              <a:gd name="connsiteX6" fmla="*/ 630883 w 5170057"/>
              <a:gd name="connsiteY6" fmla="*/ 4557932 h 6872068"/>
              <a:gd name="connsiteX7" fmla="*/ 377664 w 5170057"/>
              <a:gd name="connsiteY7" fmla="*/ 3108960 h 6872068"/>
              <a:gd name="connsiteX8" fmla="*/ 687152 w 5170057"/>
              <a:gd name="connsiteY8" fmla="*/ 1814732 h 6872068"/>
              <a:gd name="connsiteX9" fmla="*/ 335460 w 5170057"/>
              <a:gd name="connsiteY9" fmla="*/ 548640 h 6872068"/>
              <a:gd name="connsiteX10" fmla="*/ 644950 w 5170057"/>
              <a:gd name="connsiteY10" fmla="*/ 0 h 6872068"/>
              <a:gd name="connsiteX0" fmla="*/ 644950 w 5170057"/>
              <a:gd name="connsiteY0" fmla="*/ 0 h 6858000"/>
              <a:gd name="connsiteX1" fmla="*/ 5170057 w 5170057"/>
              <a:gd name="connsiteY1" fmla="*/ 0 h 6858000"/>
              <a:gd name="connsiteX2" fmla="*/ 5170057 w 5170057"/>
              <a:gd name="connsiteY2" fmla="*/ 6858000 h 6858000"/>
              <a:gd name="connsiteX3" fmla="*/ 841897 w 5170057"/>
              <a:gd name="connsiteY3" fmla="*/ 6843933 h 6858000"/>
              <a:gd name="connsiteX4" fmla="*/ 321394 w 5170057"/>
              <a:gd name="connsiteY4" fmla="*/ 6668086 h 6858000"/>
              <a:gd name="connsiteX5" fmla="*/ 25972 w 5170057"/>
              <a:gd name="connsiteY5" fmla="*/ 5697415 h 6858000"/>
              <a:gd name="connsiteX6" fmla="*/ 630883 w 5170057"/>
              <a:gd name="connsiteY6" fmla="*/ 4557932 h 6858000"/>
              <a:gd name="connsiteX7" fmla="*/ 377664 w 5170057"/>
              <a:gd name="connsiteY7" fmla="*/ 3108960 h 6858000"/>
              <a:gd name="connsiteX8" fmla="*/ 687152 w 5170057"/>
              <a:gd name="connsiteY8" fmla="*/ 1814732 h 6858000"/>
              <a:gd name="connsiteX9" fmla="*/ 335460 w 5170057"/>
              <a:gd name="connsiteY9" fmla="*/ 548640 h 6858000"/>
              <a:gd name="connsiteX10" fmla="*/ 644950 w 5170057"/>
              <a:gd name="connsiteY10" fmla="*/ 0 h 6858000"/>
              <a:gd name="connsiteX0" fmla="*/ 644950 w 5170057"/>
              <a:gd name="connsiteY0" fmla="*/ 0 h 6858000"/>
              <a:gd name="connsiteX1" fmla="*/ 5170057 w 5170057"/>
              <a:gd name="connsiteY1" fmla="*/ 0 h 6858000"/>
              <a:gd name="connsiteX2" fmla="*/ 5170057 w 5170057"/>
              <a:gd name="connsiteY2" fmla="*/ 6858000 h 6858000"/>
              <a:gd name="connsiteX3" fmla="*/ 954439 w 5170057"/>
              <a:gd name="connsiteY3" fmla="*/ 6858000 h 6858000"/>
              <a:gd name="connsiteX4" fmla="*/ 321394 w 5170057"/>
              <a:gd name="connsiteY4" fmla="*/ 6668086 h 6858000"/>
              <a:gd name="connsiteX5" fmla="*/ 25972 w 5170057"/>
              <a:gd name="connsiteY5" fmla="*/ 5697415 h 6858000"/>
              <a:gd name="connsiteX6" fmla="*/ 630883 w 5170057"/>
              <a:gd name="connsiteY6" fmla="*/ 4557932 h 6858000"/>
              <a:gd name="connsiteX7" fmla="*/ 377664 w 5170057"/>
              <a:gd name="connsiteY7" fmla="*/ 3108960 h 6858000"/>
              <a:gd name="connsiteX8" fmla="*/ 687152 w 5170057"/>
              <a:gd name="connsiteY8" fmla="*/ 1814732 h 6858000"/>
              <a:gd name="connsiteX9" fmla="*/ 335460 w 5170057"/>
              <a:gd name="connsiteY9" fmla="*/ 548640 h 6858000"/>
              <a:gd name="connsiteX10" fmla="*/ 644950 w 5170057"/>
              <a:gd name="connsiteY10" fmla="*/ 0 h 6858000"/>
              <a:gd name="connsiteX0" fmla="*/ 644950 w 5170057"/>
              <a:gd name="connsiteY0" fmla="*/ 0 h 6872068"/>
              <a:gd name="connsiteX1" fmla="*/ 5170057 w 5170057"/>
              <a:gd name="connsiteY1" fmla="*/ 0 h 6872068"/>
              <a:gd name="connsiteX2" fmla="*/ 5170057 w 5170057"/>
              <a:gd name="connsiteY2" fmla="*/ 6858000 h 6872068"/>
              <a:gd name="connsiteX3" fmla="*/ 1123251 w 5170057"/>
              <a:gd name="connsiteY3" fmla="*/ 6872068 h 6872068"/>
              <a:gd name="connsiteX4" fmla="*/ 321394 w 5170057"/>
              <a:gd name="connsiteY4" fmla="*/ 6668086 h 6872068"/>
              <a:gd name="connsiteX5" fmla="*/ 25972 w 5170057"/>
              <a:gd name="connsiteY5" fmla="*/ 5697415 h 6872068"/>
              <a:gd name="connsiteX6" fmla="*/ 630883 w 5170057"/>
              <a:gd name="connsiteY6" fmla="*/ 4557932 h 6872068"/>
              <a:gd name="connsiteX7" fmla="*/ 377664 w 5170057"/>
              <a:gd name="connsiteY7" fmla="*/ 3108960 h 6872068"/>
              <a:gd name="connsiteX8" fmla="*/ 687152 w 5170057"/>
              <a:gd name="connsiteY8" fmla="*/ 1814732 h 6872068"/>
              <a:gd name="connsiteX9" fmla="*/ 335460 w 5170057"/>
              <a:gd name="connsiteY9" fmla="*/ 548640 h 6872068"/>
              <a:gd name="connsiteX10" fmla="*/ 644950 w 5170057"/>
              <a:gd name="connsiteY10" fmla="*/ 0 h 687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0057" h="6872068">
                <a:moveTo>
                  <a:pt x="644950" y="0"/>
                </a:moveTo>
                <a:lnTo>
                  <a:pt x="5170057" y="0"/>
                </a:lnTo>
                <a:lnTo>
                  <a:pt x="5170057" y="6858000"/>
                </a:lnTo>
                <a:lnTo>
                  <a:pt x="1123251" y="6872068"/>
                </a:lnTo>
                <a:cubicBezTo>
                  <a:pt x="242458" y="6821659"/>
                  <a:pt x="382354" y="6861517"/>
                  <a:pt x="321394" y="6668086"/>
                </a:cubicBezTo>
                <a:cubicBezTo>
                  <a:pt x="260434" y="6474655"/>
                  <a:pt x="-98292" y="6030350"/>
                  <a:pt x="25972" y="5697415"/>
                </a:cubicBezTo>
                <a:cubicBezTo>
                  <a:pt x="150236" y="5364480"/>
                  <a:pt x="605092" y="4991686"/>
                  <a:pt x="630883" y="4557932"/>
                </a:cubicBezTo>
                <a:cubicBezTo>
                  <a:pt x="628539" y="3933092"/>
                  <a:pt x="295603" y="3530991"/>
                  <a:pt x="377664" y="3108960"/>
                </a:cubicBezTo>
                <a:cubicBezTo>
                  <a:pt x="459725" y="2686929"/>
                  <a:pt x="719977" y="2208627"/>
                  <a:pt x="687152" y="1814732"/>
                </a:cubicBezTo>
                <a:cubicBezTo>
                  <a:pt x="654327" y="1420837"/>
                  <a:pt x="560543" y="1460695"/>
                  <a:pt x="335460" y="548640"/>
                </a:cubicBezTo>
                <a:cubicBezTo>
                  <a:pt x="326081" y="309489"/>
                  <a:pt x="541787" y="182880"/>
                  <a:pt x="644950" y="0"/>
                </a:cubicBezTo>
                <a:close/>
              </a:path>
            </a:pathLst>
          </a:custGeom>
          <a:solidFill>
            <a:schemeClr val="accent1">
              <a:alpha val="20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60BB26B-3C04-6E4A-82FF-ABB2466759A2}"/>
              </a:ext>
            </a:extLst>
          </p:cNvPr>
          <p:cNvPicPr/>
          <p:nvPr/>
        </p:nvPicPr>
        <p:blipFill>
          <a:blip r:embed="rId3">
            <a:extLst>
              <a:ext uri="{28A0092B-C50C-407E-A947-70E740481C1C}">
                <a14:useLocalDpi xmlns:a14="http://schemas.microsoft.com/office/drawing/2010/main" val="0"/>
              </a:ext>
            </a:extLst>
          </a:blip>
          <a:stretch>
            <a:fillRect/>
          </a:stretch>
        </p:blipFill>
        <p:spPr>
          <a:xfrm>
            <a:off x="1950121" y="1075418"/>
            <a:ext cx="8291755" cy="3239407"/>
          </a:xfrm>
          <a:prstGeom prst="rect">
            <a:avLst/>
          </a:prstGeom>
        </p:spPr>
      </p:pic>
      <p:sp>
        <p:nvSpPr>
          <p:cNvPr id="2" name="TextBox 1">
            <a:extLst>
              <a:ext uri="{FF2B5EF4-FFF2-40B4-BE49-F238E27FC236}">
                <a16:creationId xmlns:a16="http://schemas.microsoft.com/office/drawing/2014/main" id="{304C0303-55B8-694D-9CB2-9B7F4957E52E}"/>
              </a:ext>
            </a:extLst>
          </p:cNvPr>
          <p:cNvSpPr txBox="1"/>
          <p:nvPr/>
        </p:nvSpPr>
        <p:spPr>
          <a:xfrm>
            <a:off x="1945085" y="4584043"/>
            <a:ext cx="9229725" cy="1881990"/>
          </a:xfrm>
          <a:prstGeom prst="rect">
            <a:avLst/>
          </a:prstGeom>
          <a:noFill/>
        </p:spPr>
        <p:txBody>
          <a:bodyPr wrap="square" lIns="91440" tIns="45720" rIns="91440" bIns="45720" rtlCol="0" anchor="t">
            <a:spAutoFit/>
          </a:bodyPr>
          <a:lstStyle/>
          <a:p>
            <a:pPr>
              <a:lnSpc>
                <a:spcPct val="150000"/>
              </a:lnSpc>
            </a:pPr>
            <a:r>
              <a:rPr lang="en-US" sz="2000">
                <a:latin typeface="Arial"/>
                <a:cs typeface="Arial"/>
              </a:rPr>
              <a:t>This project includes some distance-based models, so the scaler of features matters a lot, we need to do normalization work to reduce the scaler influence when we train data with distance-based models.</a:t>
            </a:r>
            <a:endParaRPr lang="en-US"/>
          </a:p>
          <a:p>
            <a:pPr>
              <a:lnSpc>
                <a:spcPct val="150000"/>
              </a:lnSpc>
            </a:pPr>
            <a:endParaRPr lang="en-US" sz="2000">
              <a:latin typeface="Arial"/>
              <a:cs typeface="Arial"/>
            </a:endParaRPr>
          </a:p>
        </p:txBody>
      </p:sp>
      <p:sp>
        <p:nvSpPr>
          <p:cNvPr id="12" name="TextBox 11">
            <a:extLst>
              <a:ext uri="{FF2B5EF4-FFF2-40B4-BE49-F238E27FC236}">
                <a16:creationId xmlns:a16="http://schemas.microsoft.com/office/drawing/2014/main" id="{489DCE67-F3D6-3F45-AB6D-51491676A235}"/>
              </a:ext>
            </a:extLst>
          </p:cNvPr>
          <p:cNvSpPr txBox="1"/>
          <p:nvPr/>
        </p:nvSpPr>
        <p:spPr>
          <a:xfrm>
            <a:off x="556890" y="481428"/>
            <a:ext cx="4162218" cy="584775"/>
          </a:xfrm>
          <a:prstGeom prst="rect">
            <a:avLst/>
          </a:prstGeom>
          <a:noFill/>
        </p:spPr>
        <p:txBody>
          <a:bodyPr wrap="square" lIns="91440" tIns="45720" rIns="91440" bIns="45720" rtlCol="0" anchor="t">
            <a:spAutoFit/>
          </a:bodyPr>
          <a:lstStyle/>
          <a:p>
            <a:r>
              <a:rPr lang="en-US" sz="3200" b="1">
                <a:latin typeface="Arial"/>
                <a:cs typeface="Arial"/>
              </a:rPr>
              <a:t>3.3 Normalization</a:t>
            </a:r>
          </a:p>
        </p:txBody>
      </p:sp>
    </p:spTree>
    <p:extLst>
      <p:ext uri="{BB962C8B-B14F-4D97-AF65-F5344CB8AC3E}">
        <p14:creationId xmlns:p14="http://schemas.microsoft.com/office/powerpoint/2010/main" val="2623256530"/>
      </p:ext>
    </p:extLst>
  </p:cSld>
  <p:clrMapOvr>
    <a:masterClrMapping/>
  </p:clrMapOvr>
  <p:transition advClick="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968652" y="567636"/>
            <a:ext cx="3214341" cy="628955"/>
          </a:xfrm>
          <a:prstGeom prst="rect">
            <a:avLst/>
          </a:prstGeom>
          <a:noFill/>
        </p:spPr>
        <p:txBody>
          <a:bodyPr wrap="none" lIns="91440" tIns="45720" rIns="91440" bIns="45720" rtlCol="0" anchor="t">
            <a:spAutoFit/>
          </a:bodyPr>
          <a:lstStyle/>
          <a:p>
            <a:pPr>
              <a:lnSpc>
                <a:spcPct val="120000"/>
              </a:lnSpc>
            </a:pPr>
            <a:r>
              <a:rPr lang="en-US" altLang="zh-CN" sz="3200" b="1">
                <a:solidFill>
                  <a:schemeClr val="tx1">
                    <a:lumMod val="50000"/>
                  </a:schemeClr>
                </a:solidFill>
                <a:latin typeface="Arial"/>
                <a:ea typeface="幼圆"/>
                <a:cs typeface="Arial"/>
                <a:sym typeface="幼圆" panose="02010509060101010101" pitchFamily="49" charset="-122"/>
              </a:rPr>
              <a:t>3.4 Radar Chart</a:t>
            </a:r>
          </a:p>
        </p:txBody>
      </p:sp>
      <p:sp>
        <p:nvSpPr>
          <p:cNvPr id="82" name="Rectangle 81"/>
          <p:cNvSpPr/>
          <p:nvPr/>
        </p:nvSpPr>
        <p:spPr>
          <a:xfrm>
            <a:off x="968652" y="1344597"/>
            <a:ext cx="4521273" cy="4724435"/>
          </a:xfrm>
          <a:prstGeom prst="rect">
            <a:avLst/>
          </a:prstGeom>
        </p:spPr>
        <p:txBody>
          <a:bodyPr wrap="square" lIns="91440" tIns="45720" rIns="91440" bIns="45720" anchor="t">
            <a:spAutoFit/>
          </a:bodyPr>
          <a:lstStyle/>
          <a:p>
            <a:pPr defTabSz="866349">
              <a:lnSpc>
                <a:spcPct val="120000"/>
              </a:lnSpc>
              <a:defRPr/>
            </a:pPr>
            <a:r>
              <a:rPr lang="en-US">
                <a:latin typeface="Arial"/>
                <a:cs typeface="Arial"/>
              </a:rPr>
              <a:t>The feature mean of bankrupt companies and non-bankruptcy companies is quite different according to radar chart. Current ratio, Cash/Current Liability, Total income/Total expense and Quick Assets/Current Liability are quite different between two class. In non-bankrupt companies, its value is much larger than in bankrupt companies. In the other side,  Interest-bearing debt interest rate, Long-term liability to current assets and allocation rate per person, the mean value of bankrupt companies are much higher than non-bankrupt companies.</a:t>
            </a:r>
            <a:r>
              <a:rPr lang="en-US" sz="1400">
                <a:latin typeface="Arial"/>
                <a:cs typeface="Arial"/>
              </a:rPr>
              <a:t> </a:t>
            </a:r>
            <a:endParaRPr lang="zh-CN" altLang="en-US" sz="1400">
              <a:solidFill>
                <a:schemeClr val="bg2">
                  <a:lumMod val="10000"/>
                </a:schemeClr>
              </a:solidFill>
              <a:latin typeface="Arial"/>
              <a:ea typeface="幼圆" panose="02010509060101010101" pitchFamily="49" charset="-122"/>
              <a:cs typeface="Arial"/>
              <a:sym typeface="幼圆" panose="02010509060101010101" pitchFamily="49" charset="-122"/>
            </a:endParaRPr>
          </a:p>
        </p:txBody>
      </p:sp>
      <p:pic>
        <p:nvPicPr>
          <p:cNvPr id="86" name="Picture 85">
            <a:extLst>
              <a:ext uri="{FF2B5EF4-FFF2-40B4-BE49-F238E27FC236}">
                <a16:creationId xmlns:a16="http://schemas.microsoft.com/office/drawing/2014/main" id="{D650011F-747F-B24B-8C72-51808B86C243}"/>
              </a:ext>
            </a:extLst>
          </p:cNvPr>
          <p:cNvPicPr/>
          <p:nvPr/>
        </p:nvPicPr>
        <p:blipFill>
          <a:blip r:embed="rId3">
            <a:extLst>
              <a:ext uri="{28A0092B-C50C-407E-A947-70E740481C1C}">
                <a14:useLocalDpi xmlns:a14="http://schemas.microsoft.com/office/drawing/2010/main" val="0"/>
              </a:ext>
            </a:extLst>
          </a:blip>
          <a:stretch>
            <a:fillRect/>
          </a:stretch>
        </p:blipFill>
        <p:spPr>
          <a:xfrm>
            <a:off x="5489925" y="1344597"/>
            <a:ext cx="6000340" cy="4470416"/>
          </a:xfrm>
          <a:prstGeom prst="rect">
            <a:avLst/>
          </a:prstGeom>
        </p:spPr>
      </p:pic>
    </p:spTree>
    <p:extLst>
      <p:ext uri="{BB962C8B-B14F-4D97-AF65-F5344CB8AC3E}">
        <p14:creationId xmlns:p14="http://schemas.microsoft.com/office/powerpoint/2010/main" val="1592254260"/>
      </p:ext>
    </p:extLst>
  </p:cSld>
  <p:clrMapOvr>
    <a:masterClrMapping/>
  </p:clrMapOvr>
  <p:transition advClick="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9DA3E5-28F2-2D43-8FCF-4ABB2CD734BB}"/>
              </a:ext>
            </a:extLst>
          </p:cNvPr>
          <p:cNvSpPr/>
          <p:nvPr/>
        </p:nvSpPr>
        <p:spPr>
          <a:xfrm>
            <a:off x="4656406" y="2513421"/>
            <a:ext cx="4895557" cy="134468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椭圆 46">
            <a:extLst>
              <a:ext uri="{FF2B5EF4-FFF2-40B4-BE49-F238E27FC236}">
                <a16:creationId xmlns:a16="http://schemas.microsoft.com/office/drawing/2014/main" id="{48AF9F0E-7F1D-443C-BF3D-DBA333578122}"/>
              </a:ext>
            </a:extLst>
          </p:cNvPr>
          <p:cNvSpPr/>
          <p:nvPr/>
        </p:nvSpPr>
        <p:spPr>
          <a:xfrm>
            <a:off x="3121937" y="2513421"/>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zh-CN" sz="4400" b="1">
                <a:solidFill>
                  <a:schemeClr val="bg1"/>
                </a:solidFill>
                <a:latin typeface="Arial"/>
                <a:ea typeface="幼圆"/>
                <a:cs typeface="Arial"/>
                <a:sym typeface="幼圆" panose="02010509060101010101" pitchFamily="49" charset="-122"/>
              </a:rPr>
              <a:t>04</a:t>
            </a:r>
            <a:endParaRPr lang="zh-CN" altLang="en-US" sz="4400" b="1">
              <a:solidFill>
                <a:schemeClr val="bg1"/>
              </a:solidFill>
              <a:latin typeface="Arial"/>
              <a:ea typeface="幼圆" panose="02010509060101010101" pitchFamily="49" charset="-122"/>
              <a:cs typeface="Arial"/>
              <a:sym typeface="幼圆" panose="02010509060101010101" pitchFamily="49" charset="-122"/>
            </a:endParaRPr>
          </a:p>
        </p:txBody>
      </p:sp>
      <p:sp>
        <p:nvSpPr>
          <p:cNvPr id="6" name="矩形 44">
            <a:extLst>
              <a:ext uri="{FF2B5EF4-FFF2-40B4-BE49-F238E27FC236}">
                <a16:creationId xmlns:a16="http://schemas.microsoft.com/office/drawing/2014/main" id="{55DA5874-7E8F-8B4C-B461-6E798E4989FC}"/>
              </a:ext>
            </a:extLst>
          </p:cNvPr>
          <p:cNvSpPr/>
          <p:nvPr/>
        </p:nvSpPr>
        <p:spPr>
          <a:xfrm>
            <a:off x="5166407" y="2939539"/>
            <a:ext cx="4385556" cy="492443"/>
          </a:xfrm>
          <a:prstGeom prst="rect">
            <a:avLst/>
          </a:prstGeom>
        </p:spPr>
        <p:txBody>
          <a:bodyPr wrap="square" lIns="0" tIns="0" rIns="0" bIns="0" anchor="t">
            <a:spAutoFit/>
          </a:bodyPr>
          <a:lstStyle/>
          <a:p>
            <a:r>
              <a:rPr lang="en-US" altLang="zh-CN" sz="3200" b="1">
                <a:solidFill>
                  <a:srgbClr val="000000"/>
                </a:solidFill>
                <a:latin typeface="Arial"/>
                <a:ea typeface="幼圆"/>
                <a:cs typeface="Arial"/>
              </a:rPr>
              <a:t>PCA vs No PCA</a:t>
            </a:r>
          </a:p>
        </p:txBody>
      </p:sp>
    </p:spTree>
    <p:extLst>
      <p:ext uri="{BB962C8B-B14F-4D97-AF65-F5344CB8AC3E}">
        <p14:creationId xmlns:p14="http://schemas.microsoft.com/office/powerpoint/2010/main" val="1795333157"/>
      </p:ext>
    </p:extLst>
  </p:cSld>
  <p:clrMapOvr>
    <a:masterClrMapping/>
  </p:clrMapOvr>
  <p:transition advClick="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6" name="hjkhjkhjkk"/>
          <p:cNvSpPr>
            <a:spLocks noChangeAspect="1" noEditPoints="1"/>
          </p:cNvSpPr>
          <p:nvPr/>
        </p:nvSpPr>
        <p:spPr bwMode="auto">
          <a:xfrm>
            <a:off x="4333888" y="4068602"/>
            <a:ext cx="225425" cy="241300"/>
          </a:xfrm>
          <a:custGeom>
            <a:avLst/>
            <a:gdLst>
              <a:gd name="T0" fmla="*/ 40169 w 376"/>
              <a:gd name="T1" fmla="*/ 1805 h 401"/>
              <a:gd name="T2" fmla="*/ 37171 w 376"/>
              <a:gd name="T3" fmla="*/ 1805 h 401"/>
              <a:gd name="T4" fmla="*/ 0 w 376"/>
              <a:gd name="T5" fmla="*/ 95678 h 401"/>
              <a:gd name="T6" fmla="*/ 38970 w 376"/>
              <a:gd name="T7" fmla="*/ 134189 h 401"/>
              <a:gd name="T8" fmla="*/ 77340 w 376"/>
              <a:gd name="T9" fmla="*/ 95678 h 401"/>
              <a:gd name="T10" fmla="*/ 40169 w 376"/>
              <a:gd name="T11" fmla="*/ 1805 h 401"/>
              <a:gd name="T12" fmla="*/ 187654 w 376"/>
              <a:gd name="T13" fmla="*/ 1805 h 401"/>
              <a:gd name="T14" fmla="*/ 185256 w 376"/>
              <a:gd name="T15" fmla="*/ 1805 h 401"/>
              <a:gd name="T16" fmla="*/ 147486 w 376"/>
              <a:gd name="T17" fmla="*/ 95678 h 401"/>
              <a:gd name="T18" fmla="*/ 186455 w 376"/>
              <a:gd name="T19" fmla="*/ 134189 h 401"/>
              <a:gd name="T20" fmla="*/ 225425 w 376"/>
              <a:gd name="T21" fmla="*/ 95678 h 401"/>
              <a:gd name="T22" fmla="*/ 187654 w 376"/>
              <a:gd name="T23" fmla="*/ 1805 h 401"/>
              <a:gd name="T24" fmla="*/ 110914 w 376"/>
              <a:gd name="T25" fmla="*/ 108314 h 401"/>
              <a:gd name="T26" fmla="*/ 73743 w 376"/>
              <a:gd name="T27" fmla="*/ 202788 h 401"/>
              <a:gd name="T28" fmla="*/ 112713 w 376"/>
              <a:gd name="T29" fmla="*/ 241300 h 401"/>
              <a:gd name="T30" fmla="*/ 151682 w 376"/>
              <a:gd name="T31" fmla="*/ 202788 h 401"/>
              <a:gd name="T32" fmla="*/ 113912 w 376"/>
              <a:gd name="T33" fmla="*/ 108314 h 401"/>
              <a:gd name="T34" fmla="*/ 110914 w 376"/>
              <a:gd name="T35" fmla="*/ 108314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
              <a:gd name="T55" fmla="*/ 0 h 401"/>
              <a:gd name="T56" fmla="*/ 376 w 376"/>
              <a:gd name="T57" fmla="*/ 401 h 40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7" name="hjkhjkhjkhjk"/>
          <p:cNvSpPr>
            <a:spLocks noChangeAspect="1"/>
          </p:cNvSpPr>
          <p:nvPr/>
        </p:nvSpPr>
        <p:spPr bwMode="auto">
          <a:xfrm>
            <a:off x="7526350" y="4070201"/>
            <a:ext cx="242887" cy="250825"/>
          </a:xfrm>
          <a:custGeom>
            <a:avLst/>
            <a:gdLst>
              <a:gd name="T0" fmla="*/ 91304 w 274"/>
              <a:gd name="T1" fmla="*/ 250825 h 284"/>
              <a:gd name="T2" fmla="*/ 70916 w 274"/>
              <a:gd name="T3" fmla="*/ 241110 h 284"/>
              <a:gd name="T4" fmla="*/ 7978 w 274"/>
              <a:gd name="T5" fmla="*/ 157207 h 284"/>
              <a:gd name="T6" fmla="*/ 12410 w 274"/>
              <a:gd name="T7" fmla="*/ 122763 h 284"/>
              <a:gd name="T8" fmla="*/ 46982 w 274"/>
              <a:gd name="T9" fmla="*/ 128062 h 284"/>
              <a:gd name="T10" fmla="*/ 88645 w 274"/>
              <a:gd name="T11" fmla="*/ 182820 h 284"/>
              <a:gd name="T12" fmla="*/ 194132 w 274"/>
              <a:gd name="T13" fmla="*/ 15014 h 284"/>
              <a:gd name="T14" fmla="*/ 227817 w 274"/>
              <a:gd name="T15" fmla="*/ 7065 h 284"/>
              <a:gd name="T16" fmla="*/ 235795 w 274"/>
              <a:gd name="T17" fmla="*/ 41510 h 284"/>
              <a:gd name="T18" fmla="*/ 111693 w 274"/>
              <a:gd name="T19" fmla="*/ 239344 h 284"/>
              <a:gd name="T20" fmla="*/ 92191 w 274"/>
              <a:gd name="T21" fmla="*/ 250825 h 284"/>
              <a:gd name="T22" fmla="*/ 91304 w 274"/>
              <a:gd name="T23" fmla="*/ 250825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4"/>
              <a:gd name="T37" fmla="*/ 0 h 284"/>
              <a:gd name="T38" fmla="*/ 274 w 274"/>
              <a:gd name="T39" fmla="*/ 284 h 2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8" name="hkjhkjhk"/>
          <p:cNvSpPr>
            <a:spLocks noEditPoints="1"/>
          </p:cNvSpPr>
          <p:nvPr/>
        </p:nvSpPr>
        <p:spPr bwMode="auto">
          <a:xfrm>
            <a:off x="5181601" y="4087652"/>
            <a:ext cx="258763" cy="222251"/>
          </a:xfrm>
          <a:custGeom>
            <a:avLst/>
            <a:gdLst>
              <a:gd name="T0" fmla="*/ 249778 w 288"/>
              <a:gd name="T1" fmla="*/ 0 h 246"/>
              <a:gd name="T2" fmla="*/ 46721 w 288"/>
              <a:gd name="T3" fmla="*/ 0 h 246"/>
              <a:gd name="T4" fmla="*/ 37736 w 288"/>
              <a:gd name="T5" fmla="*/ 9035 h 246"/>
              <a:gd name="T6" fmla="*/ 37736 w 288"/>
              <a:gd name="T7" fmla="*/ 38849 h 246"/>
              <a:gd name="T8" fmla="*/ 8985 w 288"/>
              <a:gd name="T9" fmla="*/ 38849 h 246"/>
              <a:gd name="T10" fmla="*/ 0 w 288"/>
              <a:gd name="T11" fmla="*/ 47883 h 246"/>
              <a:gd name="T12" fmla="*/ 0 w 288"/>
              <a:gd name="T13" fmla="*/ 197858 h 246"/>
              <a:gd name="T14" fmla="*/ 24259 w 288"/>
              <a:gd name="T15" fmla="*/ 222251 h 246"/>
              <a:gd name="T16" fmla="*/ 46721 w 288"/>
              <a:gd name="T17" fmla="*/ 222251 h 246"/>
              <a:gd name="T18" fmla="*/ 216534 w 288"/>
              <a:gd name="T19" fmla="*/ 222251 h 246"/>
              <a:gd name="T20" fmla="*/ 249778 w 288"/>
              <a:gd name="T21" fmla="*/ 222251 h 246"/>
              <a:gd name="T22" fmla="*/ 258763 w 288"/>
              <a:gd name="T23" fmla="*/ 213216 h 246"/>
              <a:gd name="T24" fmla="*/ 258763 w 288"/>
              <a:gd name="T25" fmla="*/ 9035 h 246"/>
              <a:gd name="T26" fmla="*/ 249778 w 288"/>
              <a:gd name="T27" fmla="*/ 0 h 246"/>
              <a:gd name="T28" fmla="*/ 243489 w 288"/>
              <a:gd name="T29" fmla="*/ 206892 h 246"/>
              <a:gd name="T30" fmla="*/ 216534 w 288"/>
              <a:gd name="T31" fmla="*/ 206892 h 246"/>
              <a:gd name="T32" fmla="*/ 46721 w 288"/>
              <a:gd name="T33" fmla="*/ 206892 h 246"/>
              <a:gd name="T34" fmla="*/ 24259 w 288"/>
              <a:gd name="T35" fmla="*/ 206892 h 246"/>
              <a:gd name="T36" fmla="*/ 15274 w 288"/>
              <a:gd name="T37" fmla="*/ 197858 h 246"/>
              <a:gd name="T38" fmla="*/ 15274 w 288"/>
              <a:gd name="T39" fmla="*/ 54208 h 246"/>
              <a:gd name="T40" fmla="*/ 37736 w 288"/>
              <a:gd name="T41" fmla="*/ 54208 h 246"/>
              <a:gd name="T42" fmla="*/ 37736 w 288"/>
              <a:gd name="T43" fmla="*/ 193340 h 246"/>
              <a:gd name="T44" fmla="*/ 53010 w 288"/>
              <a:gd name="T45" fmla="*/ 193340 h 246"/>
              <a:gd name="T46" fmla="*/ 53010 w 288"/>
              <a:gd name="T47" fmla="*/ 54208 h 246"/>
              <a:gd name="T48" fmla="*/ 53010 w 288"/>
              <a:gd name="T49" fmla="*/ 54208 h 246"/>
              <a:gd name="T50" fmla="*/ 53010 w 288"/>
              <a:gd name="T51" fmla="*/ 38849 h 246"/>
              <a:gd name="T52" fmla="*/ 53010 w 288"/>
              <a:gd name="T53" fmla="*/ 15359 h 246"/>
              <a:gd name="T54" fmla="*/ 243489 w 288"/>
              <a:gd name="T55" fmla="*/ 15359 h 246"/>
              <a:gd name="T56" fmla="*/ 243489 w 288"/>
              <a:gd name="T57" fmla="*/ 206892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8"/>
              <a:gd name="T88" fmla="*/ 0 h 246"/>
              <a:gd name="T89" fmla="*/ 288 w 288"/>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9" name="hjkhkjhjkhjk"/>
          <p:cNvSpPr>
            <a:spLocks noChangeArrowheads="1"/>
          </p:cNvSpPr>
          <p:nvPr/>
        </p:nvSpPr>
        <p:spPr bwMode="auto">
          <a:xfrm>
            <a:off x="5254637" y="4124176"/>
            <a:ext cx="68263" cy="68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0" name="kjhjkhjkh"/>
          <p:cNvSpPr>
            <a:spLocks noChangeArrowheads="1"/>
          </p:cNvSpPr>
          <p:nvPr/>
        </p:nvSpPr>
        <p:spPr bwMode="auto">
          <a:xfrm>
            <a:off x="5345125" y="4133698"/>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1" name="jkhkjhjjkh"/>
          <p:cNvSpPr>
            <a:spLocks noChangeArrowheads="1"/>
          </p:cNvSpPr>
          <p:nvPr/>
        </p:nvSpPr>
        <p:spPr bwMode="auto">
          <a:xfrm>
            <a:off x="5345125" y="4168618"/>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3" name="hhjghjghj"/>
          <p:cNvSpPr>
            <a:spLocks noChangeArrowheads="1"/>
          </p:cNvSpPr>
          <p:nvPr/>
        </p:nvSpPr>
        <p:spPr bwMode="auto">
          <a:xfrm>
            <a:off x="5254637" y="4252752"/>
            <a:ext cx="147639" cy="11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4" name="hjkhjkhjkhjk"/>
          <p:cNvSpPr>
            <a:spLocks noChangeArrowheads="1"/>
          </p:cNvSpPr>
          <p:nvPr/>
        </p:nvSpPr>
        <p:spPr bwMode="auto">
          <a:xfrm>
            <a:off x="6272223" y="4047975"/>
            <a:ext cx="301625" cy="300039"/>
          </a:xfrm>
          <a:prstGeom prst="ellipse">
            <a:avLst/>
          </a:prstGeom>
          <a:noFill/>
          <a:ln w="30163" cap="rnd">
            <a:solidFill>
              <a:srgbClr val="FFFFFF"/>
            </a:solidFill>
            <a:round/>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fontAlgn="base">
              <a:spcBef>
                <a:spcPct val="0"/>
              </a:spcBef>
              <a:spcAft>
                <a:spcPct val="0"/>
              </a:spcAft>
            </a:pPr>
            <a:endParaRPr lang="zh-CN" altLang="en-US" sz="1600">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5" name="hjkhjkh"/>
          <p:cNvSpPr/>
          <p:nvPr/>
        </p:nvSpPr>
        <p:spPr bwMode="auto">
          <a:xfrm>
            <a:off x="6318262" y="4087664"/>
            <a:ext cx="155575" cy="141287"/>
          </a:xfrm>
          <a:custGeom>
            <a:avLst/>
            <a:gdLst>
              <a:gd name="T0" fmla="*/ 13101 w 95"/>
              <a:gd name="T1" fmla="*/ 53592 h 87"/>
              <a:gd name="T2" fmla="*/ 47491 w 95"/>
              <a:gd name="T3" fmla="*/ 120175 h 87"/>
              <a:gd name="T4" fmla="*/ 93345 w 95"/>
              <a:gd name="T5" fmla="*/ 138039 h 87"/>
              <a:gd name="T6" fmla="*/ 88432 w 95"/>
              <a:gd name="T7" fmla="*/ 131543 h 87"/>
              <a:gd name="T8" fmla="*/ 78606 w 95"/>
              <a:gd name="T9" fmla="*/ 123423 h 87"/>
              <a:gd name="T10" fmla="*/ 73693 w 95"/>
              <a:gd name="T11" fmla="*/ 108807 h 87"/>
              <a:gd name="T12" fmla="*/ 58955 w 95"/>
              <a:gd name="T13" fmla="*/ 103935 h 87"/>
              <a:gd name="T14" fmla="*/ 73693 w 95"/>
              <a:gd name="T15" fmla="*/ 84447 h 87"/>
              <a:gd name="T16" fmla="*/ 116272 w 95"/>
              <a:gd name="T17" fmla="*/ 53592 h 87"/>
              <a:gd name="T18" fmla="*/ 70418 w 95"/>
              <a:gd name="T19" fmla="*/ 4872 h 87"/>
              <a:gd name="T20" fmla="*/ 9826 w 95"/>
              <a:gd name="T21" fmla="*/ 22736 h 87"/>
              <a:gd name="T22" fmla="*/ 13101 w 95"/>
              <a:gd name="T23" fmla="*/ 53592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
              <a:gd name="T37" fmla="*/ 0 h 87"/>
              <a:gd name="T38" fmla="*/ 95 w 95"/>
              <a:gd name="T39" fmla="*/ 87 h 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6" name="hjkhjkhjhkj"/>
          <p:cNvSpPr/>
          <p:nvPr/>
        </p:nvSpPr>
        <p:spPr bwMode="auto">
          <a:xfrm>
            <a:off x="6402389" y="4197201"/>
            <a:ext cx="117475" cy="138113"/>
          </a:xfrm>
          <a:custGeom>
            <a:avLst/>
            <a:gdLst>
              <a:gd name="T0" fmla="*/ 19311 w 73"/>
              <a:gd name="T1" fmla="*/ 51995 h 85"/>
              <a:gd name="T2" fmla="*/ 19311 w 73"/>
              <a:gd name="T3" fmla="*/ 73119 h 85"/>
              <a:gd name="T4" fmla="*/ 40231 w 73"/>
              <a:gd name="T5" fmla="*/ 94242 h 85"/>
              <a:gd name="T6" fmla="*/ 30576 w 73"/>
              <a:gd name="T7" fmla="*/ 129989 h 85"/>
              <a:gd name="T8" fmla="*/ 72416 w 73"/>
              <a:gd name="T9" fmla="*/ 107241 h 85"/>
              <a:gd name="T10" fmla="*/ 106210 w 73"/>
              <a:gd name="T11" fmla="*/ 60120 h 85"/>
              <a:gd name="T12" fmla="*/ 86899 w 73"/>
              <a:gd name="T13" fmla="*/ 38997 h 85"/>
              <a:gd name="T14" fmla="*/ 38622 w 73"/>
              <a:gd name="T15" fmla="*/ 17873 h 85"/>
              <a:gd name="T16" fmla="*/ 19311 w 73"/>
              <a:gd name="T17" fmla="*/ 51995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85"/>
              <a:gd name="T29" fmla="*/ 73 w 73"/>
              <a:gd name="T30" fmla="*/ 85 h 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7" name="uhuihhjkhjk"/>
          <p:cNvSpPr/>
          <p:nvPr/>
        </p:nvSpPr>
        <p:spPr bwMode="auto">
          <a:xfrm>
            <a:off x="6465889" y="4054316"/>
            <a:ext cx="103187" cy="193675"/>
          </a:xfrm>
          <a:custGeom>
            <a:avLst/>
            <a:gdLst>
              <a:gd name="T0" fmla="*/ 0 w 63"/>
              <a:gd name="T1" fmla="*/ 0 h 119"/>
              <a:gd name="T2" fmla="*/ 18017 w 63"/>
              <a:gd name="T3" fmla="*/ 48826 h 119"/>
              <a:gd name="T4" fmla="*/ 75343 w 63"/>
              <a:gd name="T5" fmla="*/ 87886 h 119"/>
              <a:gd name="T6" fmla="*/ 88446 w 63"/>
              <a:gd name="T7" fmla="*/ 131829 h 119"/>
              <a:gd name="T8" fmla="*/ 85170 w 63"/>
              <a:gd name="T9" fmla="*/ 180655 h 119"/>
              <a:gd name="T10" fmla="*/ 103187 w 63"/>
              <a:gd name="T11" fmla="*/ 183910 h 119"/>
              <a:gd name="T12" fmla="*/ 0 60000 65536"/>
              <a:gd name="T13" fmla="*/ 0 60000 65536"/>
              <a:gd name="T14" fmla="*/ 0 60000 65536"/>
              <a:gd name="T15" fmla="*/ 0 60000 65536"/>
              <a:gd name="T16" fmla="*/ 0 60000 65536"/>
              <a:gd name="T17" fmla="*/ 0 60000 65536"/>
              <a:gd name="T18" fmla="*/ 0 w 63"/>
              <a:gd name="T19" fmla="*/ 0 h 119"/>
              <a:gd name="T20" fmla="*/ 63 w 6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 name="TextBox 2"/>
          <p:cNvSpPr txBox="1"/>
          <p:nvPr/>
        </p:nvSpPr>
        <p:spPr>
          <a:xfrm>
            <a:off x="847726" y="581804"/>
            <a:ext cx="8152883" cy="584775"/>
          </a:xfrm>
          <a:prstGeom prst="rect">
            <a:avLst/>
          </a:prstGeom>
          <a:noFill/>
        </p:spPr>
        <p:txBody>
          <a:bodyPr wrap="square" lIns="91440" tIns="45720" rIns="91440" bIns="45720" rtlCol="0" anchor="t">
            <a:spAutoFit/>
          </a:bodyPr>
          <a:lstStyle/>
          <a:p>
            <a:r>
              <a:rPr lang="en-US" sz="3200" b="1">
                <a:latin typeface="Arial"/>
                <a:cs typeface="Arial"/>
              </a:rPr>
              <a:t>4.1 Determining Components of PCA</a:t>
            </a:r>
          </a:p>
        </p:txBody>
      </p:sp>
      <p:pic>
        <p:nvPicPr>
          <p:cNvPr id="4" name="Picture 3"/>
          <p:cNvPicPr>
            <a:picLocks noChangeAspect="1"/>
          </p:cNvPicPr>
          <p:nvPr/>
        </p:nvPicPr>
        <p:blipFill>
          <a:blip r:embed="rId3"/>
          <a:stretch>
            <a:fillRect/>
          </a:stretch>
        </p:blipFill>
        <p:spPr>
          <a:xfrm>
            <a:off x="2078839" y="1360380"/>
            <a:ext cx="8028774" cy="4990150"/>
          </a:xfrm>
          <a:prstGeom prst="rect">
            <a:avLst/>
          </a:prstGeom>
        </p:spPr>
      </p:pic>
    </p:spTree>
    <p:extLst>
      <p:ext uri="{BB962C8B-B14F-4D97-AF65-F5344CB8AC3E}">
        <p14:creationId xmlns:p14="http://schemas.microsoft.com/office/powerpoint/2010/main" val="1093294708"/>
      </p:ext>
    </p:extLst>
  </p:cSld>
  <p:clrMapOvr>
    <a:masterClrMapping/>
  </p:clrMapOvr>
  <p:transition advClick="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5">
            <a:extLst>
              <a:ext uri="{FF2B5EF4-FFF2-40B4-BE49-F238E27FC236}">
                <a16:creationId xmlns:a16="http://schemas.microsoft.com/office/drawing/2014/main" id="{D01B8E4A-5A2C-4EDB-9EDB-E7CBE4E2A0CB}"/>
              </a:ext>
            </a:extLst>
          </p:cNvPr>
          <p:cNvSpPr txBox="1"/>
          <p:nvPr/>
        </p:nvSpPr>
        <p:spPr>
          <a:xfrm>
            <a:off x="1429197" y="1134068"/>
            <a:ext cx="3756017" cy="980066"/>
          </a:xfrm>
          <a:prstGeom prst="rect">
            <a:avLst/>
          </a:prstGeom>
          <a:noFill/>
        </p:spPr>
        <p:txBody>
          <a:bodyPr wrap="square" lIns="72000" tIns="0" rIns="72000" bIns="0" anchor="ctr" anchorCtr="1">
            <a:noAutofit/>
          </a:bodyPr>
          <a:lstStyle/>
          <a:p>
            <a:pPr algn="ctr"/>
            <a:r>
              <a:rPr lang="en-US" altLang="zh-CN" sz="4000" b="1">
                <a:solidFill>
                  <a:srgbClr val="C00000"/>
                </a:solidFill>
                <a:latin typeface="Times New Roman" panose="02020603050405020304" pitchFamily="18" charset="0"/>
                <a:ea typeface="宋体" panose="02010600030101010101" pitchFamily="2" charset="-122"/>
                <a:sym typeface="幼圆" panose="02010509060101010101" pitchFamily="49" charset="-122"/>
              </a:rPr>
              <a:t>CONTENTS</a:t>
            </a:r>
          </a:p>
        </p:txBody>
      </p:sp>
      <p:sp>
        <p:nvSpPr>
          <p:cNvPr id="2" name="矩形 1"/>
          <p:cNvSpPr/>
          <p:nvPr/>
        </p:nvSpPr>
        <p:spPr>
          <a:xfrm>
            <a:off x="1526842" y="2105592"/>
            <a:ext cx="3568102" cy="3964916"/>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Graphic 12" descr="Battery charging with solid fill">
            <a:extLst>
              <a:ext uri="{FF2B5EF4-FFF2-40B4-BE49-F238E27FC236}">
                <a16:creationId xmlns:a16="http://schemas.microsoft.com/office/drawing/2014/main" id="{771DC7BE-16F0-49AB-80ED-0C434A0EB2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53177" y="1318404"/>
            <a:ext cx="684363" cy="698740"/>
          </a:xfrm>
          <a:prstGeom prst="rect">
            <a:avLst/>
          </a:prstGeom>
        </p:spPr>
      </p:pic>
      <p:pic>
        <p:nvPicPr>
          <p:cNvPr id="45" name="Graphic 12" descr="Battery charging with solid fill">
            <a:extLst>
              <a:ext uri="{FF2B5EF4-FFF2-40B4-BE49-F238E27FC236}">
                <a16:creationId xmlns:a16="http://schemas.microsoft.com/office/drawing/2014/main" id="{25D387DE-AE0C-4D4F-B869-F6D4E379AC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53176" y="2051649"/>
            <a:ext cx="684363" cy="698740"/>
          </a:xfrm>
          <a:prstGeom prst="rect">
            <a:avLst/>
          </a:prstGeom>
        </p:spPr>
      </p:pic>
      <p:pic>
        <p:nvPicPr>
          <p:cNvPr id="46" name="Graphic 12" descr="Battery charging with solid fill">
            <a:extLst>
              <a:ext uri="{FF2B5EF4-FFF2-40B4-BE49-F238E27FC236}">
                <a16:creationId xmlns:a16="http://schemas.microsoft.com/office/drawing/2014/main" id="{7033672C-622D-4515-84DF-61A88990B2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53177" y="2784894"/>
            <a:ext cx="684363" cy="698740"/>
          </a:xfrm>
          <a:prstGeom prst="rect">
            <a:avLst/>
          </a:prstGeom>
        </p:spPr>
      </p:pic>
      <p:pic>
        <p:nvPicPr>
          <p:cNvPr id="47" name="Graphic 12" descr="Battery charging with solid fill">
            <a:extLst>
              <a:ext uri="{FF2B5EF4-FFF2-40B4-BE49-F238E27FC236}">
                <a16:creationId xmlns:a16="http://schemas.microsoft.com/office/drawing/2014/main" id="{5276B5D0-A471-4BFB-8EE1-316AE7E3C3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53176" y="3518139"/>
            <a:ext cx="684363" cy="698740"/>
          </a:xfrm>
          <a:prstGeom prst="rect">
            <a:avLst/>
          </a:prstGeom>
        </p:spPr>
      </p:pic>
      <p:sp>
        <p:nvSpPr>
          <p:cNvPr id="13" name="矩形 44">
            <a:extLst>
              <a:ext uri="{FF2B5EF4-FFF2-40B4-BE49-F238E27FC236}">
                <a16:creationId xmlns:a16="http://schemas.microsoft.com/office/drawing/2014/main" id="{9D2DAB4C-0CF1-4D2D-ADDC-A734A7311393}"/>
              </a:ext>
            </a:extLst>
          </p:cNvPr>
          <p:cNvSpPr/>
          <p:nvPr/>
        </p:nvSpPr>
        <p:spPr>
          <a:xfrm>
            <a:off x="6568239" y="1415539"/>
            <a:ext cx="1797632" cy="492443"/>
          </a:xfrm>
          <a:prstGeom prst="rect">
            <a:avLst/>
          </a:prstGeom>
        </p:spPr>
        <p:txBody>
          <a:bodyPr wrap="square" lIns="0" tIns="0" rIns="0" bIns="0" anchor="t">
            <a:spAutoFit/>
          </a:bodyPr>
          <a:lstStyle/>
          <a:p>
            <a:r>
              <a:rPr lang="en-US" altLang="zh-CN" sz="3200" b="1">
                <a:solidFill>
                  <a:srgbClr val="000000"/>
                </a:solidFill>
                <a:latin typeface="Arial"/>
                <a:ea typeface="幼圆"/>
                <a:cs typeface="Arial"/>
              </a:rPr>
              <a:t>Context</a:t>
            </a:r>
          </a:p>
        </p:txBody>
      </p:sp>
      <p:sp>
        <p:nvSpPr>
          <p:cNvPr id="14" name="矩形 44">
            <a:extLst>
              <a:ext uri="{FF2B5EF4-FFF2-40B4-BE49-F238E27FC236}">
                <a16:creationId xmlns:a16="http://schemas.microsoft.com/office/drawing/2014/main" id="{3F1BA7BE-899A-4D2C-AC3A-2BFB2FF57CC0}"/>
              </a:ext>
            </a:extLst>
          </p:cNvPr>
          <p:cNvSpPr/>
          <p:nvPr/>
        </p:nvSpPr>
        <p:spPr>
          <a:xfrm>
            <a:off x="6568239" y="2148784"/>
            <a:ext cx="4385556" cy="492443"/>
          </a:xfrm>
          <a:prstGeom prst="rect">
            <a:avLst/>
          </a:prstGeom>
        </p:spPr>
        <p:txBody>
          <a:bodyPr wrap="square" lIns="0" tIns="0" rIns="0" bIns="0" anchor="t">
            <a:spAutoFit/>
          </a:bodyPr>
          <a:lstStyle/>
          <a:p>
            <a:r>
              <a:rPr lang="en-US" sz="3200" b="1">
                <a:latin typeface="Arial"/>
                <a:ea typeface="幼圆"/>
                <a:cs typeface="Arial"/>
              </a:rPr>
              <a:t>Data introduction</a:t>
            </a:r>
            <a:endParaRPr lang="en-US" sz="3200">
              <a:ea typeface="+mn-lt"/>
              <a:cs typeface="+mn-lt"/>
            </a:endParaRPr>
          </a:p>
        </p:txBody>
      </p:sp>
      <p:sp>
        <p:nvSpPr>
          <p:cNvPr id="50" name="矩形 44">
            <a:extLst>
              <a:ext uri="{FF2B5EF4-FFF2-40B4-BE49-F238E27FC236}">
                <a16:creationId xmlns:a16="http://schemas.microsoft.com/office/drawing/2014/main" id="{18EA7FAB-2AB3-4483-BA62-6C2D844D20F7}"/>
              </a:ext>
            </a:extLst>
          </p:cNvPr>
          <p:cNvSpPr/>
          <p:nvPr/>
        </p:nvSpPr>
        <p:spPr>
          <a:xfrm>
            <a:off x="6568238" y="2882029"/>
            <a:ext cx="4385556" cy="492443"/>
          </a:xfrm>
          <a:prstGeom prst="rect">
            <a:avLst/>
          </a:prstGeom>
        </p:spPr>
        <p:txBody>
          <a:bodyPr wrap="square" lIns="0" tIns="0" rIns="0" bIns="0" anchor="t">
            <a:spAutoFit/>
          </a:bodyPr>
          <a:lstStyle/>
          <a:p>
            <a:r>
              <a:rPr lang="en-US" sz="3200" b="1">
                <a:latin typeface="Arial"/>
                <a:ea typeface="幼圆"/>
                <a:cs typeface="Arial"/>
              </a:rPr>
              <a:t>Data Preprocessing</a:t>
            </a:r>
            <a:endParaRPr lang="en-US" sz="3200">
              <a:ea typeface="+mn-lt"/>
              <a:cs typeface="+mn-lt"/>
            </a:endParaRPr>
          </a:p>
        </p:txBody>
      </p:sp>
      <p:sp>
        <p:nvSpPr>
          <p:cNvPr id="51" name="矩形 44">
            <a:extLst>
              <a:ext uri="{FF2B5EF4-FFF2-40B4-BE49-F238E27FC236}">
                <a16:creationId xmlns:a16="http://schemas.microsoft.com/office/drawing/2014/main" id="{8346739D-C075-4D4C-A19B-FBB39544E02B}"/>
              </a:ext>
            </a:extLst>
          </p:cNvPr>
          <p:cNvSpPr/>
          <p:nvPr/>
        </p:nvSpPr>
        <p:spPr>
          <a:xfrm>
            <a:off x="6568237" y="3615274"/>
            <a:ext cx="4385556" cy="492443"/>
          </a:xfrm>
          <a:prstGeom prst="rect">
            <a:avLst/>
          </a:prstGeom>
        </p:spPr>
        <p:txBody>
          <a:bodyPr wrap="square" lIns="0" tIns="0" rIns="0" bIns="0" anchor="t">
            <a:spAutoFit/>
          </a:bodyPr>
          <a:lstStyle/>
          <a:p>
            <a:r>
              <a:rPr lang="en-US" sz="3200" b="1">
                <a:latin typeface="Arial"/>
                <a:ea typeface="幼圆"/>
                <a:cs typeface="Arial"/>
              </a:rPr>
              <a:t>PCA vs No PCA</a:t>
            </a:r>
            <a:endParaRPr lang="en-US"/>
          </a:p>
        </p:txBody>
      </p:sp>
      <p:pic>
        <p:nvPicPr>
          <p:cNvPr id="52" name="Graphic 12" descr="Battery charging with solid fill">
            <a:extLst>
              <a:ext uri="{FF2B5EF4-FFF2-40B4-BE49-F238E27FC236}">
                <a16:creationId xmlns:a16="http://schemas.microsoft.com/office/drawing/2014/main" id="{361428BA-A85B-46D2-8F66-EBF986EF53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53175" y="4251384"/>
            <a:ext cx="684363" cy="698740"/>
          </a:xfrm>
          <a:prstGeom prst="rect">
            <a:avLst/>
          </a:prstGeom>
        </p:spPr>
      </p:pic>
      <p:pic>
        <p:nvPicPr>
          <p:cNvPr id="53" name="Graphic 12" descr="Battery charging with solid fill">
            <a:extLst>
              <a:ext uri="{FF2B5EF4-FFF2-40B4-BE49-F238E27FC236}">
                <a16:creationId xmlns:a16="http://schemas.microsoft.com/office/drawing/2014/main" id="{26DEFCD1-10E2-4310-8E55-C13D7267F2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53176" y="4984629"/>
            <a:ext cx="684363" cy="698740"/>
          </a:xfrm>
          <a:prstGeom prst="rect">
            <a:avLst/>
          </a:prstGeom>
        </p:spPr>
      </p:pic>
      <p:sp>
        <p:nvSpPr>
          <p:cNvPr id="54" name="矩形 44">
            <a:extLst>
              <a:ext uri="{FF2B5EF4-FFF2-40B4-BE49-F238E27FC236}">
                <a16:creationId xmlns:a16="http://schemas.microsoft.com/office/drawing/2014/main" id="{91359794-8968-49E8-BC24-7CFA64C9C149}"/>
              </a:ext>
            </a:extLst>
          </p:cNvPr>
          <p:cNvSpPr/>
          <p:nvPr/>
        </p:nvSpPr>
        <p:spPr>
          <a:xfrm>
            <a:off x="6568236" y="4348519"/>
            <a:ext cx="4903140" cy="492443"/>
          </a:xfrm>
          <a:prstGeom prst="rect">
            <a:avLst/>
          </a:prstGeom>
        </p:spPr>
        <p:txBody>
          <a:bodyPr wrap="square" lIns="0" tIns="0" rIns="0" bIns="0" anchor="t">
            <a:spAutoFit/>
          </a:bodyPr>
          <a:lstStyle/>
          <a:p>
            <a:r>
              <a:rPr lang="en-US" sz="3200" b="1">
                <a:latin typeface="Arial"/>
                <a:ea typeface="幼圆"/>
                <a:cs typeface="Arial"/>
              </a:rPr>
              <a:t>Modeling and Evaluation</a:t>
            </a:r>
            <a:endParaRPr lang="en-US"/>
          </a:p>
        </p:txBody>
      </p:sp>
      <p:sp>
        <p:nvSpPr>
          <p:cNvPr id="55" name="矩形 44">
            <a:extLst>
              <a:ext uri="{FF2B5EF4-FFF2-40B4-BE49-F238E27FC236}">
                <a16:creationId xmlns:a16="http://schemas.microsoft.com/office/drawing/2014/main" id="{0585A372-A846-415C-B4DE-0B7A1E921ABC}"/>
              </a:ext>
            </a:extLst>
          </p:cNvPr>
          <p:cNvSpPr/>
          <p:nvPr/>
        </p:nvSpPr>
        <p:spPr>
          <a:xfrm>
            <a:off x="6568235" y="5081764"/>
            <a:ext cx="4903140" cy="984885"/>
          </a:xfrm>
          <a:prstGeom prst="rect">
            <a:avLst/>
          </a:prstGeom>
        </p:spPr>
        <p:txBody>
          <a:bodyPr wrap="square" lIns="0" tIns="0" rIns="0" bIns="0" anchor="t">
            <a:spAutoFit/>
          </a:bodyPr>
          <a:lstStyle/>
          <a:p>
            <a:r>
              <a:rPr lang="en-US" sz="3200" b="1">
                <a:latin typeface="Arial"/>
                <a:ea typeface="幼圆"/>
                <a:cs typeface="Arial"/>
              </a:rPr>
              <a:t>Hypothesis Testing for Model</a:t>
            </a:r>
            <a:endParaRPr lang="en-US"/>
          </a:p>
        </p:txBody>
      </p:sp>
      <p:pic>
        <p:nvPicPr>
          <p:cNvPr id="5" name="Audio 4">
            <a:hlinkClick r:id="" action="ppaction://media"/>
            <a:extLst>
              <a:ext uri="{FF2B5EF4-FFF2-40B4-BE49-F238E27FC236}">
                <a16:creationId xmlns:a16="http://schemas.microsoft.com/office/drawing/2014/main" id="{CCFC40C2-0C53-463C-A892-E8F4495CD30A}"/>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262584885"/>
      </p:ext>
    </p:extLst>
  </p:cSld>
  <p:clrMapOvr>
    <a:masterClrMapping/>
  </p:clrMapOvr>
  <p:transition advClick="0" advTm="1379">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1" fill="hold" display="0">
                  <p:stCondLst>
                    <p:cond delay="indefinite"/>
                  </p:stCondLst>
                  <p:endCondLst>
                    <p:cond evt="onStopAudio" delay="0">
                      <p:tgtEl>
                        <p:sldTgt/>
                      </p:tgtEl>
                    </p:cond>
                  </p:endCondLst>
                </p:cTn>
                <p:tgtEl>
                  <p:spTgt spid="5"/>
                </p:tgtEl>
              </p:cMediaNode>
            </p:audio>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6" name="hjkhjkhjkk"/>
          <p:cNvSpPr>
            <a:spLocks noChangeAspect="1" noEditPoints="1"/>
          </p:cNvSpPr>
          <p:nvPr/>
        </p:nvSpPr>
        <p:spPr bwMode="auto">
          <a:xfrm>
            <a:off x="4333888" y="4068602"/>
            <a:ext cx="225425" cy="241300"/>
          </a:xfrm>
          <a:custGeom>
            <a:avLst/>
            <a:gdLst>
              <a:gd name="T0" fmla="*/ 40169 w 376"/>
              <a:gd name="T1" fmla="*/ 1805 h 401"/>
              <a:gd name="T2" fmla="*/ 37171 w 376"/>
              <a:gd name="T3" fmla="*/ 1805 h 401"/>
              <a:gd name="T4" fmla="*/ 0 w 376"/>
              <a:gd name="T5" fmla="*/ 95678 h 401"/>
              <a:gd name="T6" fmla="*/ 38970 w 376"/>
              <a:gd name="T7" fmla="*/ 134189 h 401"/>
              <a:gd name="T8" fmla="*/ 77340 w 376"/>
              <a:gd name="T9" fmla="*/ 95678 h 401"/>
              <a:gd name="T10" fmla="*/ 40169 w 376"/>
              <a:gd name="T11" fmla="*/ 1805 h 401"/>
              <a:gd name="T12" fmla="*/ 187654 w 376"/>
              <a:gd name="T13" fmla="*/ 1805 h 401"/>
              <a:gd name="T14" fmla="*/ 185256 w 376"/>
              <a:gd name="T15" fmla="*/ 1805 h 401"/>
              <a:gd name="T16" fmla="*/ 147486 w 376"/>
              <a:gd name="T17" fmla="*/ 95678 h 401"/>
              <a:gd name="T18" fmla="*/ 186455 w 376"/>
              <a:gd name="T19" fmla="*/ 134189 h 401"/>
              <a:gd name="T20" fmla="*/ 225425 w 376"/>
              <a:gd name="T21" fmla="*/ 95678 h 401"/>
              <a:gd name="T22" fmla="*/ 187654 w 376"/>
              <a:gd name="T23" fmla="*/ 1805 h 401"/>
              <a:gd name="T24" fmla="*/ 110914 w 376"/>
              <a:gd name="T25" fmla="*/ 108314 h 401"/>
              <a:gd name="T26" fmla="*/ 73743 w 376"/>
              <a:gd name="T27" fmla="*/ 202788 h 401"/>
              <a:gd name="T28" fmla="*/ 112713 w 376"/>
              <a:gd name="T29" fmla="*/ 241300 h 401"/>
              <a:gd name="T30" fmla="*/ 151682 w 376"/>
              <a:gd name="T31" fmla="*/ 202788 h 401"/>
              <a:gd name="T32" fmla="*/ 113912 w 376"/>
              <a:gd name="T33" fmla="*/ 108314 h 401"/>
              <a:gd name="T34" fmla="*/ 110914 w 376"/>
              <a:gd name="T35" fmla="*/ 108314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
              <a:gd name="T55" fmla="*/ 0 h 401"/>
              <a:gd name="T56" fmla="*/ 376 w 376"/>
              <a:gd name="T57" fmla="*/ 401 h 40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7" name="hjkhjkhjkhjk"/>
          <p:cNvSpPr>
            <a:spLocks noChangeAspect="1"/>
          </p:cNvSpPr>
          <p:nvPr/>
        </p:nvSpPr>
        <p:spPr bwMode="auto">
          <a:xfrm>
            <a:off x="7526350" y="4070201"/>
            <a:ext cx="242887" cy="250825"/>
          </a:xfrm>
          <a:custGeom>
            <a:avLst/>
            <a:gdLst>
              <a:gd name="T0" fmla="*/ 91304 w 274"/>
              <a:gd name="T1" fmla="*/ 250825 h 284"/>
              <a:gd name="T2" fmla="*/ 70916 w 274"/>
              <a:gd name="T3" fmla="*/ 241110 h 284"/>
              <a:gd name="T4" fmla="*/ 7978 w 274"/>
              <a:gd name="T5" fmla="*/ 157207 h 284"/>
              <a:gd name="T6" fmla="*/ 12410 w 274"/>
              <a:gd name="T7" fmla="*/ 122763 h 284"/>
              <a:gd name="T8" fmla="*/ 46982 w 274"/>
              <a:gd name="T9" fmla="*/ 128062 h 284"/>
              <a:gd name="T10" fmla="*/ 88645 w 274"/>
              <a:gd name="T11" fmla="*/ 182820 h 284"/>
              <a:gd name="T12" fmla="*/ 194132 w 274"/>
              <a:gd name="T13" fmla="*/ 15014 h 284"/>
              <a:gd name="T14" fmla="*/ 227817 w 274"/>
              <a:gd name="T15" fmla="*/ 7065 h 284"/>
              <a:gd name="T16" fmla="*/ 235795 w 274"/>
              <a:gd name="T17" fmla="*/ 41510 h 284"/>
              <a:gd name="T18" fmla="*/ 111693 w 274"/>
              <a:gd name="T19" fmla="*/ 239344 h 284"/>
              <a:gd name="T20" fmla="*/ 92191 w 274"/>
              <a:gd name="T21" fmla="*/ 250825 h 284"/>
              <a:gd name="T22" fmla="*/ 91304 w 274"/>
              <a:gd name="T23" fmla="*/ 250825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4"/>
              <a:gd name="T37" fmla="*/ 0 h 284"/>
              <a:gd name="T38" fmla="*/ 274 w 274"/>
              <a:gd name="T39" fmla="*/ 284 h 2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8" name="hkjhkjhk"/>
          <p:cNvSpPr>
            <a:spLocks noEditPoints="1"/>
          </p:cNvSpPr>
          <p:nvPr/>
        </p:nvSpPr>
        <p:spPr bwMode="auto">
          <a:xfrm>
            <a:off x="5181601" y="4087652"/>
            <a:ext cx="258763" cy="222251"/>
          </a:xfrm>
          <a:custGeom>
            <a:avLst/>
            <a:gdLst>
              <a:gd name="T0" fmla="*/ 249778 w 288"/>
              <a:gd name="T1" fmla="*/ 0 h 246"/>
              <a:gd name="T2" fmla="*/ 46721 w 288"/>
              <a:gd name="T3" fmla="*/ 0 h 246"/>
              <a:gd name="T4" fmla="*/ 37736 w 288"/>
              <a:gd name="T5" fmla="*/ 9035 h 246"/>
              <a:gd name="T6" fmla="*/ 37736 w 288"/>
              <a:gd name="T7" fmla="*/ 38849 h 246"/>
              <a:gd name="T8" fmla="*/ 8985 w 288"/>
              <a:gd name="T9" fmla="*/ 38849 h 246"/>
              <a:gd name="T10" fmla="*/ 0 w 288"/>
              <a:gd name="T11" fmla="*/ 47883 h 246"/>
              <a:gd name="T12" fmla="*/ 0 w 288"/>
              <a:gd name="T13" fmla="*/ 197858 h 246"/>
              <a:gd name="T14" fmla="*/ 24259 w 288"/>
              <a:gd name="T15" fmla="*/ 222251 h 246"/>
              <a:gd name="T16" fmla="*/ 46721 w 288"/>
              <a:gd name="T17" fmla="*/ 222251 h 246"/>
              <a:gd name="T18" fmla="*/ 216534 w 288"/>
              <a:gd name="T19" fmla="*/ 222251 h 246"/>
              <a:gd name="T20" fmla="*/ 249778 w 288"/>
              <a:gd name="T21" fmla="*/ 222251 h 246"/>
              <a:gd name="T22" fmla="*/ 258763 w 288"/>
              <a:gd name="T23" fmla="*/ 213216 h 246"/>
              <a:gd name="T24" fmla="*/ 258763 w 288"/>
              <a:gd name="T25" fmla="*/ 9035 h 246"/>
              <a:gd name="T26" fmla="*/ 249778 w 288"/>
              <a:gd name="T27" fmla="*/ 0 h 246"/>
              <a:gd name="T28" fmla="*/ 243489 w 288"/>
              <a:gd name="T29" fmla="*/ 206892 h 246"/>
              <a:gd name="T30" fmla="*/ 216534 w 288"/>
              <a:gd name="T31" fmla="*/ 206892 h 246"/>
              <a:gd name="T32" fmla="*/ 46721 w 288"/>
              <a:gd name="T33" fmla="*/ 206892 h 246"/>
              <a:gd name="T34" fmla="*/ 24259 w 288"/>
              <a:gd name="T35" fmla="*/ 206892 h 246"/>
              <a:gd name="T36" fmla="*/ 15274 w 288"/>
              <a:gd name="T37" fmla="*/ 197858 h 246"/>
              <a:gd name="T38" fmla="*/ 15274 w 288"/>
              <a:gd name="T39" fmla="*/ 54208 h 246"/>
              <a:gd name="T40" fmla="*/ 37736 w 288"/>
              <a:gd name="T41" fmla="*/ 54208 h 246"/>
              <a:gd name="T42" fmla="*/ 37736 w 288"/>
              <a:gd name="T43" fmla="*/ 193340 h 246"/>
              <a:gd name="T44" fmla="*/ 53010 w 288"/>
              <a:gd name="T45" fmla="*/ 193340 h 246"/>
              <a:gd name="T46" fmla="*/ 53010 w 288"/>
              <a:gd name="T47" fmla="*/ 54208 h 246"/>
              <a:gd name="T48" fmla="*/ 53010 w 288"/>
              <a:gd name="T49" fmla="*/ 54208 h 246"/>
              <a:gd name="T50" fmla="*/ 53010 w 288"/>
              <a:gd name="T51" fmla="*/ 38849 h 246"/>
              <a:gd name="T52" fmla="*/ 53010 w 288"/>
              <a:gd name="T53" fmla="*/ 15359 h 246"/>
              <a:gd name="T54" fmla="*/ 243489 w 288"/>
              <a:gd name="T55" fmla="*/ 15359 h 246"/>
              <a:gd name="T56" fmla="*/ 243489 w 288"/>
              <a:gd name="T57" fmla="*/ 206892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8"/>
              <a:gd name="T88" fmla="*/ 0 h 246"/>
              <a:gd name="T89" fmla="*/ 288 w 288"/>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9" name="hjkhkjhjkhjk"/>
          <p:cNvSpPr>
            <a:spLocks noChangeArrowheads="1"/>
          </p:cNvSpPr>
          <p:nvPr/>
        </p:nvSpPr>
        <p:spPr bwMode="auto">
          <a:xfrm>
            <a:off x="5254637" y="4124176"/>
            <a:ext cx="68263" cy="68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0" name="kjhjkhjkh"/>
          <p:cNvSpPr>
            <a:spLocks noChangeArrowheads="1"/>
          </p:cNvSpPr>
          <p:nvPr/>
        </p:nvSpPr>
        <p:spPr bwMode="auto">
          <a:xfrm>
            <a:off x="5345125" y="4133698"/>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1" name="jkhkjhjjkh"/>
          <p:cNvSpPr>
            <a:spLocks noChangeArrowheads="1"/>
          </p:cNvSpPr>
          <p:nvPr/>
        </p:nvSpPr>
        <p:spPr bwMode="auto">
          <a:xfrm>
            <a:off x="5345125" y="4168618"/>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3" name="hhjghjghj"/>
          <p:cNvSpPr>
            <a:spLocks noChangeArrowheads="1"/>
          </p:cNvSpPr>
          <p:nvPr/>
        </p:nvSpPr>
        <p:spPr bwMode="auto">
          <a:xfrm>
            <a:off x="5254637" y="4252752"/>
            <a:ext cx="147639" cy="11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4" name="hjkhjkhjkhjk"/>
          <p:cNvSpPr>
            <a:spLocks noChangeArrowheads="1"/>
          </p:cNvSpPr>
          <p:nvPr/>
        </p:nvSpPr>
        <p:spPr bwMode="auto">
          <a:xfrm>
            <a:off x="6272223" y="4047975"/>
            <a:ext cx="301625" cy="300039"/>
          </a:xfrm>
          <a:prstGeom prst="ellipse">
            <a:avLst/>
          </a:prstGeom>
          <a:noFill/>
          <a:ln w="30163" cap="rnd">
            <a:solidFill>
              <a:srgbClr val="FFFFFF"/>
            </a:solidFill>
            <a:round/>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fontAlgn="base">
              <a:spcBef>
                <a:spcPct val="0"/>
              </a:spcBef>
              <a:spcAft>
                <a:spcPct val="0"/>
              </a:spcAft>
            </a:pPr>
            <a:endParaRPr lang="zh-CN" altLang="en-US" sz="1600">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5" name="hjkhjkh"/>
          <p:cNvSpPr/>
          <p:nvPr/>
        </p:nvSpPr>
        <p:spPr bwMode="auto">
          <a:xfrm>
            <a:off x="6318262" y="4087664"/>
            <a:ext cx="155575" cy="141287"/>
          </a:xfrm>
          <a:custGeom>
            <a:avLst/>
            <a:gdLst>
              <a:gd name="T0" fmla="*/ 13101 w 95"/>
              <a:gd name="T1" fmla="*/ 53592 h 87"/>
              <a:gd name="T2" fmla="*/ 47491 w 95"/>
              <a:gd name="T3" fmla="*/ 120175 h 87"/>
              <a:gd name="T4" fmla="*/ 93345 w 95"/>
              <a:gd name="T5" fmla="*/ 138039 h 87"/>
              <a:gd name="T6" fmla="*/ 88432 w 95"/>
              <a:gd name="T7" fmla="*/ 131543 h 87"/>
              <a:gd name="T8" fmla="*/ 78606 w 95"/>
              <a:gd name="T9" fmla="*/ 123423 h 87"/>
              <a:gd name="T10" fmla="*/ 73693 w 95"/>
              <a:gd name="T11" fmla="*/ 108807 h 87"/>
              <a:gd name="T12" fmla="*/ 58955 w 95"/>
              <a:gd name="T13" fmla="*/ 103935 h 87"/>
              <a:gd name="T14" fmla="*/ 73693 w 95"/>
              <a:gd name="T15" fmla="*/ 84447 h 87"/>
              <a:gd name="T16" fmla="*/ 116272 w 95"/>
              <a:gd name="T17" fmla="*/ 53592 h 87"/>
              <a:gd name="T18" fmla="*/ 70418 w 95"/>
              <a:gd name="T19" fmla="*/ 4872 h 87"/>
              <a:gd name="T20" fmla="*/ 9826 w 95"/>
              <a:gd name="T21" fmla="*/ 22736 h 87"/>
              <a:gd name="T22" fmla="*/ 13101 w 95"/>
              <a:gd name="T23" fmla="*/ 53592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
              <a:gd name="T37" fmla="*/ 0 h 87"/>
              <a:gd name="T38" fmla="*/ 95 w 95"/>
              <a:gd name="T39" fmla="*/ 87 h 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6" name="hjkhjkhjhkj"/>
          <p:cNvSpPr/>
          <p:nvPr/>
        </p:nvSpPr>
        <p:spPr bwMode="auto">
          <a:xfrm>
            <a:off x="6402389" y="4197201"/>
            <a:ext cx="117475" cy="138113"/>
          </a:xfrm>
          <a:custGeom>
            <a:avLst/>
            <a:gdLst>
              <a:gd name="T0" fmla="*/ 19311 w 73"/>
              <a:gd name="T1" fmla="*/ 51995 h 85"/>
              <a:gd name="T2" fmla="*/ 19311 w 73"/>
              <a:gd name="T3" fmla="*/ 73119 h 85"/>
              <a:gd name="T4" fmla="*/ 40231 w 73"/>
              <a:gd name="T5" fmla="*/ 94242 h 85"/>
              <a:gd name="T6" fmla="*/ 30576 w 73"/>
              <a:gd name="T7" fmla="*/ 129989 h 85"/>
              <a:gd name="T8" fmla="*/ 72416 w 73"/>
              <a:gd name="T9" fmla="*/ 107241 h 85"/>
              <a:gd name="T10" fmla="*/ 106210 w 73"/>
              <a:gd name="T11" fmla="*/ 60120 h 85"/>
              <a:gd name="T12" fmla="*/ 86899 w 73"/>
              <a:gd name="T13" fmla="*/ 38997 h 85"/>
              <a:gd name="T14" fmla="*/ 38622 w 73"/>
              <a:gd name="T15" fmla="*/ 17873 h 85"/>
              <a:gd name="T16" fmla="*/ 19311 w 73"/>
              <a:gd name="T17" fmla="*/ 51995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85"/>
              <a:gd name="T29" fmla="*/ 73 w 73"/>
              <a:gd name="T30" fmla="*/ 85 h 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7" name="uhuihhjkhjk"/>
          <p:cNvSpPr/>
          <p:nvPr/>
        </p:nvSpPr>
        <p:spPr bwMode="auto">
          <a:xfrm>
            <a:off x="6465889" y="4054316"/>
            <a:ext cx="103187" cy="193675"/>
          </a:xfrm>
          <a:custGeom>
            <a:avLst/>
            <a:gdLst>
              <a:gd name="T0" fmla="*/ 0 w 63"/>
              <a:gd name="T1" fmla="*/ 0 h 119"/>
              <a:gd name="T2" fmla="*/ 18017 w 63"/>
              <a:gd name="T3" fmla="*/ 48826 h 119"/>
              <a:gd name="T4" fmla="*/ 75343 w 63"/>
              <a:gd name="T5" fmla="*/ 87886 h 119"/>
              <a:gd name="T6" fmla="*/ 88446 w 63"/>
              <a:gd name="T7" fmla="*/ 131829 h 119"/>
              <a:gd name="T8" fmla="*/ 85170 w 63"/>
              <a:gd name="T9" fmla="*/ 180655 h 119"/>
              <a:gd name="T10" fmla="*/ 103187 w 63"/>
              <a:gd name="T11" fmla="*/ 183910 h 119"/>
              <a:gd name="T12" fmla="*/ 0 60000 65536"/>
              <a:gd name="T13" fmla="*/ 0 60000 65536"/>
              <a:gd name="T14" fmla="*/ 0 60000 65536"/>
              <a:gd name="T15" fmla="*/ 0 60000 65536"/>
              <a:gd name="T16" fmla="*/ 0 60000 65536"/>
              <a:gd name="T17" fmla="*/ 0 60000 65536"/>
              <a:gd name="T18" fmla="*/ 0 w 63"/>
              <a:gd name="T19" fmla="*/ 0 h 119"/>
              <a:gd name="T20" fmla="*/ 63 w 6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 name="TextBox 2"/>
          <p:cNvSpPr txBox="1"/>
          <p:nvPr/>
        </p:nvSpPr>
        <p:spPr>
          <a:xfrm>
            <a:off x="186906" y="489109"/>
            <a:ext cx="5859403" cy="523220"/>
          </a:xfrm>
          <a:prstGeom prst="rect">
            <a:avLst/>
          </a:prstGeom>
          <a:noFill/>
        </p:spPr>
        <p:txBody>
          <a:bodyPr wrap="square" lIns="91440" tIns="45720" rIns="91440" bIns="45720" rtlCol="0" anchor="t">
            <a:spAutoFit/>
          </a:bodyPr>
          <a:lstStyle/>
          <a:p>
            <a:r>
              <a:rPr lang="en-US" sz="2800" b="1">
                <a:latin typeface="Arial"/>
                <a:cs typeface="Arial"/>
              </a:rPr>
              <a:t>4.2 Model Evaluation Before PCA</a:t>
            </a:r>
          </a:p>
        </p:txBody>
      </p:sp>
      <p:sp>
        <p:nvSpPr>
          <p:cNvPr id="18" name="TextBox 17"/>
          <p:cNvSpPr txBox="1"/>
          <p:nvPr/>
        </p:nvSpPr>
        <p:spPr>
          <a:xfrm>
            <a:off x="6100583" y="489109"/>
            <a:ext cx="7142474" cy="523220"/>
          </a:xfrm>
          <a:prstGeom prst="rect">
            <a:avLst/>
          </a:prstGeom>
          <a:noFill/>
        </p:spPr>
        <p:txBody>
          <a:bodyPr wrap="square" lIns="91440" tIns="45720" rIns="91440" bIns="45720" rtlCol="0" anchor="t">
            <a:spAutoFit/>
          </a:bodyPr>
          <a:lstStyle/>
          <a:p>
            <a:r>
              <a:rPr lang="en-US" sz="2800" b="1">
                <a:latin typeface="Arial"/>
                <a:cs typeface="Arial"/>
              </a:rPr>
              <a:t>4.3 Model Evaluation After PCA</a:t>
            </a:r>
          </a:p>
        </p:txBody>
      </p:sp>
      <p:sp>
        <p:nvSpPr>
          <p:cNvPr id="7" name="Striped Right Arrow 6"/>
          <p:cNvSpPr/>
          <p:nvPr/>
        </p:nvSpPr>
        <p:spPr>
          <a:xfrm>
            <a:off x="5440364" y="3162657"/>
            <a:ext cx="652462" cy="7047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4" name="Picture 3">
            <a:extLst>
              <a:ext uri="{FF2B5EF4-FFF2-40B4-BE49-F238E27FC236}">
                <a16:creationId xmlns:a16="http://schemas.microsoft.com/office/drawing/2014/main" id="{CEE48BEF-29AE-4828-B812-654497044A14}"/>
              </a:ext>
            </a:extLst>
          </p:cNvPr>
          <p:cNvPicPr>
            <a:picLocks noChangeAspect="1"/>
          </p:cNvPicPr>
          <p:nvPr/>
        </p:nvPicPr>
        <p:blipFill>
          <a:blip r:embed="rId3"/>
          <a:stretch>
            <a:fillRect/>
          </a:stretch>
        </p:blipFill>
        <p:spPr>
          <a:xfrm>
            <a:off x="6187365" y="1359163"/>
            <a:ext cx="5485109" cy="4784992"/>
          </a:xfrm>
          <a:prstGeom prst="rect">
            <a:avLst/>
          </a:prstGeom>
        </p:spPr>
      </p:pic>
      <p:pic>
        <p:nvPicPr>
          <p:cNvPr id="8" name="Picture 7">
            <a:extLst>
              <a:ext uri="{FF2B5EF4-FFF2-40B4-BE49-F238E27FC236}">
                <a16:creationId xmlns:a16="http://schemas.microsoft.com/office/drawing/2014/main" id="{D721B975-6614-4555-8CD3-708E0DD0709F}"/>
              </a:ext>
            </a:extLst>
          </p:cNvPr>
          <p:cNvPicPr>
            <a:picLocks noChangeAspect="1"/>
          </p:cNvPicPr>
          <p:nvPr/>
        </p:nvPicPr>
        <p:blipFill>
          <a:blip r:embed="rId4"/>
          <a:stretch>
            <a:fillRect/>
          </a:stretch>
        </p:blipFill>
        <p:spPr>
          <a:xfrm>
            <a:off x="434500" y="1363510"/>
            <a:ext cx="4746324" cy="4780645"/>
          </a:xfrm>
          <a:prstGeom prst="rect">
            <a:avLst/>
          </a:prstGeom>
        </p:spPr>
      </p:pic>
    </p:spTree>
    <p:extLst>
      <p:ext uri="{BB962C8B-B14F-4D97-AF65-F5344CB8AC3E}">
        <p14:creationId xmlns:p14="http://schemas.microsoft.com/office/powerpoint/2010/main" val="557161649"/>
      </p:ext>
    </p:extLst>
  </p:cSld>
  <p:clrMapOvr>
    <a:masterClrMapping/>
  </p:clrMapOvr>
  <p:transition advClick="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6" name="hjkhjkhjkk"/>
          <p:cNvSpPr>
            <a:spLocks noChangeAspect="1" noEditPoints="1"/>
          </p:cNvSpPr>
          <p:nvPr/>
        </p:nvSpPr>
        <p:spPr bwMode="auto">
          <a:xfrm>
            <a:off x="4333888" y="4068602"/>
            <a:ext cx="225425" cy="241300"/>
          </a:xfrm>
          <a:custGeom>
            <a:avLst/>
            <a:gdLst>
              <a:gd name="T0" fmla="*/ 40169 w 376"/>
              <a:gd name="T1" fmla="*/ 1805 h 401"/>
              <a:gd name="T2" fmla="*/ 37171 w 376"/>
              <a:gd name="T3" fmla="*/ 1805 h 401"/>
              <a:gd name="T4" fmla="*/ 0 w 376"/>
              <a:gd name="T5" fmla="*/ 95678 h 401"/>
              <a:gd name="T6" fmla="*/ 38970 w 376"/>
              <a:gd name="T7" fmla="*/ 134189 h 401"/>
              <a:gd name="T8" fmla="*/ 77340 w 376"/>
              <a:gd name="T9" fmla="*/ 95678 h 401"/>
              <a:gd name="T10" fmla="*/ 40169 w 376"/>
              <a:gd name="T11" fmla="*/ 1805 h 401"/>
              <a:gd name="T12" fmla="*/ 187654 w 376"/>
              <a:gd name="T13" fmla="*/ 1805 h 401"/>
              <a:gd name="T14" fmla="*/ 185256 w 376"/>
              <a:gd name="T15" fmla="*/ 1805 h 401"/>
              <a:gd name="T16" fmla="*/ 147486 w 376"/>
              <a:gd name="T17" fmla="*/ 95678 h 401"/>
              <a:gd name="T18" fmla="*/ 186455 w 376"/>
              <a:gd name="T19" fmla="*/ 134189 h 401"/>
              <a:gd name="T20" fmla="*/ 225425 w 376"/>
              <a:gd name="T21" fmla="*/ 95678 h 401"/>
              <a:gd name="T22" fmla="*/ 187654 w 376"/>
              <a:gd name="T23" fmla="*/ 1805 h 401"/>
              <a:gd name="T24" fmla="*/ 110914 w 376"/>
              <a:gd name="T25" fmla="*/ 108314 h 401"/>
              <a:gd name="T26" fmla="*/ 73743 w 376"/>
              <a:gd name="T27" fmla="*/ 202788 h 401"/>
              <a:gd name="T28" fmla="*/ 112713 w 376"/>
              <a:gd name="T29" fmla="*/ 241300 h 401"/>
              <a:gd name="T30" fmla="*/ 151682 w 376"/>
              <a:gd name="T31" fmla="*/ 202788 h 401"/>
              <a:gd name="T32" fmla="*/ 113912 w 376"/>
              <a:gd name="T33" fmla="*/ 108314 h 401"/>
              <a:gd name="T34" fmla="*/ 110914 w 376"/>
              <a:gd name="T35" fmla="*/ 108314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
              <a:gd name="T55" fmla="*/ 0 h 401"/>
              <a:gd name="T56" fmla="*/ 376 w 376"/>
              <a:gd name="T57" fmla="*/ 401 h 40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7" name="hjkhjkhjkhjk"/>
          <p:cNvSpPr>
            <a:spLocks noChangeAspect="1"/>
          </p:cNvSpPr>
          <p:nvPr/>
        </p:nvSpPr>
        <p:spPr bwMode="auto">
          <a:xfrm>
            <a:off x="7526350" y="4070201"/>
            <a:ext cx="242887" cy="250825"/>
          </a:xfrm>
          <a:custGeom>
            <a:avLst/>
            <a:gdLst>
              <a:gd name="T0" fmla="*/ 91304 w 274"/>
              <a:gd name="T1" fmla="*/ 250825 h 284"/>
              <a:gd name="T2" fmla="*/ 70916 w 274"/>
              <a:gd name="T3" fmla="*/ 241110 h 284"/>
              <a:gd name="T4" fmla="*/ 7978 w 274"/>
              <a:gd name="T5" fmla="*/ 157207 h 284"/>
              <a:gd name="T6" fmla="*/ 12410 w 274"/>
              <a:gd name="T7" fmla="*/ 122763 h 284"/>
              <a:gd name="T8" fmla="*/ 46982 w 274"/>
              <a:gd name="T9" fmla="*/ 128062 h 284"/>
              <a:gd name="T10" fmla="*/ 88645 w 274"/>
              <a:gd name="T11" fmla="*/ 182820 h 284"/>
              <a:gd name="T12" fmla="*/ 194132 w 274"/>
              <a:gd name="T13" fmla="*/ 15014 h 284"/>
              <a:gd name="T14" fmla="*/ 227817 w 274"/>
              <a:gd name="T15" fmla="*/ 7065 h 284"/>
              <a:gd name="T16" fmla="*/ 235795 w 274"/>
              <a:gd name="T17" fmla="*/ 41510 h 284"/>
              <a:gd name="T18" fmla="*/ 111693 w 274"/>
              <a:gd name="T19" fmla="*/ 239344 h 284"/>
              <a:gd name="T20" fmla="*/ 92191 w 274"/>
              <a:gd name="T21" fmla="*/ 250825 h 284"/>
              <a:gd name="T22" fmla="*/ 91304 w 274"/>
              <a:gd name="T23" fmla="*/ 250825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4"/>
              <a:gd name="T37" fmla="*/ 0 h 284"/>
              <a:gd name="T38" fmla="*/ 274 w 274"/>
              <a:gd name="T39" fmla="*/ 284 h 2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8" name="hkjhkjhk"/>
          <p:cNvSpPr>
            <a:spLocks noEditPoints="1"/>
          </p:cNvSpPr>
          <p:nvPr/>
        </p:nvSpPr>
        <p:spPr bwMode="auto">
          <a:xfrm>
            <a:off x="5181601" y="4087652"/>
            <a:ext cx="258763" cy="222251"/>
          </a:xfrm>
          <a:custGeom>
            <a:avLst/>
            <a:gdLst>
              <a:gd name="T0" fmla="*/ 249778 w 288"/>
              <a:gd name="T1" fmla="*/ 0 h 246"/>
              <a:gd name="T2" fmla="*/ 46721 w 288"/>
              <a:gd name="T3" fmla="*/ 0 h 246"/>
              <a:gd name="T4" fmla="*/ 37736 w 288"/>
              <a:gd name="T5" fmla="*/ 9035 h 246"/>
              <a:gd name="T6" fmla="*/ 37736 w 288"/>
              <a:gd name="T7" fmla="*/ 38849 h 246"/>
              <a:gd name="T8" fmla="*/ 8985 w 288"/>
              <a:gd name="T9" fmla="*/ 38849 h 246"/>
              <a:gd name="T10" fmla="*/ 0 w 288"/>
              <a:gd name="T11" fmla="*/ 47883 h 246"/>
              <a:gd name="T12" fmla="*/ 0 w 288"/>
              <a:gd name="T13" fmla="*/ 197858 h 246"/>
              <a:gd name="T14" fmla="*/ 24259 w 288"/>
              <a:gd name="T15" fmla="*/ 222251 h 246"/>
              <a:gd name="T16" fmla="*/ 46721 w 288"/>
              <a:gd name="T17" fmla="*/ 222251 h 246"/>
              <a:gd name="T18" fmla="*/ 216534 w 288"/>
              <a:gd name="T19" fmla="*/ 222251 h 246"/>
              <a:gd name="T20" fmla="*/ 249778 w 288"/>
              <a:gd name="T21" fmla="*/ 222251 h 246"/>
              <a:gd name="T22" fmla="*/ 258763 w 288"/>
              <a:gd name="T23" fmla="*/ 213216 h 246"/>
              <a:gd name="T24" fmla="*/ 258763 w 288"/>
              <a:gd name="T25" fmla="*/ 9035 h 246"/>
              <a:gd name="T26" fmla="*/ 249778 w 288"/>
              <a:gd name="T27" fmla="*/ 0 h 246"/>
              <a:gd name="T28" fmla="*/ 243489 w 288"/>
              <a:gd name="T29" fmla="*/ 206892 h 246"/>
              <a:gd name="T30" fmla="*/ 216534 w 288"/>
              <a:gd name="T31" fmla="*/ 206892 h 246"/>
              <a:gd name="T32" fmla="*/ 46721 w 288"/>
              <a:gd name="T33" fmla="*/ 206892 h 246"/>
              <a:gd name="T34" fmla="*/ 24259 w 288"/>
              <a:gd name="T35" fmla="*/ 206892 h 246"/>
              <a:gd name="T36" fmla="*/ 15274 w 288"/>
              <a:gd name="T37" fmla="*/ 197858 h 246"/>
              <a:gd name="T38" fmla="*/ 15274 w 288"/>
              <a:gd name="T39" fmla="*/ 54208 h 246"/>
              <a:gd name="T40" fmla="*/ 37736 w 288"/>
              <a:gd name="T41" fmla="*/ 54208 h 246"/>
              <a:gd name="T42" fmla="*/ 37736 w 288"/>
              <a:gd name="T43" fmla="*/ 193340 h 246"/>
              <a:gd name="T44" fmla="*/ 53010 w 288"/>
              <a:gd name="T45" fmla="*/ 193340 h 246"/>
              <a:gd name="T46" fmla="*/ 53010 w 288"/>
              <a:gd name="T47" fmla="*/ 54208 h 246"/>
              <a:gd name="T48" fmla="*/ 53010 w 288"/>
              <a:gd name="T49" fmla="*/ 54208 h 246"/>
              <a:gd name="T50" fmla="*/ 53010 w 288"/>
              <a:gd name="T51" fmla="*/ 38849 h 246"/>
              <a:gd name="T52" fmla="*/ 53010 w 288"/>
              <a:gd name="T53" fmla="*/ 15359 h 246"/>
              <a:gd name="T54" fmla="*/ 243489 w 288"/>
              <a:gd name="T55" fmla="*/ 15359 h 246"/>
              <a:gd name="T56" fmla="*/ 243489 w 288"/>
              <a:gd name="T57" fmla="*/ 206892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8"/>
              <a:gd name="T88" fmla="*/ 0 h 246"/>
              <a:gd name="T89" fmla="*/ 288 w 288"/>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9" name="hjkhkjhjkhjk"/>
          <p:cNvSpPr>
            <a:spLocks noChangeArrowheads="1"/>
          </p:cNvSpPr>
          <p:nvPr/>
        </p:nvSpPr>
        <p:spPr bwMode="auto">
          <a:xfrm>
            <a:off x="5254637" y="4124176"/>
            <a:ext cx="68263" cy="68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0" name="kjhjkhjkh"/>
          <p:cNvSpPr>
            <a:spLocks noChangeArrowheads="1"/>
          </p:cNvSpPr>
          <p:nvPr/>
        </p:nvSpPr>
        <p:spPr bwMode="auto">
          <a:xfrm>
            <a:off x="5345125" y="4133698"/>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1" name="jkhkjhjjkh"/>
          <p:cNvSpPr>
            <a:spLocks noChangeArrowheads="1"/>
          </p:cNvSpPr>
          <p:nvPr/>
        </p:nvSpPr>
        <p:spPr bwMode="auto">
          <a:xfrm>
            <a:off x="5345125" y="4168618"/>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3" name="hhjghjghj"/>
          <p:cNvSpPr>
            <a:spLocks noChangeArrowheads="1"/>
          </p:cNvSpPr>
          <p:nvPr/>
        </p:nvSpPr>
        <p:spPr bwMode="auto">
          <a:xfrm>
            <a:off x="5254637" y="4252752"/>
            <a:ext cx="147639" cy="11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4" name="hjkhjkhjkhjk"/>
          <p:cNvSpPr>
            <a:spLocks noChangeArrowheads="1"/>
          </p:cNvSpPr>
          <p:nvPr/>
        </p:nvSpPr>
        <p:spPr bwMode="auto">
          <a:xfrm>
            <a:off x="6272223" y="4047975"/>
            <a:ext cx="301625" cy="300039"/>
          </a:xfrm>
          <a:prstGeom prst="ellipse">
            <a:avLst/>
          </a:prstGeom>
          <a:noFill/>
          <a:ln w="30163" cap="rnd">
            <a:solidFill>
              <a:srgbClr val="FFFFFF"/>
            </a:solidFill>
            <a:round/>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fontAlgn="base">
              <a:spcBef>
                <a:spcPct val="0"/>
              </a:spcBef>
              <a:spcAft>
                <a:spcPct val="0"/>
              </a:spcAft>
            </a:pPr>
            <a:endParaRPr lang="zh-CN" altLang="en-US" sz="1600">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5" name="hjkhjkh"/>
          <p:cNvSpPr/>
          <p:nvPr/>
        </p:nvSpPr>
        <p:spPr bwMode="auto">
          <a:xfrm>
            <a:off x="6318262" y="4087664"/>
            <a:ext cx="155575" cy="141287"/>
          </a:xfrm>
          <a:custGeom>
            <a:avLst/>
            <a:gdLst>
              <a:gd name="T0" fmla="*/ 13101 w 95"/>
              <a:gd name="T1" fmla="*/ 53592 h 87"/>
              <a:gd name="T2" fmla="*/ 47491 w 95"/>
              <a:gd name="T3" fmla="*/ 120175 h 87"/>
              <a:gd name="T4" fmla="*/ 93345 w 95"/>
              <a:gd name="T5" fmla="*/ 138039 h 87"/>
              <a:gd name="T6" fmla="*/ 88432 w 95"/>
              <a:gd name="T7" fmla="*/ 131543 h 87"/>
              <a:gd name="T8" fmla="*/ 78606 w 95"/>
              <a:gd name="T9" fmla="*/ 123423 h 87"/>
              <a:gd name="T10" fmla="*/ 73693 w 95"/>
              <a:gd name="T11" fmla="*/ 108807 h 87"/>
              <a:gd name="T12" fmla="*/ 58955 w 95"/>
              <a:gd name="T13" fmla="*/ 103935 h 87"/>
              <a:gd name="T14" fmla="*/ 73693 w 95"/>
              <a:gd name="T15" fmla="*/ 84447 h 87"/>
              <a:gd name="T16" fmla="*/ 116272 w 95"/>
              <a:gd name="T17" fmla="*/ 53592 h 87"/>
              <a:gd name="T18" fmla="*/ 70418 w 95"/>
              <a:gd name="T19" fmla="*/ 4872 h 87"/>
              <a:gd name="T20" fmla="*/ 9826 w 95"/>
              <a:gd name="T21" fmla="*/ 22736 h 87"/>
              <a:gd name="T22" fmla="*/ 13101 w 95"/>
              <a:gd name="T23" fmla="*/ 53592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
              <a:gd name="T37" fmla="*/ 0 h 87"/>
              <a:gd name="T38" fmla="*/ 95 w 95"/>
              <a:gd name="T39" fmla="*/ 87 h 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6" name="hjkhjkhjhkj"/>
          <p:cNvSpPr/>
          <p:nvPr/>
        </p:nvSpPr>
        <p:spPr bwMode="auto">
          <a:xfrm>
            <a:off x="6402389" y="4197201"/>
            <a:ext cx="117475" cy="138113"/>
          </a:xfrm>
          <a:custGeom>
            <a:avLst/>
            <a:gdLst>
              <a:gd name="T0" fmla="*/ 19311 w 73"/>
              <a:gd name="T1" fmla="*/ 51995 h 85"/>
              <a:gd name="T2" fmla="*/ 19311 w 73"/>
              <a:gd name="T3" fmla="*/ 73119 h 85"/>
              <a:gd name="T4" fmla="*/ 40231 w 73"/>
              <a:gd name="T5" fmla="*/ 94242 h 85"/>
              <a:gd name="T6" fmla="*/ 30576 w 73"/>
              <a:gd name="T7" fmla="*/ 129989 h 85"/>
              <a:gd name="T8" fmla="*/ 72416 w 73"/>
              <a:gd name="T9" fmla="*/ 107241 h 85"/>
              <a:gd name="T10" fmla="*/ 106210 w 73"/>
              <a:gd name="T11" fmla="*/ 60120 h 85"/>
              <a:gd name="T12" fmla="*/ 86899 w 73"/>
              <a:gd name="T13" fmla="*/ 38997 h 85"/>
              <a:gd name="T14" fmla="*/ 38622 w 73"/>
              <a:gd name="T15" fmla="*/ 17873 h 85"/>
              <a:gd name="T16" fmla="*/ 19311 w 73"/>
              <a:gd name="T17" fmla="*/ 51995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85"/>
              <a:gd name="T29" fmla="*/ 73 w 73"/>
              <a:gd name="T30" fmla="*/ 85 h 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7" name="uhuihhjkhjk"/>
          <p:cNvSpPr/>
          <p:nvPr/>
        </p:nvSpPr>
        <p:spPr bwMode="auto">
          <a:xfrm>
            <a:off x="6465889" y="4054316"/>
            <a:ext cx="103187" cy="193675"/>
          </a:xfrm>
          <a:custGeom>
            <a:avLst/>
            <a:gdLst>
              <a:gd name="T0" fmla="*/ 0 w 63"/>
              <a:gd name="T1" fmla="*/ 0 h 119"/>
              <a:gd name="T2" fmla="*/ 18017 w 63"/>
              <a:gd name="T3" fmla="*/ 48826 h 119"/>
              <a:gd name="T4" fmla="*/ 75343 w 63"/>
              <a:gd name="T5" fmla="*/ 87886 h 119"/>
              <a:gd name="T6" fmla="*/ 88446 w 63"/>
              <a:gd name="T7" fmla="*/ 131829 h 119"/>
              <a:gd name="T8" fmla="*/ 85170 w 63"/>
              <a:gd name="T9" fmla="*/ 180655 h 119"/>
              <a:gd name="T10" fmla="*/ 103187 w 63"/>
              <a:gd name="T11" fmla="*/ 183910 h 119"/>
              <a:gd name="T12" fmla="*/ 0 60000 65536"/>
              <a:gd name="T13" fmla="*/ 0 60000 65536"/>
              <a:gd name="T14" fmla="*/ 0 60000 65536"/>
              <a:gd name="T15" fmla="*/ 0 60000 65536"/>
              <a:gd name="T16" fmla="*/ 0 60000 65536"/>
              <a:gd name="T17" fmla="*/ 0 60000 65536"/>
              <a:gd name="T18" fmla="*/ 0 w 63"/>
              <a:gd name="T19" fmla="*/ 0 h 119"/>
              <a:gd name="T20" fmla="*/ 63 w 6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pic>
        <p:nvPicPr>
          <p:cNvPr id="3" name="Picture 4" descr="Chart, bar chart&#10;&#10;Description automatically generated">
            <a:extLst>
              <a:ext uri="{FF2B5EF4-FFF2-40B4-BE49-F238E27FC236}">
                <a16:creationId xmlns:a16="http://schemas.microsoft.com/office/drawing/2014/main" id="{50FF34E6-413B-4F36-8F97-BA7E358070B1}"/>
              </a:ext>
            </a:extLst>
          </p:cNvPr>
          <p:cNvPicPr>
            <a:picLocks noChangeAspect="1"/>
          </p:cNvPicPr>
          <p:nvPr/>
        </p:nvPicPr>
        <p:blipFill>
          <a:blip r:embed="rId3"/>
          <a:stretch>
            <a:fillRect/>
          </a:stretch>
        </p:blipFill>
        <p:spPr>
          <a:xfrm>
            <a:off x="877511" y="1325594"/>
            <a:ext cx="10262936" cy="4858901"/>
          </a:xfrm>
          <a:prstGeom prst="rect">
            <a:avLst/>
          </a:prstGeom>
        </p:spPr>
      </p:pic>
      <p:sp>
        <p:nvSpPr>
          <p:cNvPr id="5" name="TextBox 4">
            <a:extLst>
              <a:ext uri="{FF2B5EF4-FFF2-40B4-BE49-F238E27FC236}">
                <a16:creationId xmlns:a16="http://schemas.microsoft.com/office/drawing/2014/main" id="{D621FBC5-E2E9-435D-B460-7A2A7432BB9A}"/>
              </a:ext>
            </a:extLst>
          </p:cNvPr>
          <p:cNvSpPr txBox="1"/>
          <p:nvPr/>
        </p:nvSpPr>
        <p:spPr>
          <a:xfrm>
            <a:off x="445514" y="613961"/>
            <a:ext cx="11294799" cy="523220"/>
          </a:xfrm>
          <a:prstGeom prst="rect">
            <a:avLst/>
          </a:prstGeom>
          <a:noFill/>
        </p:spPr>
        <p:txBody>
          <a:bodyPr wrap="square" lIns="91440" tIns="45720" rIns="91440" bIns="45720" rtlCol="0" anchor="t">
            <a:spAutoFit/>
          </a:bodyPr>
          <a:lstStyle/>
          <a:p>
            <a:r>
              <a:rPr lang="en-US" sz="2800" b="1">
                <a:solidFill>
                  <a:schemeClr val="bg2">
                    <a:lumMod val="10000"/>
                  </a:schemeClr>
                </a:solidFill>
                <a:latin typeface="Arial"/>
                <a:cs typeface="Arial"/>
              </a:rPr>
              <a:t>4.4 </a:t>
            </a:r>
            <a:r>
              <a:rPr lang="en-US" sz="2800" b="1">
                <a:solidFill>
                  <a:schemeClr val="bg2">
                    <a:lumMod val="10000"/>
                  </a:schemeClr>
                </a:solidFill>
                <a:latin typeface="Arial"/>
                <a:ea typeface="+mn-lt"/>
                <a:cs typeface="Arial"/>
              </a:rPr>
              <a:t>Change in Model Performance After Dimensionality Reduction</a:t>
            </a:r>
          </a:p>
        </p:txBody>
      </p:sp>
    </p:spTree>
    <p:extLst>
      <p:ext uri="{BB962C8B-B14F-4D97-AF65-F5344CB8AC3E}">
        <p14:creationId xmlns:p14="http://schemas.microsoft.com/office/powerpoint/2010/main" val="1350628189"/>
      </p:ext>
    </p:extLst>
  </p:cSld>
  <p:clrMapOvr>
    <a:masterClrMapping/>
  </p:clrMapOvr>
  <p:transition advClick="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9DA3E5-28F2-2D43-8FCF-4ABB2CD734BB}"/>
              </a:ext>
            </a:extLst>
          </p:cNvPr>
          <p:cNvSpPr/>
          <p:nvPr/>
        </p:nvSpPr>
        <p:spPr>
          <a:xfrm>
            <a:off x="4656406" y="2513421"/>
            <a:ext cx="5571292" cy="134468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椭圆 46">
            <a:extLst>
              <a:ext uri="{FF2B5EF4-FFF2-40B4-BE49-F238E27FC236}">
                <a16:creationId xmlns:a16="http://schemas.microsoft.com/office/drawing/2014/main" id="{48AF9F0E-7F1D-443C-BF3D-DBA333578122}"/>
              </a:ext>
            </a:extLst>
          </p:cNvPr>
          <p:cNvSpPr/>
          <p:nvPr/>
        </p:nvSpPr>
        <p:spPr>
          <a:xfrm>
            <a:off x="3121937" y="2513421"/>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zh-CN" sz="4400" b="1">
                <a:solidFill>
                  <a:schemeClr val="bg1"/>
                </a:solidFill>
                <a:latin typeface="Arial"/>
                <a:ea typeface="幼圆"/>
                <a:cs typeface="Arial"/>
                <a:sym typeface="幼圆" panose="02010509060101010101" pitchFamily="49" charset="-122"/>
              </a:rPr>
              <a:t>05</a:t>
            </a:r>
            <a:endParaRPr lang="zh-CN" altLang="en-US" sz="4400" b="1">
              <a:solidFill>
                <a:schemeClr val="bg1"/>
              </a:solidFill>
              <a:latin typeface="Arial"/>
              <a:ea typeface="幼圆" panose="02010509060101010101" pitchFamily="49" charset="-122"/>
              <a:cs typeface="Arial"/>
              <a:sym typeface="幼圆" panose="02010509060101010101" pitchFamily="49" charset="-122"/>
            </a:endParaRPr>
          </a:p>
        </p:txBody>
      </p:sp>
      <p:sp>
        <p:nvSpPr>
          <p:cNvPr id="6" name="矩形 44">
            <a:extLst>
              <a:ext uri="{FF2B5EF4-FFF2-40B4-BE49-F238E27FC236}">
                <a16:creationId xmlns:a16="http://schemas.microsoft.com/office/drawing/2014/main" id="{55DA5874-7E8F-8B4C-B461-6E798E4989FC}"/>
              </a:ext>
            </a:extLst>
          </p:cNvPr>
          <p:cNvSpPr/>
          <p:nvPr/>
        </p:nvSpPr>
        <p:spPr>
          <a:xfrm>
            <a:off x="5166407" y="2997048"/>
            <a:ext cx="4946272" cy="492443"/>
          </a:xfrm>
          <a:prstGeom prst="rect">
            <a:avLst/>
          </a:prstGeom>
        </p:spPr>
        <p:txBody>
          <a:bodyPr wrap="square" lIns="0" tIns="0" rIns="0" bIns="0" anchor="t">
            <a:spAutoFit/>
          </a:bodyPr>
          <a:lstStyle/>
          <a:p>
            <a:r>
              <a:rPr lang="en-US" altLang="zh-CN" sz="3200" b="1">
                <a:solidFill>
                  <a:srgbClr val="000000"/>
                </a:solidFill>
                <a:latin typeface="Arial"/>
                <a:ea typeface="幼圆"/>
                <a:cs typeface="Arial"/>
              </a:rPr>
              <a:t>Modeling and Evaluation</a:t>
            </a:r>
            <a:endParaRPr lang="en-US" altLang="zh-CN" sz="3200" b="1">
              <a:solidFill>
                <a:srgbClr val="000000"/>
              </a:solidFill>
              <a:latin typeface="Arial"/>
              <a:ea typeface="幼圆" panose="02010509060101010101" pitchFamily="49" charset="-122"/>
              <a:cs typeface="Arial"/>
            </a:endParaRPr>
          </a:p>
        </p:txBody>
      </p:sp>
    </p:spTree>
    <p:extLst>
      <p:ext uri="{BB962C8B-B14F-4D97-AF65-F5344CB8AC3E}">
        <p14:creationId xmlns:p14="http://schemas.microsoft.com/office/powerpoint/2010/main" val="3173415837"/>
      </p:ext>
    </p:extLst>
  </p:cSld>
  <p:clrMapOvr>
    <a:masterClrMapping/>
  </p:clrMapOvr>
  <p:transition advClick="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11A411-AB88-4EFD-99B2-61D22C060607}"/>
              </a:ext>
            </a:extLst>
          </p:cNvPr>
          <p:cNvSpPr txBox="1"/>
          <p:nvPr/>
        </p:nvSpPr>
        <p:spPr>
          <a:xfrm>
            <a:off x="473768" y="455147"/>
            <a:ext cx="3856282" cy="861774"/>
          </a:xfrm>
          <a:prstGeom prst="rect">
            <a:avLst/>
          </a:prstGeom>
          <a:noFill/>
        </p:spPr>
        <p:txBody>
          <a:bodyPr wrap="square" lIns="91440" tIns="45720" rIns="91440" bIns="45720" rtlCol="0" anchor="t">
            <a:spAutoFit/>
          </a:bodyPr>
          <a:lstStyle/>
          <a:p>
            <a:pPr algn="ctr"/>
            <a:r>
              <a:rPr lang="en-US" sz="3200" b="1">
                <a:latin typeface="Arial"/>
                <a:ea typeface="+mn-lt"/>
                <a:cs typeface="+mn-lt"/>
              </a:rPr>
              <a:t>5.1 Decision Tree</a:t>
            </a:r>
            <a:endParaRPr lang="en-US">
              <a:ea typeface="等线"/>
            </a:endParaRPr>
          </a:p>
          <a:p>
            <a:pPr algn="ctr"/>
            <a:endParaRPr lang="en-US" altLang="zh-CN"/>
          </a:p>
        </p:txBody>
      </p:sp>
      <p:sp>
        <p:nvSpPr>
          <p:cNvPr id="6" name="文本框 5">
            <a:extLst>
              <a:ext uri="{FF2B5EF4-FFF2-40B4-BE49-F238E27FC236}">
                <a16:creationId xmlns:a16="http://schemas.microsoft.com/office/drawing/2014/main" id="{958E1757-6B5C-49A6-848D-C4B41685B7F7}"/>
              </a:ext>
            </a:extLst>
          </p:cNvPr>
          <p:cNvSpPr txBox="1"/>
          <p:nvPr/>
        </p:nvSpPr>
        <p:spPr>
          <a:xfrm>
            <a:off x="883866" y="2146608"/>
            <a:ext cx="5735607" cy="523220"/>
          </a:xfrm>
          <a:prstGeom prst="rect">
            <a:avLst/>
          </a:prstGeom>
          <a:noFill/>
        </p:spPr>
        <p:txBody>
          <a:bodyPr wrap="square" lIns="91440" tIns="45720" rIns="91440" bIns="45720" rtlCol="0" anchor="t">
            <a:spAutoFit/>
          </a:bodyPr>
          <a:lstStyle/>
          <a:p>
            <a:endParaRPr lang="en-US" altLang="zh-CN" sz="2800">
              <a:latin typeface="Arial"/>
              <a:ea typeface="等线"/>
              <a:cs typeface="Times New Roman"/>
            </a:endParaRPr>
          </a:p>
        </p:txBody>
      </p:sp>
      <p:pic>
        <p:nvPicPr>
          <p:cNvPr id="3" name="Picture 3" descr="Diagram&#10;&#10;Description automatically generated">
            <a:extLst>
              <a:ext uri="{FF2B5EF4-FFF2-40B4-BE49-F238E27FC236}">
                <a16:creationId xmlns:a16="http://schemas.microsoft.com/office/drawing/2014/main" id="{4E72F9AB-E48E-4B87-AAA2-E5CABB35A6E2}"/>
              </a:ext>
            </a:extLst>
          </p:cNvPr>
          <p:cNvPicPr>
            <a:picLocks noChangeAspect="1"/>
          </p:cNvPicPr>
          <p:nvPr/>
        </p:nvPicPr>
        <p:blipFill>
          <a:blip r:embed="rId3"/>
          <a:stretch>
            <a:fillRect/>
          </a:stretch>
        </p:blipFill>
        <p:spPr>
          <a:xfrm>
            <a:off x="1345721" y="1261181"/>
            <a:ext cx="5115463" cy="3559259"/>
          </a:xfrm>
          <a:prstGeom prst="rect">
            <a:avLst/>
          </a:prstGeom>
        </p:spPr>
      </p:pic>
      <p:pic>
        <p:nvPicPr>
          <p:cNvPr id="7" name="Picture 7" descr="Graphical user interface, application, table&#10;&#10;Description automatically generated">
            <a:extLst>
              <a:ext uri="{FF2B5EF4-FFF2-40B4-BE49-F238E27FC236}">
                <a16:creationId xmlns:a16="http://schemas.microsoft.com/office/drawing/2014/main" id="{22236487-A000-4721-8D0E-082518139EFE}"/>
              </a:ext>
            </a:extLst>
          </p:cNvPr>
          <p:cNvPicPr>
            <a:picLocks noChangeAspect="1"/>
          </p:cNvPicPr>
          <p:nvPr/>
        </p:nvPicPr>
        <p:blipFill rotWithShape="1">
          <a:blip r:embed="rId4"/>
          <a:srcRect r="662" b="47552"/>
          <a:stretch/>
        </p:blipFill>
        <p:spPr>
          <a:xfrm>
            <a:off x="6967838" y="1285334"/>
            <a:ext cx="3115900" cy="3538340"/>
          </a:xfrm>
          <a:prstGeom prst="rect">
            <a:avLst/>
          </a:prstGeom>
        </p:spPr>
      </p:pic>
      <p:sp>
        <p:nvSpPr>
          <p:cNvPr id="9" name="文本框 5">
            <a:extLst>
              <a:ext uri="{FF2B5EF4-FFF2-40B4-BE49-F238E27FC236}">
                <a16:creationId xmlns:a16="http://schemas.microsoft.com/office/drawing/2014/main" id="{A3FB14C9-F3C4-45FF-A43D-725330D3E2BE}"/>
              </a:ext>
            </a:extLst>
          </p:cNvPr>
          <p:cNvSpPr txBox="1"/>
          <p:nvPr/>
        </p:nvSpPr>
        <p:spPr>
          <a:xfrm>
            <a:off x="1042017" y="4619515"/>
            <a:ext cx="9531228" cy="1938992"/>
          </a:xfrm>
          <a:prstGeom prst="rect">
            <a:avLst/>
          </a:prstGeom>
          <a:noFill/>
        </p:spPr>
        <p:txBody>
          <a:bodyPr wrap="square" lIns="91440" tIns="45720" rIns="91440" bIns="45720" rtlCol="0" anchor="t">
            <a:spAutoFit/>
          </a:bodyPr>
          <a:lstStyle/>
          <a:p>
            <a:endParaRPr lang="en-US" altLang="zh-CN" sz="2000">
              <a:latin typeface="Arial"/>
              <a:ea typeface="等线"/>
              <a:cs typeface="Times New Roman"/>
            </a:endParaRPr>
          </a:p>
          <a:p>
            <a:pPr marL="285750" indent="-285750">
              <a:buFont typeface="Arial" panose="020B0604020202020204" pitchFamily="34" charset="0"/>
              <a:buChar char="•"/>
            </a:pPr>
            <a:r>
              <a:rPr lang="en-US" sz="2000">
                <a:latin typeface="Arial"/>
                <a:ea typeface="等线"/>
                <a:cs typeface="Times New Roman"/>
              </a:rPr>
              <a:t>The generation process of a decision tree contains three parts: feature selection, decision tree generation, pruning.</a:t>
            </a:r>
            <a:endParaRPr lang="en-US" altLang="zh-CN" sz="2000">
              <a:latin typeface="Arial"/>
              <a:ea typeface="等线"/>
              <a:cs typeface="Times New Roman"/>
            </a:endParaRPr>
          </a:p>
          <a:p>
            <a:pPr marL="342900" indent="-342900">
              <a:buFont typeface="Arial" panose="020B0604020202020204" pitchFamily="34" charset="0"/>
              <a:buChar char="•"/>
            </a:pPr>
            <a:r>
              <a:rPr lang="en-US" sz="2000">
                <a:latin typeface="Arial"/>
                <a:ea typeface="等线"/>
                <a:cs typeface="Arial"/>
              </a:rPr>
              <a:t>Figure (a) shows the pipeline of Decision Tree algorithm.</a:t>
            </a:r>
            <a:endParaRPr lang="en-US" sz="2000">
              <a:ea typeface="+mn-lt"/>
              <a:cs typeface="+mn-lt"/>
            </a:endParaRPr>
          </a:p>
          <a:p>
            <a:pPr marL="285750" indent="-285750">
              <a:buFont typeface="Arial" panose="020B0604020202020204" pitchFamily="34" charset="0"/>
              <a:buChar char="•"/>
            </a:pPr>
            <a:r>
              <a:rPr lang="en-US" altLang="zh-CN" sz="2000">
                <a:latin typeface="Arial"/>
                <a:ea typeface="等线"/>
                <a:cs typeface="Times New Roman"/>
              </a:rPr>
              <a:t>We use Decision Tree to get the feature importance ranking. Here we select the top 10 features.</a:t>
            </a:r>
          </a:p>
        </p:txBody>
      </p:sp>
      <p:sp>
        <p:nvSpPr>
          <p:cNvPr id="10" name="文本框 5">
            <a:extLst>
              <a:ext uri="{FF2B5EF4-FFF2-40B4-BE49-F238E27FC236}">
                <a16:creationId xmlns:a16="http://schemas.microsoft.com/office/drawing/2014/main" id="{ACA9929E-0353-441B-98F9-2B38792872A8}"/>
              </a:ext>
            </a:extLst>
          </p:cNvPr>
          <p:cNvSpPr txBox="1"/>
          <p:nvPr/>
        </p:nvSpPr>
        <p:spPr>
          <a:xfrm>
            <a:off x="941375" y="1111438"/>
            <a:ext cx="617266" cy="954107"/>
          </a:xfrm>
          <a:prstGeom prst="rect">
            <a:avLst/>
          </a:prstGeom>
          <a:noFill/>
        </p:spPr>
        <p:txBody>
          <a:bodyPr wrap="square" lIns="91440" tIns="45720" rIns="91440" bIns="45720" rtlCol="0" anchor="t">
            <a:spAutoFit/>
          </a:bodyPr>
          <a:lstStyle/>
          <a:p>
            <a:r>
              <a:rPr lang="en-US" altLang="zh-CN" sz="2800">
                <a:latin typeface="Arial"/>
                <a:ea typeface="等线"/>
                <a:cs typeface="Times New Roman"/>
              </a:rPr>
              <a:t>a.</a:t>
            </a:r>
          </a:p>
          <a:p>
            <a:endParaRPr lang="en-US" altLang="zh-CN" sz="2800">
              <a:latin typeface="Arial"/>
              <a:ea typeface="等线"/>
              <a:cs typeface="Times New Roman"/>
            </a:endParaRPr>
          </a:p>
        </p:txBody>
      </p:sp>
      <p:sp>
        <p:nvSpPr>
          <p:cNvPr id="11" name="文本框 5">
            <a:extLst>
              <a:ext uri="{FF2B5EF4-FFF2-40B4-BE49-F238E27FC236}">
                <a16:creationId xmlns:a16="http://schemas.microsoft.com/office/drawing/2014/main" id="{171A86CC-799D-43E9-A5AD-B1EEFB551849}"/>
              </a:ext>
            </a:extLst>
          </p:cNvPr>
          <p:cNvSpPr txBox="1"/>
          <p:nvPr/>
        </p:nvSpPr>
        <p:spPr>
          <a:xfrm>
            <a:off x="6505413" y="1097060"/>
            <a:ext cx="775418" cy="523220"/>
          </a:xfrm>
          <a:prstGeom prst="rect">
            <a:avLst/>
          </a:prstGeom>
          <a:noFill/>
        </p:spPr>
        <p:txBody>
          <a:bodyPr wrap="square" lIns="91440" tIns="45720" rIns="91440" bIns="45720" rtlCol="0" anchor="t">
            <a:spAutoFit/>
          </a:bodyPr>
          <a:lstStyle/>
          <a:p>
            <a:r>
              <a:rPr lang="en-US" altLang="zh-CN" sz="2800">
                <a:latin typeface="Arial"/>
                <a:ea typeface="等线"/>
                <a:cs typeface="Times New Roman"/>
              </a:rPr>
              <a:t>b.</a:t>
            </a:r>
          </a:p>
        </p:txBody>
      </p:sp>
    </p:spTree>
    <p:extLst>
      <p:ext uri="{BB962C8B-B14F-4D97-AF65-F5344CB8AC3E}">
        <p14:creationId xmlns:p14="http://schemas.microsoft.com/office/powerpoint/2010/main" val="101400188"/>
      </p:ext>
    </p:extLst>
  </p:cSld>
  <p:clrMapOvr>
    <a:masterClrMapping/>
  </p:clrMapOvr>
  <p:transition advClick="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11A411-AB88-4EFD-99B2-61D22C060607}"/>
              </a:ext>
            </a:extLst>
          </p:cNvPr>
          <p:cNvSpPr txBox="1"/>
          <p:nvPr/>
        </p:nvSpPr>
        <p:spPr>
          <a:xfrm>
            <a:off x="703806" y="469524"/>
            <a:ext cx="3856282" cy="861774"/>
          </a:xfrm>
          <a:prstGeom prst="rect">
            <a:avLst/>
          </a:prstGeom>
          <a:noFill/>
        </p:spPr>
        <p:txBody>
          <a:bodyPr wrap="square" lIns="91440" tIns="45720" rIns="91440" bIns="45720" rtlCol="0" anchor="t">
            <a:spAutoFit/>
          </a:bodyPr>
          <a:lstStyle/>
          <a:p>
            <a:pPr algn="ctr"/>
            <a:r>
              <a:rPr lang="en-US" sz="3200" b="1">
                <a:latin typeface="Arial"/>
                <a:ea typeface="+mn-lt"/>
                <a:cs typeface="+mn-lt"/>
              </a:rPr>
              <a:t>5.2 Random Forest</a:t>
            </a:r>
            <a:endParaRPr lang="en-US">
              <a:ea typeface="等线"/>
            </a:endParaRPr>
          </a:p>
          <a:p>
            <a:pPr algn="ctr"/>
            <a:endParaRPr lang="en-US" altLang="zh-CN"/>
          </a:p>
        </p:txBody>
      </p:sp>
      <p:sp>
        <p:nvSpPr>
          <p:cNvPr id="6" name="文本框 5">
            <a:extLst>
              <a:ext uri="{FF2B5EF4-FFF2-40B4-BE49-F238E27FC236}">
                <a16:creationId xmlns:a16="http://schemas.microsoft.com/office/drawing/2014/main" id="{958E1757-6B5C-49A6-848D-C4B41685B7F7}"/>
              </a:ext>
            </a:extLst>
          </p:cNvPr>
          <p:cNvSpPr txBox="1"/>
          <p:nvPr/>
        </p:nvSpPr>
        <p:spPr>
          <a:xfrm>
            <a:off x="883866" y="2146608"/>
            <a:ext cx="5735607" cy="523220"/>
          </a:xfrm>
          <a:prstGeom prst="rect">
            <a:avLst/>
          </a:prstGeom>
          <a:noFill/>
        </p:spPr>
        <p:txBody>
          <a:bodyPr wrap="square" lIns="91440" tIns="45720" rIns="91440" bIns="45720" rtlCol="0" anchor="t">
            <a:spAutoFit/>
          </a:bodyPr>
          <a:lstStyle/>
          <a:p>
            <a:endParaRPr lang="en-US" altLang="zh-CN" sz="2800">
              <a:latin typeface="Arial"/>
              <a:ea typeface="等线"/>
              <a:cs typeface="Times New Roman"/>
            </a:endParaRPr>
          </a:p>
        </p:txBody>
      </p:sp>
      <p:sp>
        <p:nvSpPr>
          <p:cNvPr id="9" name="文本框 5">
            <a:extLst>
              <a:ext uri="{FF2B5EF4-FFF2-40B4-BE49-F238E27FC236}">
                <a16:creationId xmlns:a16="http://schemas.microsoft.com/office/drawing/2014/main" id="{A3FB14C9-F3C4-45FF-A43D-725330D3E2BE}"/>
              </a:ext>
            </a:extLst>
          </p:cNvPr>
          <p:cNvSpPr txBox="1"/>
          <p:nvPr/>
        </p:nvSpPr>
        <p:spPr>
          <a:xfrm>
            <a:off x="811980" y="4820798"/>
            <a:ext cx="11385907" cy="1631216"/>
          </a:xfrm>
          <a:prstGeom prst="rect">
            <a:avLst/>
          </a:prstGeom>
          <a:noFill/>
        </p:spPr>
        <p:txBody>
          <a:bodyPr wrap="square" lIns="91440" tIns="45720" rIns="91440" bIns="45720" rtlCol="0" anchor="t">
            <a:spAutoFit/>
          </a:bodyPr>
          <a:lstStyle/>
          <a:p>
            <a:endParaRPr lang="en-US" altLang="zh-CN" sz="2000">
              <a:latin typeface="Arial"/>
              <a:ea typeface="等线"/>
              <a:cs typeface="Times New Roman"/>
            </a:endParaRPr>
          </a:p>
          <a:p>
            <a:pPr marL="285750" indent="-285750">
              <a:buFont typeface="Arial" panose="020B0604020202020204" pitchFamily="34" charset="0"/>
              <a:buChar char="•"/>
            </a:pPr>
            <a:r>
              <a:rPr lang="en-US" sz="2000">
                <a:latin typeface="Arial"/>
                <a:ea typeface="等线"/>
                <a:cs typeface="Arial"/>
              </a:rPr>
              <a:t>Random forest is a combination of decision tree and bagging algorithm. It builds a forest in a random manner</a:t>
            </a:r>
            <a:endParaRPr lang="en-US" altLang="zh-CN" sz="2000">
              <a:latin typeface="Arial"/>
              <a:ea typeface="等线"/>
              <a:cs typeface="Arial"/>
            </a:endParaRPr>
          </a:p>
          <a:p>
            <a:pPr marL="342900" indent="-342900">
              <a:buFont typeface="Arial" panose="020B0604020202020204" pitchFamily="34" charset="0"/>
              <a:buChar char="•"/>
            </a:pPr>
            <a:r>
              <a:rPr lang="en-US" sz="2000">
                <a:latin typeface="Arial"/>
                <a:ea typeface="等线"/>
                <a:cs typeface="Arial"/>
              </a:rPr>
              <a:t>Figure (a) shows the pipeline of Random forest algorithm.</a:t>
            </a:r>
            <a:endParaRPr lang="en-US" sz="2000">
              <a:ea typeface="+mn-lt"/>
              <a:cs typeface="+mn-lt"/>
            </a:endParaRPr>
          </a:p>
          <a:p>
            <a:pPr marL="285750" indent="-285750">
              <a:buFont typeface="Arial" panose="020B0604020202020204" pitchFamily="34" charset="0"/>
              <a:buChar char="•"/>
            </a:pPr>
            <a:r>
              <a:rPr lang="en-US" altLang="zh-CN" sz="2000">
                <a:latin typeface="Arial"/>
                <a:ea typeface="等线"/>
                <a:cs typeface="Times New Roman"/>
              </a:rPr>
              <a:t>We use </a:t>
            </a:r>
            <a:r>
              <a:rPr lang="en-US" sz="2000">
                <a:latin typeface="Arial"/>
                <a:ea typeface="等线"/>
                <a:cs typeface="Arial"/>
              </a:rPr>
              <a:t>Random forest</a:t>
            </a:r>
            <a:r>
              <a:rPr lang="en-US" altLang="zh-CN" sz="2000">
                <a:latin typeface="Arial"/>
                <a:ea typeface="等线"/>
                <a:cs typeface="Times New Roman"/>
              </a:rPr>
              <a:t> to get the feature importance ranking. Here we select the top 10 features.</a:t>
            </a:r>
          </a:p>
        </p:txBody>
      </p:sp>
      <p:sp>
        <p:nvSpPr>
          <p:cNvPr id="10" name="文本框 5">
            <a:extLst>
              <a:ext uri="{FF2B5EF4-FFF2-40B4-BE49-F238E27FC236}">
                <a16:creationId xmlns:a16="http://schemas.microsoft.com/office/drawing/2014/main" id="{ACA9929E-0353-441B-98F9-2B38792872A8}"/>
              </a:ext>
            </a:extLst>
          </p:cNvPr>
          <p:cNvSpPr txBox="1"/>
          <p:nvPr/>
        </p:nvSpPr>
        <p:spPr>
          <a:xfrm>
            <a:off x="1502092" y="953287"/>
            <a:ext cx="617266" cy="954107"/>
          </a:xfrm>
          <a:prstGeom prst="rect">
            <a:avLst/>
          </a:prstGeom>
          <a:noFill/>
        </p:spPr>
        <p:txBody>
          <a:bodyPr wrap="square" lIns="91440" tIns="45720" rIns="91440" bIns="45720" rtlCol="0" anchor="t">
            <a:spAutoFit/>
          </a:bodyPr>
          <a:lstStyle/>
          <a:p>
            <a:r>
              <a:rPr lang="en-US" altLang="zh-CN" sz="2800">
                <a:latin typeface="Arial"/>
                <a:ea typeface="等线"/>
                <a:cs typeface="Times New Roman"/>
              </a:rPr>
              <a:t>a.</a:t>
            </a:r>
          </a:p>
          <a:p>
            <a:endParaRPr lang="en-US" altLang="zh-CN" sz="2800">
              <a:latin typeface="Arial"/>
              <a:ea typeface="等线"/>
              <a:cs typeface="Times New Roman"/>
            </a:endParaRPr>
          </a:p>
        </p:txBody>
      </p:sp>
      <p:sp>
        <p:nvSpPr>
          <p:cNvPr id="11" name="文本框 5">
            <a:extLst>
              <a:ext uri="{FF2B5EF4-FFF2-40B4-BE49-F238E27FC236}">
                <a16:creationId xmlns:a16="http://schemas.microsoft.com/office/drawing/2014/main" id="{171A86CC-799D-43E9-A5AD-B1EEFB551849}"/>
              </a:ext>
            </a:extLst>
          </p:cNvPr>
          <p:cNvSpPr txBox="1"/>
          <p:nvPr/>
        </p:nvSpPr>
        <p:spPr>
          <a:xfrm>
            <a:off x="6361640" y="895778"/>
            <a:ext cx="775418" cy="523220"/>
          </a:xfrm>
          <a:prstGeom prst="rect">
            <a:avLst/>
          </a:prstGeom>
          <a:noFill/>
        </p:spPr>
        <p:txBody>
          <a:bodyPr wrap="square" lIns="91440" tIns="45720" rIns="91440" bIns="45720" rtlCol="0" anchor="t">
            <a:spAutoFit/>
          </a:bodyPr>
          <a:lstStyle/>
          <a:p>
            <a:r>
              <a:rPr lang="en-US" altLang="zh-CN" sz="2800">
                <a:latin typeface="Arial"/>
                <a:ea typeface="等线"/>
                <a:cs typeface="Times New Roman"/>
              </a:rPr>
              <a:t>b.</a:t>
            </a:r>
          </a:p>
        </p:txBody>
      </p:sp>
      <p:pic>
        <p:nvPicPr>
          <p:cNvPr id="4" name="Picture 4" descr="Diagram&#10;&#10;Description automatically generated">
            <a:extLst>
              <a:ext uri="{FF2B5EF4-FFF2-40B4-BE49-F238E27FC236}">
                <a16:creationId xmlns:a16="http://schemas.microsoft.com/office/drawing/2014/main" id="{7D5F4E7F-7BBF-4B05-BB99-85F231D2A5E1}"/>
              </a:ext>
            </a:extLst>
          </p:cNvPr>
          <p:cNvPicPr>
            <a:picLocks noChangeAspect="1"/>
          </p:cNvPicPr>
          <p:nvPr/>
        </p:nvPicPr>
        <p:blipFill>
          <a:blip r:embed="rId3"/>
          <a:stretch>
            <a:fillRect/>
          </a:stretch>
        </p:blipFill>
        <p:spPr>
          <a:xfrm>
            <a:off x="1963947" y="1156651"/>
            <a:ext cx="3950897" cy="3955224"/>
          </a:xfrm>
          <a:prstGeom prst="rect">
            <a:avLst/>
          </a:prstGeom>
        </p:spPr>
      </p:pic>
      <p:pic>
        <p:nvPicPr>
          <p:cNvPr id="5" name="Picture 7">
            <a:extLst>
              <a:ext uri="{FF2B5EF4-FFF2-40B4-BE49-F238E27FC236}">
                <a16:creationId xmlns:a16="http://schemas.microsoft.com/office/drawing/2014/main" id="{DB8FFBE1-D8EF-4519-B056-FA1548A7B22C}"/>
              </a:ext>
            </a:extLst>
          </p:cNvPr>
          <p:cNvPicPr>
            <a:picLocks noChangeAspect="1"/>
          </p:cNvPicPr>
          <p:nvPr/>
        </p:nvPicPr>
        <p:blipFill rotWithShape="1">
          <a:blip r:embed="rId4"/>
          <a:srcRect r="-629" b="47552"/>
          <a:stretch/>
        </p:blipFill>
        <p:spPr>
          <a:xfrm>
            <a:off x="6746500" y="1155939"/>
            <a:ext cx="3874898" cy="3955284"/>
          </a:xfrm>
          <a:prstGeom prst="rect">
            <a:avLst/>
          </a:prstGeom>
        </p:spPr>
      </p:pic>
    </p:spTree>
    <p:extLst>
      <p:ext uri="{BB962C8B-B14F-4D97-AF65-F5344CB8AC3E}">
        <p14:creationId xmlns:p14="http://schemas.microsoft.com/office/powerpoint/2010/main" val="1519656705"/>
      </p:ext>
    </p:extLst>
  </p:cSld>
  <p:clrMapOvr>
    <a:masterClrMapping/>
  </p:clrMapOvr>
  <p:transition advClick="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11A411-AB88-4EFD-99B2-61D22C060607}"/>
              </a:ext>
            </a:extLst>
          </p:cNvPr>
          <p:cNvSpPr txBox="1"/>
          <p:nvPr/>
        </p:nvSpPr>
        <p:spPr>
          <a:xfrm>
            <a:off x="502523" y="527033"/>
            <a:ext cx="5394659" cy="861774"/>
          </a:xfrm>
          <a:prstGeom prst="rect">
            <a:avLst/>
          </a:prstGeom>
          <a:noFill/>
        </p:spPr>
        <p:txBody>
          <a:bodyPr wrap="square" lIns="91440" tIns="45720" rIns="91440" bIns="45720" rtlCol="0" anchor="t">
            <a:spAutoFit/>
          </a:bodyPr>
          <a:lstStyle/>
          <a:p>
            <a:pPr algn="ctr"/>
            <a:r>
              <a:rPr lang="en-US" sz="3200" b="1">
                <a:latin typeface="Arial"/>
                <a:ea typeface="+mn-lt"/>
                <a:cs typeface="+mn-lt"/>
              </a:rPr>
              <a:t>5.3 k-Nearest Neighbors</a:t>
            </a:r>
            <a:r>
              <a:rPr lang="en-US"/>
              <a:t> </a:t>
            </a:r>
            <a:endParaRPr lang="en-US">
              <a:ea typeface="等线"/>
            </a:endParaRPr>
          </a:p>
          <a:p>
            <a:pPr algn="ctr"/>
            <a:endParaRPr lang="en-US" altLang="zh-CN"/>
          </a:p>
        </p:txBody>
      </p:sp>
      <p:sp>
        <p:nvSpPr>
          <p:cNvPr id="6" name="文本框 5">
            <a:extLst>
              <a:ext uri="{FF2B5EF4-FFF2-40B4-BE49-F238E27FC236}">
                <a16:creationId xmlns:a16="http://schemas.microsoft.com/office/drawing/2014/main" id="{958E1757-6B5C-49A6-848D-C4B41685B7F7}"/>
              </a:ext>
            </a:extLst>
          </p:cNvPr>
          <p:cNvSpPr txBox="1"/>
          <p:nvPr/>
        </p:nvSpPr>
        <p:spPr>
          <a:xfrm>
            <a:off x="883866" y="2146608"/>
            <a:ext cx="5735607" cy="523220"/>
          </a:xfrm>
          <a:prstGeom prst="rect">
            <a:avLst/>
          </a:prstGeom>
          <a:noFill/>
        </p:spPr>
        <p:txBody>
          <a:bodyPr wrap="square" lIns="91440" tIns="45720" rIns="91440" bIns="45720" rtlCol="0" anchor="t">
            <a:spAutoFit/>
          </a:bodyPr>
          <a:lstStyle/>
          <a:p>
            <a:endParaRPr lang="en-US" altLang="zh-CN" sz="2800">
              <a:latin typeface="Arial"/>
              <a:ea typeface="等线"/>
              <a:cs typeface="Times New Roman"/>
            </a:endParaRPr>
          </a:p>
        </p:txBody>
      </p:sp>
      <p:sp>
        <p:nvSpPr>
          <p:cNvPr id="9" name="文本框 5">
            <a:extLst>
              <a:ext uri="{FF2B5EF4-FFF2-40B4-BE49-F238E27FC236}">
                <a16:creationId xmlns:a16="http://schemas.microsoft.com/office/drawing/2014/main" id="{A3FB14C9-F3C4-45FF-A43D-725330D3E2BE}"/>
              </a:ext>
            </a:extLst>
          </p:cNvPr>
          <p:cNvSpPr txBox="1"/>
          <p:nvPr/>
        </p:nvSpPr>
        <p:spPr>
          <a:xfrm>
            <a:off x="3831225" y="1082684"/>
            <a:ext cx="8050360" cy="4862870"/>
          </a:xfrm>
          <a:prstGeom prst="rect">
            <a:avLst/>
          </a:prstGeom>
          <a:noFill/>
        </p:spPr>
        <p:txBody>
          <a:bodyPr wrap="square" lIns="91440" tIns="45720" rIns="91440" bIns="45720" rtlCol="0" anchor="t">
            <a:spAutoFit/>
          </a:bodyPr>
          <a:lstStyle/>
          <a:p>
            <a:endParaRPr lang="en-US" altLang="zh-CN" sz="2000">
              <a:latin typeface="Arial"/>
              <a:ea typeface="等线"/>
              <a:cs typeface="Times New Roman"/>
            </a:endParaRPr>
          </a:p>
          <a:p>
            <a:pPr marL="285750" indent="-285750">
              <a:lnSpc>
                <a:spcPct val="150000"/>
              </a:lnSpc>
              <a:buFont typeface="Arial" panose="020B0604020202020204" pitchFamily="34" charset="0"/>
              <a:buChar char="•"/>
            </a:pPr>
            <a:r>
              <a:rPr lang="en-US" sz="2000">
                <a:latin typeface="Arial"/>
                <a:ea typeface="等线"/>
                <a:cs typeface="Times New Roman"/>
              </a:rPr>
              <a:t>k-Nearest Neighbors algorithm is a famous statistical method for pattern recognition.</a:t>
            </a:r>
            <a:endParaRPr lang="en-US" altLang="zh-CN" sz="2000">
              <a:latin typeface="Arial"/>
              <a:ea typeface="等线"/>
              <a:cs typeface="Times New Roman"/>
            </a:endParaRPr>
          </a:p>
          <a:p>
            <a:pPr marL="342900" indent="-342900">
              <a:lnSpc>
                <a:spcPct val="150000"/>
              </a:lnSpc>
              <a:buFont typeface="Arial" panose="020B0604020202020204" pitchFamily="34" charset="0"/>
              <a:buChar char="•"/>
            </a:pPr>
            <a:r>
              <a:rPr lang="en-US" sz="2000">
                <a:latin typeface="Arial"/>
                <a:ea typeface="等线"/>
                <a:cs typeface="Times New Roman"/>
              </a:rPr>
              <a:t>For distance measurement, we commonly use Euclidean distance.  For two n-dimensional vectors x and y, the Euclidean distance between the two is defined as:</a:t>
            </a:r>
          </a:p>
          <a:p>
            <a:pPr marL="342900" indent="-342900">
              <a:buFont typeface="Arial" panose="020B0604020202020204" pitchFamily="34" charset="0"/>
              <a:buChar char="•"/>
            </a:pPr>
            <a:endParaRPr lang="en-US" sz="2000">
              <a:latin typeface="Arial"/>
              <a:ea typeface="等线"/>
              <a:cs typeface="Times New Roman"/>
            </a:endParaRPr>
          </a:p>
          <a:p>
            <a:pPr marL="342900" indent="-342900">
              <a:buFont typeface="Arial" panose="020B0604020202020204" pitchFamily="34" charset="0"/>
              <a:buChar char="•"/>
            </a:pPr>
            <a:endParaRPr lang="en-US" sz="2000">
              <a:latin typeface="Arial"/>
              <a:ea typeface="等线"/>
              <a:cs typeface="Times New Roman"/>
            </a:endParaRPr>
          </a:p>
          <a:p>
            <a:pPr marL="342900" indent="-342900">
              <a:buFont typeface="Arial" panose="020B0604020202020204" pitchFamily="34" charset="0"/>
              <a:buChar char="•"/>
            </a:pPr>
            <a:endParaRPr lang="en-US" sz="2000">
              <a:latin typeface="Arial"/>
              <a:ea typeface="等线"/>
              <a:cs typeface="Times New Roman"/>
            </a:endParaRPr>
          </a:p>
          <a:p>
            <a:pPr marL="342900" indent="-342900">
              <a:lnSpc>
                <a:spcPct val="150000"/>
              </a:lnSpc>
              <a:buFont typeface="Arial" panose="020B0604020202020204" pitchFamily="34" charset="0"/>
              <a:buChar char="•"/>
            </a:pPr>
            <a:r>
              <a:rPr lang="en-US" sz="2000">
                <a:latin typeface="Arial"/>
                <a:ea typeface="等线"/>
                <a:cs typeface="Arial"/>
              </a:rPr>
              <a:t>The left figure shows the pipeline of k-Nearest Neighbors algorithm.</a:t>
            </a:r>
            <a:endParaRPr lang="en-US" sz="2000">
              <a:latin typeface="Arial"/>
              <a:ea typeface="+mn-lt"/>
              <a:cs typeface="Arial"/>
            </a:endParaRPr>
          </a:p>
          <a:p>
            <a:pPr marL="342900" indent="-342900">
              <a:buFont typeface="Arial" panose="020B0604020202020204" pitchFamily="34" charset="0"/>
              <a:buChar char="•"/>
            </a:pPr>
            <a:endParaRPr lang="en-US" altLang="zh-CN" sz="2000">
              <a:latin typeface="Arial"/>
              <a:ea typeface="等线"/>
              <a:cs typeface="Times New Roman"/>
            </a:endParaRPr>
          </a:p>
        </p:txBody>
      </p:sp>
      <p:pic>
        <p:nvPicPr>
          <p:cNvPr id="3" name="Picture 6">
            <a:extLst>
              <a:ext uri="{FF2B5EF4-FFF2-40B4-BE49-F238E27FC236}">
                <a16:creationId xmlns:a16="http://schemas.microsoft.com/office/drawing/2014/main" id="{E78A7234-0956-4E24-898C-CD47A2C99C79}"/>
              </a:ext>
            </a:extLst>
          </p:cNvPr>
          <p:cNvPicPr>
            <a:picLocks noChangeAspect="1"/>
          </p:cNvPicPr>
          <p:nvPr/>
        </p:nvPicPr>
        <p:blipFill>
          <a:blip r:embed="rId3"/>
          <a:stretch>
            <a:fillRect/>
          </a:stretch>
        </p:blipFill>
        <p:spPr>
          <a:xfrm>
            <a:off x="4523117" y="3741847"/>
            <a:ext cx="6337538" cy="625136"/>
          </a:xfrm>
          <a:prstGeom prst="rect">
            <a:avLst/>
          </a:prstGeom>
        </p:spPr>
      </p:pic>
      <p:pic>
        <p:nvPicPr>
          <p:cNvPr id="7" name="Picture 7" descr="Diagram&#10;&#10;Description automatically generated">
            <a:extLst>
              <a:ext uri="{FF2B5EF4-FFF2-40B4-BE49-F238E27FC236}">
                <a16:creationId xmlns:a16="http://schemas.microsoft.com/office/drawing/2014/main" id="{0BD82E5F-2ECD-4854-A840-A50169447B73}"/>
              </a:ext>
            </a:extLst>
          </p:cNvPr>
          <p:cNvPicPr>
            <a:picLocks noChangeAspect="1"/>
          </p:cNvPicPr>
          <p:nvPr/>
        </p:nvPicPr>
        <p:blipFill>
          <a:blip r:embed="rId4"/>
          <a:stretch>
            <a:fillRect/>
          </a:stretch>
        </p:blipFill>
        <p:spPr>
          <a:xfrm>
            <a:off x="500749" y="897147"/>
            <a:ext cx="3556126" cy="5523781"/>
          </a:xfrm>
          <a:prstGeom prst="rect">
            <a:avLst/>
          </a:prstGeom>
        </p:spPr>
      </p:pic>
    </p:spTree>
    <p:extLst>
      <p:ext uri="{BB962C8B-B14F-4D97-AF65-F5344CB8AC3E}">
        <p14:creationId xmlns:p14="http://schemas.microsoft.com/office/powerpoint/2010/main" val="4144681579"/>
      </p:ext>
    </p:extLst>
  </p:cSld>
  <p:clrMapOvr>
    <a:masterClrMapping/>
  </p:clrMapOvr>
  <p:transition advClick="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11A411-AB88-4EFD-99B2-61D22C060607}"/>
              </a:ext>
            </a:extLst>
          </p:cNvPr>
          <p:cNvSpPr txBox="1"/>
          <p:nvPr/>
        </p:nvSpPr>
        <p:spPr>
          <a:xfrm>
            <a:off x="761315" y="483901"/>
            <a:ext cx="3324320" cy="861774"/>
          </a:xfrm>
          <a:prstGeom prst="rect">
            <a:avLst/>
          </a:prstGeom>
          <a:noFill/>
        </p:spPr>
        <p:txBody>
          <a:bodyPr wrap="square" lIns="91440" tIns="45720" rIns="91440" bIns="45720" rtlCol="0" anchor="t">
            <a:spAutoFit/>
          </a:bodyPr>
          <a:lstStyle/>
          <a:p>
            <a:r>
              <a:rPr lang="en-US" sz="3200" b="1">
                <a:latin typeface="Arial"/>
                <a:ea typeface="+mn-lt"/>
                <a:cs typeface="+mn-lt"/>
              </a:rPr>
              <a:t>5.4 Naïve Bayes</a:t>
            </a:r>
            <a:endParaRPr lang="en-US">
              <a:ea typeface="等线"/>
            </a:endParaRPr>
          </a:p>
          <a:p>
            <a:pPr algn="ctr"/>
            <a:endParaRPr lang="en-US" altLang="zh-CN"/>
          </a:p>
        </p:txBody>
      </p:sp>
      <p:sp>
        <p:nvSpPr>
          <p:cNvPr id="6" name="文本框 5">
            <a:extLst>
              <a:ext uri="{FF2B5EF4-FFF2-40B4-BE49-F238E27FC236}">
                <a16:creationId xmlns:a16="http://schemas.microsoft.com/office/drawing/2014/main" id="{958E1757-6B5C-49A6-848D-C4B41685B7F7}"/>
              </a:ext>
            </a:extLst>
          </p:cNvPr>
          <p:cNvSpPr txBox="1"/>
          <p:nvPr/>
        </p:nvSpPr>
        <p:spPr>
          <a:xfrm>
            <a:off x="883866" y="2146608"/>
            <a:ext cx="5735607" cy="523220"/>
          </a:xfrm>
          <a:prstGeom prst="rect">
            <a:avLst/>
          </a:prstGeom>
          <a:noFill/>
        </p:spPr>
        <p:txBody>
          <a:bodyPr wrap="square" lIns="91440" tIns="45720" rIns="91440" bIns="45720" rtlCol="0" anchor="t">
            <a:spAutoFit/>
          </a:bodyPr>
          <a:lstStyle/>
          <a:p>
            <a:endParaRPr lang="en-US" altLang="zh-CN" sz="2800">
              <a:latin typeface="Arial"/>
              <a:ea typeface="等线"/>
              <a:cs typeface="Times New Roman"/>
            </a:endParaRPr>
          </a:p>
        </p:txBody>
      </p:sp>
      <p:sp>
        <p:nvSpPr>
          <p:cNvPr id="9" name="文本框 5">
            <a:extLst>
              <a:ext uri="{FF2B5EF4-FFF2-40B4-BE49-F238E27FC236}">
                <a16:creationId xmlns:a16="http://schemas.microsoft.com/office/drawing/2014/main" id="{A3FB14C9-F3C4-45FF-A43D-725330D3E2BE}"/>
              </a:ext>
            </a:extLst>
          </p:cNvPr>
          <p:cNvSpPr txBox="1"/>
          <p:nvPr/>
        </p:nvSpPr>
        <p:spPr>
          <a:xfrm>
            <a:off x="4075640" y="852646"/>
            <a:ext cx="8050360" cy="7171194"/>
          </a:xfrm>
          <a:prstGeom prst="rect">
            <a:avLst/>
          </a:prstGeom>
          <a:noFill/>
        </p:spPr>
        <p:txBody>
          <a:bodyPr wrap="square" lIns="91440" tIns="45720" rIns="91440" bIns="45720" rtlCol="0" anchor="t">
            <a:spAutoFit/>
          </a:bodyPr>
          <a:lstStyle/>
          <a:p>
            <a:endParaRPr lang="en-US" altLang="zh-CN" sz="2000">
              <a:latin typeface="Arial"/>
              <a:ea typeface="等线"/>
              <a:cs typeface="Times New Roman"/>
            </a:endParaRPr>
          </a:p>
          <a:p>
            <a:pPr marL="285750" indent="-285750">
              <a:lnSpc>
                <a:spcPct val="150000"/>
              </a:lnSpc>
              <a:buFont typeface="Arial" panose="020B0604020202020204" pitchFamily="34" charset="0"/>
              <a:buChar char="•"/>
            </a:pPr>
            <a:r>
              <a:rPr lang="en-US" sz="2000">
                <a:latin typeface="Arial"/>
                <a:ea typeface="等线"/>
                <a:cs typeface="Arial"/>
              </a:rPr>
              <a:t>Naive Bayes Classifier is a generative probabilistic method. </a:t>
            </a:r>
            <a:endParaRPr lang="en-US" altLang="zh-CN" sz="2000">
              <a:latin typeface="Arial"/>
              <a:ea typeface="等线"/>
              <a:cs typeface="Arial"/>
            </a:endParaRPr>
          </a:p>
          <a:p>
            <a:pPr marL="285750" indent="-285750">
              <a:lnSpc>
                <a:spcPct val="150000"/>
              </a:lnSpc>
              <a:buFont typeface="Arial" panose="020B0604020202020204" pitchFamily="34" charset="0"/>
              <a:buChar char="•"/>
            </a:pPr>
            <a:r>
              <a:rPr lang="en-US" sz="2000">
                <a:latin typeface="Arial"/>
                <a:ea typeface="等线"/>
                <a:cs typeface="Arial"/>
              </a:rPr>
              <a:t>It uses the "attribute conditional independence hypothesis".</a:t>
            </a:r>
            <a:endParaRPr lang="en-US" altLang="zh-CN" sz="2000">
              <a:latin typeface="Arial"/>
              <a:ea typeface="等线"/>
              <a:cs typeface="Arial"/>
            </a:endParaRPr>
          </a:p>
          <a:p>
            <a:pPr marL="342900" indent="-342900">
              <a:lnSpc>
                <a:spcPct val="150000"/>
              </a:lnSpc>
              <a:buFont typeface="Arial" panose="020B0604020202020204" pitchFamily="34" charset="0"/>
              <a:buChar char="•"/>
            </a:pPr>
            <a:r>
              <a:rPr lang="en-US" sz="2000">
                <a:latin typeface="Arial"/>
                <a:ea typeface="等线"/>
                <a:cs typeface="Arial"/>
              </a:rPr>
              <a:t>Then Bayesian formula is:</a:t>
            </a:r>
          </a:p>
          <a:p>
            <a:pPr marL="342900" indent="-342900">
              <a:buFont typeface="Arial" panose="020B0604020202020204" pitchFamily="34" charset="0"/>
              <a:buChar char="•"/>
            </a:pPr>
            <a:endParaRPr lang="en-US" sz="2000">
              <a:latin typeface="Arial"/>
              <a:ea typeface="等线"/>
              <a:cs typeface="Times New Roman"/>
            </a:endParaRPr>
          </a:p>
          <a:p>
            <a:pPr marL="342900" indent="-342900">
              <a:buFont typeface="Arial" panose="020B0604020202020204" pitchFamily="34" charset="0"/>
              <a:buChar char="•"/>
            </a:pPr>
            <a:endParaRPr lang="en-US" sz="2000">
              <a:latin typeface="Arial"/>
              <a:ea typeface="等线"/>
              <a:cs typeface="Times New Roman"/>
            </a:endParaRPr>
          </a:p>
          <a:p>
            <a:pPr marL="342900" indent="-342900">
              <a:buFont typeface="Arial" panose="020B0604020202020204" pitchFamily="34" charset="0"/>
              <a:buChar char="•"/>
            </a:pPr>
            <a:endParaRPr lang="en-US" sz="2000">
              <a:latin typeface="Arial"/>
              <a:ea typeface="等线"/>
              <a:cs typeface="Times New Roman"/>
            </a:endParaRPr>
          </a:p>
          <a:p>
            <a:pPr marL="342900" indent="-342900">
              <a:lnSpc>
                <a:spcPct val="150000"/>
              </a:lnSpc>
              <a:buFont typeface="Arial" panose="020B0604020202020204" pitchFamily="34" charset="0"/>
              <a:buChar char="•"/>
            </a:pPr>
            <a:r>
              <a:rPr lang="en-US" sz="2000">
                <a:latin typeface="Arial"/>
                <a:ea typeface="等线"/>
                <a:cs typeface="Arial"/>
              </a:rPr>
              <a:t>Naive Bayesian classification Expression:</a:t>
            </a:r>
          </a:p>
          <a:p>
            <a:pPr marL="342900" indent="-342900">
              <a:lnSpc>
                <a:spcPct val="150000"/>
              </a:lnSpc>
              <a:buFont typeface="Arial" panose="020B0604020202020204" pitchFamily="34" charset="0"/>
              <a:buChar char="•"/>
            </a:pPr>
            <a:endParaRPr lang="en-US" sz="2000">
              <a:latin typeface="Arial"/>
              <a:ea typeface="等线"/>
              <a:cs typeface="Arial"/>
            </a:endParaRPr>
          </a:p>
          <a:p>
            <a:pPr marL="342900" indent="-342900">
              <a:lnSpc>
                <a:spcPct val="150000"/>
              </a:lnSpc>
              <a:buFont typeface="Arial" panose="020B0604020202020204" pitchFamily="34" charset="0"/>
              <a:buChar char="•"/>
            </a:pPr>
            <a:endParaRPr lang="en-US" sz="2000">
              <a:latin typeface="Arial"/>
              <a:ea typeface="等线"/>
              <a:cs typeface="Arial"/>
            </a:endParaRPr>
          </a:p>
          <a:p>
            <a:pPr marL="342900" indent="-342900">
              <a:lnSpc>
                <a:spcPct val="150000"/>
              </a:lnSpc>
              <a:buFont typeface="Arial" panose="020B0604020202020204" pitchFamily="34" charset="0"/>
              <a:buChar char="•"/>
            </a:pPr>
            <a:r>
              <a:rPr lang="en-US" sz="2000">
                <a:latin typeface="Arial"/>
                <a:ea typeface="等线"/>
                <a:cs typeface="Arial"/>
              </a:rPr>
              <a:t>The left figure shows the pipeline of Naïve Bayes Neighbors algorithm.</a:t>
            </a:r>
            <a:endParaRPr lang="en-US" sz="2000">
              <a:ea typeface="+mn-lt"/>
              <a:cs typeface="+mn-lt"/>
            </a:endParaRPr>
          </a:p>
          <a:p>
            <a:pPr marL="342900" indent="-342900">
              <a:lnSpc>
                <a:spcPct val="150000"/>
              </a:lnSpc>
              <a:buFont typeface="Arial" panose="020B0604020202020204" pitchFamily="34" charset="0"/>
              <a:buChar char="•"/>
            </a:pPr>
            <a:endParaRPr lang="en-US" sz="2000">
              <a:latin typeface="Arial"/>
              <a:ea typeface="等线"/>
              <a:cs typeface="Arial"/>
            </a:endParaRPr>
          </a:p>
          <a:p>
            <a:pPr marL="342900" indent="-342900">
              <a:lnSpc>
                <a:spcPct val="150000"/>
              </a:lnSpc>
              <a:buFont typeface="Arial" panose="020B0604020202020204" pitchFamily="34" charset="0"/>
              <a:buChar char="•"/>
            </a:pPr>
            <a:endParaRPr lang="en-US" sz="2000">
              <a:latin typeface="Arial"/>
              <a:ea typeface="等线"/>
              <a:cs typeface="Arial"/>
            </a:endParaRPr>
          </a:p>
          <a:p>
            <a:pPr marL="342900" indent="-342900">
              <a:lnSpc>
                <a:spcPct val="150000"/>
              </a:lnSpc>
              <a:buFont typeface="Arial" panose="020B0604020202020204" pitchFamily="34" charset="0"/>
              <a:buChar char="•"/>
            </a:pPr>
            <a:endParaRPr lang="en-US" sz="2000">
              <a:latin typeface="Arial"/>
              <a:ea typeface="等线"/>
              <a:cs typeface="Arial"/>
            </a:endParaRPr>
          </a:p>
          <a:p>
            <a:pPr marL="342900" indent="-342900">
              <a:lnSpc>
                <a:spcPct val="150000"/>
              </a:lnSpc>
              <a:buFont typeface="Arial" panose="020B0604020202020204" pitchFamily="34" charset="0"/>
              <a:buChar char="•"/>
            </a:pPr>
            <a:endParaRPr lang="en-US" sz="2000">
              <a:latin typeface="Arial"/>
              <a:ea typeface="等线"/>
              <a:cs typeface="Arial"/>
            </a:endParaRPr>
          </a:p>
          <a:p>
            <a:pPr marL="342900" indent="-342900">
              <a:buFont typeface="Arial" panose="020B0604020202020204" pitchFamily="34" charset="0"/>
              <a:buChar char="•"/>
            </a:pPr>
            <a:endParaRPr lang="en-US" altLang="zh-CN" sz="2000">
              <a:latin typeface="Arial"/>
              <a:ea typeface="等线"/>
              <a:cs typeface="Times New Roman"/>
            </a:endParaRPr>
          </a:p>
        </p:txBody>
      </p:sp>
      <p:pic>
        <p:nvPicPr>
          <p:cNvPr id="4" name="Picture 4" descr="A picture containing diagram&#10;&#10;Description automatically generated">
            <a:extLst>
              <a:ext uri="{FF2B5EF4-FFF2-40B4-BE49-F238E27FC236}">
                <a16:creationId xmlns:a16="http://schemas.microsoft.com/office/drawing/2014/main" id="{32648545-54B9-451C-8316-0AA048D2F9F3}"/>
              </a:ext>
            </a:extLst>
          </p:cNvPr>
          <p:cNvPicPr>
            <a:picLocks noChangeAspect="1"/>
          </p:cNvPicPr>
          <p:nvPr/>
        </p:nvPicPr>
        <p:blipFill>
          <a:blip r:embed="rId3"/>
          <a:stretch>
            <a:fillRect/>
          </a:stretch>
        </p:blipFill>
        <p:spPr>
          <a:xfrm>
            <a:off x="324929" y="1352373"/>
            <a:ext cx="4109048" cy="4297026"/>
          </a:xfrm>
          <a:prstGeom prst="rect">
            <a:avLst/>
          </a:prstGeom>
        </p:spPr>
      </p:pic>
      <p:pic>
        <p:nvPicPr>
          <p:cNvPr id="5" name="Picture 7" descr="A picture containing company name&#10;&#10;Description automatically generated">
            <a:extLst>
              <a:ext uri="{FF2B5EF4-FFF2-40B4-BE49-F238E27FC236}">
                <a16:creationId xmlns:a16="http://schemas.microsoft.com/office/drawing/2014/main" id="{3CDC2B50-F48E-4934-83A1-F4822D48B99C}"/>
              </a:ext>
            </a:extLst>
          </p:cNvPr>
          <p:cNvPicPr>
            <a:picLocks noChangeAspect="1"/>
          </p:cNvPicPr>
          <p:nvPr/>
        </p:nvPicPr>
        <p:blipFill>
          <a:blip r:embed="rId4"/>
          <a:stretch>
            <a:fillRect/>
          </a:stretch>
        </p:blipFill>
        <p:spPr>
          <a:xfrm>
            <a:off x="5126966" y="2603324"/>
            <a:ext cx="4986067" cy="918105"/>
          </a:xfrm>
          <a:prstGeom prst="rect">
            <a:avLst/>
          </a:prstGeom>
        </p:spPr>
      </p:pic>
      <p:pic>
        <p:nvPicPr>
          <p:cNvPr id="8" name="Picture 9">
            <a:extLst>
              <a:ext uri="{FF2B5EF4-FFF2-40B4-BE49-F238E27FC236}">
                <a16:creationId xmlns:a16="http://schemas.microsoft.com/office/drawing/2014/main" id="{A196EB1D-F24F-46A4-9217-FCFB6A0C018C}"/>
              </a:ext>
            </a:extLst>
          </p:cNvPr>
          <p:cNvPicPr>
            <a:picLocks noChangeAspect="1"/>
          </p:cNvPicPr>
          <p:nvPr/>
        </p:nvPicPr>
        <p:blipFill>
          <a:blip r:embed="rId5"/>
          <a:stretch>
            <a:fillRect/>
          </a:stretch>
        </p:blipFill>
        <p:spPr>
          <a:xfrm>
            <a:off x="5408314" y="3933556"/>
            <a:ext cx="4610278" cy="802435"/>
          </a:xfrm>
          <a:prstGeom prst="rect">
            <a:avLst/>
          </a:prstGeom>
        </p:spPr>
      </p:pic>
    </p:spTree>
    <p:extLst>
      <p:ext uri="{BB962C8B-B14F-4D97-AF65-F5344CB8AC3E}">
        <p14:creationId xmlns:p14="http://schemas.microsoft.com/office/powerpoint/2010/main" val="1862205008"/>
      </p:ext>
    </p:extLst>
  </p:cSld>
  <p:clrMapOvr>
    <a:masterClrMapping/>
  </p:clrMapOvr>
  <p:transition advClick="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11A411-AB88-4EFD-99B2-61D22C060607}"/>
              </a:ext>
            </a:extLst>
          </p:cNvPr>
          <p:cNvSpPr txBox="1"/>
          <p:nvPr/>
        </p:nvSpPr>
        <p:spPr>
          <a:xfrm>
            <a:off x="675051" y="469523"/>
            <a:ext cx="5725338" cy="861774"/>
          </a:xfrm>
          <a:prstGeom prst="rect">
            <a:avLst/>
          </a:prstGeom>
          <a:noFill/>
        </p:spPr>
        <p:txBody>
          <a:bodyPr wrap="square" lIns="91440" tIns="45720" rIns="91440" bIns="45720" rtlCol="0" anchor="t">
            <a:spAutoFit/>
          </a:bodyPr>
          <a:lstStyle/>
          <a:p>
            <a:r>
              <a:rPr lang="en-US" sz="3200" b="1">
                <a:latin typeface="Arial"/>
                <a:ea typeface="+mn-lt"/>
                <a:cs typeface="+mn-lt"/>
              </a:rPr>
              <a:t>5.5 Support Vector Machine</a:t>
            </a:r>
            <a:endParaRPr lang="en-US">
              <a:ea typeface="等线"/>
            </a:endParaRPr>
          </a:p>
          <a:p>
            <a:pPr algn="ctr"/>
            <a:endParaRPr lang="en-US" altLang="zh-CN"/>
          </a:p>
        </p:txBody>
      </p:sp>
      <p:sp>
        <p:nvSpPr>
          <p:cNvPr id="6" name="文本框 5">
            <a:extLst>
              <a:ext uri="{FF2B5EF4-FFF2-40B4-BE49-F238E27FC236}">
                <a16:creationId xmlns:a16="http://schemas.microsoft.com/office/drawing/2014/main" id="{958E1757-6B5C-49A6-848D-C4B41685B7F7}"/>
              </a:ext>
            </a:extLst>
          </p:cNvPr>
          <p:cNvSpPr txBox="1"/>
          <p:nvPr/>
        </p:nvSpPr>
        <p:spPr>
          <a:xfrm>
            <a:off x="883866" y="2146608"/>
            <a:ext cx="5735607" cy="523220"/>
          </a:xfrm>
          <a:prstGeom prst="rect">
            <a:avLst/>
          </a:prstGeom>
          <a:noFill/>
        </p:spPr>
        <p:txBody>
          <a:bodyPr wrap="square" lIns="91440" tIns="45720" rIns="91440" bIns="45720" rtlCol="0" anchor="t">
            <a:spAutoFit/>
          </a:bodyPr>
          <a:lstStyle/>
          <a:p>
            <a:endParaRPr lang="en-US" altLang="zh-CN" sz="2800">
              <a:latin typeface="Arial"/>
              <a:ea typeface="等线"/>
              <a:cs typeface="Times New Roman"/>
            </a:endParaRPr>
          </a:p>
        </p:txBody>
      </p:sp>
      <p:sp>
        <p:nvSpPr>
          <p:cNvPr id="9" name="文本框 5">
            <a:extLst>
              <a:ext uri="{FF2B5EF4-FFF2-40B4-BE49-F238E27FC236}">
                <a16:creationId xmlns:a16="http://schemas.microsoft.com/office/drawing/2014/main" id="{A3FB14C9-F3C4-45FF-A43D-725330D3E2BE}"/>
              </a:ext>
            </a:extLst>
          </p:cNvPr>
          <p:cNvSpPr txBox="1"/>
          <p:nvPr/>
        </p:nvSpPr>
        <p:spPr>
          <a:xfrm>
            <a:off x="1372697" y="982042"/>
            <a:ext cx="9171793" cy="4708981"/>
          </a:xfrm>
          <a:prstGeom prst="rect">
            <a:avLst/>
          </a:prstGeom>
          <a:noFill/>
        </p:spPr>
        <p:txBody>
          <a:bodyPr wrap="square" lIns="91440" tIns="45720" rIns="91440" bIns="45720" rtlCol="0" anchor="t">
            <a:spAutoFit/>
          </a:bodyPr>
          <a:lstStyle/>
          <a:p>
            <a:endParaRPr lang="en-US" altLang="zh-CN" sz="2000">
              <a:latin typeface="Arial"/>
              <a:ea typeface="等线"/>
              <a:cs typeface="Times New Roman"/>
            </a:endParaRPr>
          </a:p>
          <a:p>
            <a:pPr marL="285750" indent="-285750">
              <a:lnSpc>
                <a:spcPct val="150000"/>
              </a:lnSpc>
              <a:buFont typeface="Arial" panose="020B0604020202020204" pitchFamily="34" charset="0"/>
              <a:buChar char="•"/>
            </a:pPr>
            <a:r>
              <a:rPr lang="en-US" sz="2000">
                <a:latin typeface="Arial"/>
                <a:ea typeface="等线"/>
                <a:cs typeface="Arial"/>
              </a:rPr>
              <a:t>SVM is to find a hyperplane for given training samples to separate as many positive and negative examples as possible and based positive and negative examples as far as possible from this hyperplane</a:t>
            </a:r>
          </a:p>
          <a:p>
            <a:pPr marL="285750" indent="-285750">
              <a:lnSpc>
                <a:spcPct val="150000"/>
              </a:lnSpc>
              <a:buFont typeface="Arial" panose="020B0604020202020204" pitchFamily="34" charset="0"/>
              <a:buChar char="•"/>
            </a:pPr>
            <a:r>
              <a:rPr lang="en-US" sz="2000">
                <a:latin typeface="Arial"/>
                <a:ea typeface="等线"/>
                <a:cs typeface="Arial"/>
              </a:rPr>
              <a:t>The points crossed by the dotted line are support vectors(see the figure below)</a:t>
            </a:r>
          </a:p>
          <a:p>
            <a:pPr marL="342900" indent="-342900">
              <a:buFont typeface="Arial" panose="020B0604020202020204" pitchFamily="34" charset="0"/>
              <a:buChar char="•"/>
            </a:pPr>
            <a:endParaRPr lang="en-US" sz="2000">
              <a:latin typeface="Arial"/>
              <a:ea typeface="等线"/>
              <a:cs typeface="Times New Roman"/>
            </a:endParaRPr>
          </a:p>
          <a:p>
            <a:pPr marL="342900" indent="-342900">
              <a:lnSpc>
                <a:spcPct val="150000"/>
              </a:lnSpc>
              <a:buFont typeface="Arial" panose="020B0604020202020204" pitchFamily="34" charset="0"/>
              <a:buChar char="•"/>
            </a:pPr>
            <a:endParaRPr lang="en-US" sz="2000">
              <a:latin typeface="Arial"/>
              <a:ea typeface="等线"/>
              <a:cs typeface="Arial"/>
            </a:endParaRPr>
          </a:p>
          <a:p>
            <a:pPr marL="342900" indent="-342900">
              <a:lnSpc>
                <a:spcPct val="150000"/>
              </a:lnSpc>
              <a:buFont typeface="Arial" panose="020B0604020202020204" pitchFamily="34" charset="0"/>
              <a:buChar char="•"/>
            </a:pPr>
            <a:endParaRPr lang="en-US" sz="2000">
              <a:latin typeface="Arial"/>
              <a:ea typeface="等线"/>
              <a:cs typeface="Arial"/>
            </a:endParaRPr>
          </a:p>
          <a:p>
            <a:pPr marL="342900" indent="-342900">
              <a:lnSpc>
                <a:spcPct val="150000"/>
              </a:lnSpc>
              <a:buFont typeface="Arial" panose="020B0604020202020204" pitchFamily="34" charset="0"/>
              <a:buChar char="•"/>
            </a:pPr>
            <a:endParaRPr lang="en-US" sz="2000">
              <a:latin typeface="Arial"/>
              <a:ea typeface="等线"/>
              <a:cs typeface="Arial"/>
            </a:endParaRPr>
          </a:p>
          <a:p>
            <a:pPr marL="342900" indent="-342900">
              <a:buFont typeface="Arial" panose="020B0604020202020204" pitchFamily="34" charset="0"/>
              <a:buChar char="•"/>
            </a:pPr>
            <a:endParaRPr lang="en-US" altLang="zh-CN" sz="2000">
              <a:latin typeface="Arial"/>
              <a:ea typeface="等线"/>
              <a:cs typeface="Times New Roman"/>
            </a:endParaRPr>
          </a:p>
        </p:txBody>
      </p:sp>
      <p:pic>
        <p:nvPicPr>
          <p:cNvPr id="3" name="Picture 6" descr="Chart, diagram, scatter chart&#10;&#10;Description automatically generated">
            <a:extLst>
              <a:ext uri="{FF2B5EF4-FFF2-40B4-BE49-F238E27FC236}">
                <a16:creationId xmlns:a16="http://schemas.microsoft.com/office/drawing/2014/main" id="{8D549DA6-856B-487A-B3E4-522B0F7C4139}"/>
              </a:ext>
            </a:extLst>
          </p:cNvPr>
          <p:cNvPicPr>
            <a:picLocks noChangeAspect="1"/>
          </p:cNvPicPr>
          <p:nvPr/>
        </p:nvPicPr>
        <p:blipFill>
          <a:blip r:embed="rId3"/>
          <a:stretch>
            <a:fillRect/>
          </a:stretch>
        </p:blipFill>
        <p:spPr>
          <a:xfrm>
            <a:off x="3689231" y="3565306"/>
            <a:ext cx="4195312" cy="2689123"/>
          </a:xfrm>
          <a:prstGeom prst="rect">
            <a:avLst/>
          </a:prstGeom>
        </p:spPr>
      </p:pic>
    </p:spTree>
    <p:extLst>
      <p:ext uri="{BB962C8B-B14F-4D97-AF65-F5344CB8AC3E}">
        <p14:creationId xmlns:p14="http://schemas.microsoft.com/office/powerpoint/2010/main" val="2643401790"/>
      </p:ext>
    </p:extLst>
  </p:cSld>
  <p:clrMapOvr>
    <a:masterClrMapping/>
  </p:clrMapOvr>
  <p:transition advClick="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11A411-AB88-4EFD-99B2-61D22C060607}"/>
              </a:ext>
            </a:extLst>
          </p:cNvPr>
          <p:cNvSpPr txBox="1"/>
          <p:nvPr/>
        </p:nvSpPr>
        <p:spPr>
          <a:xfrm>
            <a:off x="560032" y="455146"/>
            <a:ext cx="5725338" cy="861774"/>
          </a:xfrm>
          <a:prstGeom prst="rect">
            <a:avLst/>
          </a:prstGeom>
          <a:noFill/>
        </p:spPr>
        <p:txBody>
          <a:bodyPr wrap="square" lIns="91440" tIns="45720" rIns="91440" bIns="45720" rtlCol="0" anchor="t">
            <a:spAutoFit/>
          </a:bodyPr>
          <a:lstStyle/>
          <a:p>
            <a:r>
              <a:rPr lang="en-US" sz="3200" b="1">
                <a:latin typeface="Arial"/>
                <a:ea typeface="+mn-lt"/>
                <a:cs typeface="+mn-lt"/>
              </a:rPr>
              <a:t>5.6 Logistic Regression</a:t>
            </a:r>
            <a:endParaRPr lang="en-US">
              <a:ea typeface="等线"/>
            </a:endParaRPr>
          </a:p>
          <a:p>
            <a:pPr algn="ctr"/>
            <a:endParaRPr lang="en-US" altLang="zh-CN"/>
          </a:p>
        </p:txBody>
      </p:sp>
      <p:sp>
        <p:nvSpPr>
          <p:cNvPr id="6" name="文本框 5">
            <a:extLst>
              <a:ext uri="{FF2B5EF4-FFF2-40B4-BE49-F238E27FC236}">
                <a16:creationId xmlns:a16="http://schemas.microsoft.com/office/drawing/2014/main" id="{958E1757-6B5C-49A6-848D-C4B41685B7F7}"/>
              </a:ext>
            </a:extLst>
          </p:cNvPr>
          <p:cNvSpPr txBox="1"/>
          <p:nvPr/>
        </p:nvSpPr>
        <p:spPr>
          <a:xfrm>
            <a:off x="883866" y="2146608"/>
            <a:ext cx="5735607" cy="523220"/>
          </a:xfrm>
          <a:prstGeom prst="rect">
            <a:avLst/>
          </a:prstGeom>
          <a:noFill/>
        </p:spPr>
        <p:txBody>
          <a:bodyPr wrap="square" lIns="91440" tIns="45720" rIns="91440" bIns="45720" rtlCol="0" anchor="t">
            <a:spAutoFit/>
          </a:bodyPr>
          <a:lstStyle/>
          <a:p>
            <a:endParaRPr lang="en-US" altLang="zh-CN" sz="2800">
              <a:latin typeface="Arial"/>
              <a:ea typeface="等线"/>
              <a:cs typeface="Times New Roman"/>
            </a:endParaRPr>
          </a:p>
        </p:txBody>
      </p:sp>
      <p:pic>
        <p:nvPicPr>
          <p:cNvPr id="8" name="Picture 9" descr="Diagram&#10;&#10;Description automatically generated">
            <a:extLst>
              <a:ext uri="{FF2B5EF4-FFF2-40B4-BE49-F238E27FC236}">
                <a16:creationId xmlns:a16="http://schemas.microsoft.com/office/drawing/2014/main" id="{C91A26C7-F930-4EE2-8F22-8D1E38ABD105}"/>
              </a:ext>
            </a:extLst>
          </p:cNvPr>
          <p:cNvPicPr>
            <a:picLocks noChangeAspect="1"/>
          </p:cNvPicPr>
          <p:nvPr/>
        </p:nvPicPr>
        <p:blipFill>
          <a:blip r:embed="rId3"/>
          <a:stretch>
            <a:fillRect/>
          </a:stretch>
        </p:blipFill>
        <p:spPr>
          <a:xfrm>
            <a:off x="3286665" y="4675671"/>
            <a:ext cx="4928557" cy="1676090"/>
          </a:xfrm>
          <a:prstGeom prst="rect">
            <a:avLst/>
          </a:prstGeom>
        </p:spPr>
      </p:pic>
      <p:grpSp>
        <p:nvGrpSpPr>
          <p:cNvPr id="11" name="Group 10">
            <a:extLst>
              <a:ext uri="{FF2B5EF4-FFF2-40B4-BE49-F238E27FC236}">
                <a16:creationId xmlns:a16="http://schemas.microsoft.com/office/drawing/2014/main" id="{64089757-3406-487F-AE00-8FE0A8FC0118}"/>
              </a:ext>
            </a:extLst>
          </p:cNvPr>
          <p:cNvGrpSpPr/>
          <p:nvPr/>
        </p:nvGrpSpPr>
        <p:grpSpPr>
          <a:xfrm>
            <a:off x="1358320" y="694495"/>
            <a:ext cx="9171793" cy="5170646"/>
            <a:chOff x="1358320" y="982042"/>
            <a:chExt cx="9171793" cy="5170646"/>
          </a:xfrm>
        </p:grpSpPr>
        <p:sp>
          <p:nvSpPr>
            <p:cNvPr id="9" name="文本框 5">
              <a:extLst>
                <a:ext uri="{FF2B5EF4-FFF2-40B4-BE49-F238E27FC236}">
                  <a16:creationId xmlns:a16="http://schemas.microsoft.com/office/drawing/2014/main" id="{A3FB14C9-F3C4-45FF-A43D-725330D3E2BE}"/>
                </a:ext>
              </a:extLst>
            </p:cNvPr>
            <p:cNvSpPr txBox="1"/>
            <p:nvPr/>
          </p:nvSpPr>
          <p:spPr>
            <a:xfrm>
              <a:off x="1358320" y="982042"/>
              <a:ext cx="9171793" cy="5170646"/>
            </a:xfrm>
            <a:prstGeom prst="rect">
              <a:avLst/>
            </a:prstGeom>
            <a:noFill/>
          </p:spPr>
          <p:txBody>
            <a:bodyPr wrap="square" lIns="91440" tIns="45720" rIns="91440" bIns="45720" rtlCol="0" anchor="t">
              <a:spAutoFit/>
            </a:bodyPr>
            <a:lstStyle/>
            <a:p>
              <a:endParaRPr lang="en-US" altLang="zh-CN" sz="2000">
                <a:latin typeface="Arial"/>
                <a:ea typeface="等线"/>
                <a:cs typeface="Times New Roman"/>
              </a:endParaRPr>
            </a:p>
            <a:p>
              <a:pPr marL="285750" indent="-285750">
                <a:lnSpc>
                  <a:spcPct val="150000"/>
                </a:lnSpc>
                <a:buFont typeface="Arial" panose="020B0604020202020204" pitchFamily="34" charset="0"/>
                <a:buChar char="•"/>
              </a:pPr>
              <a:r>
                <a:rPr lang="en-US" sz="2000">
                  <a:ea typeface="+mn-lt"/>
                  <a:cs typeface="+mn-lt"/>
                </a:rPr>
                <a:t>T</a:t>
              </a:r>
              <a:r>
                <a:rPr lang="en-US" sz="2000">
                  <a:latin typeface="Arial"/>
                  <a:ea typeface="等线"/>
                  <a:cs typeface="Arial"/>
                </a:rPr>
                <a:t>he Sigmoid function</a:t>
              </a:r>
            </a:p>
            <a:p>
              <a:pPr marL="285750" indent="-285750">
                <a:lnSpc>
                  <a:spcPct val="150000"/>
                </a:lnSpc>
                <a:buFont typeface="Arial" panose="020B0604020202020204" pitchFamily="34" charset="0"/>
                <a:buChar char="•"/>
              </a:pPr>
              <a:endParaRPr lang="en-US" sz="2000">
                <a:latin typeface="Arial"/>
                <a:ea typeface="等线"/>
                <a:cs typeface="Arial"/>
              </a:endParaRPr>
            </a:p>
            <a:p>
              <a:pPr marL="342900" indent="-342900">
                <a:lnSpc>
                  <a:spcPct val="150000"/>
                </a:lnSpc>
                <a:buFont typeface="Arial" panose="020B0604020202020204" pitchFamily="34" charset="0"/>
                <a:buChar char="•"/>
              </a:pPr>
              <a:r>
                <a:rPr lang="en-US" sz="2000">
                  <a:ea typeface="等线"/>
                </a:rPr>
                <a:t>The input of Sigmoid function is defined as z. </a:t>
              </a:r>
              <a:endParaRPr lang="en-US" sz="2000">
                <a:ea typeface="+mn-lt"/>
                <a:cs typeface="+mn-lt"/>
              </a:endParaRPr>
            </a:p>
            <a:p>
              <a:pPr marL="342900" indent="-342900">
                <a:lnSpc>
                  <a:spcPct val="150000"/>
                </a:lnSpc>
                <a:buFont typeface="Arial" panose="020B0604020202020204" pitchFamily="34" charset="0"/>
                <a:buChar char="•"/>
              </a:pPr>
              <a:endParaRPr lang="en-US" sz="2000">
                <a:ea typeface="等线"/>
              </a:endParaRPr>
            </a:p>
            <a:p>
              <a:pPr marL="342900" indent="-342900">
                <a:lnSpc>
                  <a:spcPct val="150000"/>
                </a:lnSpc>
                <a:buFont typeface="Arial" panose="020B0604020202020204" pitchFamily="34" charset="0"/>
                <a:buChar char="•"/>
              </a:pPr>
              <a:r>
                <a:rPr lang="en-US" sz="2000">
                  <a:ea typeface="+mn-lt"/>
                  <a:cs typeface="+mn-lt"/>
                </a:rPr>
                <a:t>Logistic regression model can be written as:</a:t>
              </a:r>
              <a:endParaRPr lang="en-US" sz="2000">
                <a:latin typeface="等线" panose="020F0502020204030204"/>
                <a:ea typeface="等线"/>
                <a:cs typeface="Times New Roman"/>
              </a:endParaRPr>
            </a:p>
            <a:p>
              <a:pPr marL="285750" indent="-285750">
                <a:lnSpc>
                  <a:spcPct val="150000"/>
                </a:lnSpc>
                <a:buFont typeface="Arial" panose="020B0604020202020204" pitchFamily="34" charset="0"/>
                <a:buChar char="•"/>
              </a:pPr>
              <a:endParaRPr lang="en-US" sz="2000">
                <a:latin typeface="等线" panose="020F0502020204030204"/>
                <a:ea typeface="等线"/>
                <a:cs typeface="Times New Roman"/>
              </a:endParaRPr>
            </a:p>
            <a:p>
              <a:pPr marL="342900" indent="-342900">
                <a:buFont typeface="Arial" panose="020B0604020202020204" pitchFamily="34" charset="0"/>
                <a:buChar char="•"/>
              </a:pPr>
              <a:endParaRPr lang="en-US" sz="2000">
                <a:latin typeface="Arial"/>
                <a:ea typeface="等线"/>
                <a:cs typeface="Times New Roman"/>
              </a:endParaRPr>
            </a:p>
            <a:p>
              <a:pPr marL="342900" indent="-342900">
                <a:lnSpc>
                  <a:spcPct val="150000"/>
                </a:lnSpc>
                <a:buFont typeface="Arial" panose="020B0604020202020204" pitchFamily="34" charset="0"/>
                <a:buChar char="•"/>
              </a:pPr>
              <a:r>
                <a:rPr lang="en-US" sz="2000">
                  <a:latin typeface="Arial"/>
                  <a:ea typeface="等线"/>
                  <a:cs typeface="Arial"/>
                </a:rPr>
                <a:t>For the figure below, z is net input function and           is activation function.  </a:t>
              </a:r>
            </a:p>
            <a:p>
              <a:pPr marL="342900" indent="-342900">
                <a:lnSpc>
                  <a:spcPct val="150000"/>
                </a:lnSpc>
                <a:buFont typeface="Arial" panose="020B0604020202020204" pitchFamily="34" charset="0"/>
                <a:buChar char="•"/>
              </a:pPr>
              <a:endParaRPr lang="en-US" sz="2000">
                <a:latin typeface="Arial"/>
                <a:ea typeface="等线"/>
                <a:cs typeface="Arial"/>
              </a:endParaRPr>
            </a:p>
            <a:p>
              <a:pPr marL="342900" indent="-342900">
                <a:lnSpc>
                  <a:spcPct val="150000"/>
                </a:lnSpc>
                <a:buFont typeface="Arial" panose="020B0604020202020204" pitchFamily="34" charset="0"/>
                <a:buChar char="•"/>
              </a:pPr>
              <a:endParaRPr lang="en-US" sz="2000">
                <a:latin typeface="Arial"/>
                <a:ea typeface="等线"/>
                <a:cs typeface="Arial"/>
              </a:endParaRPr>
            </a:p>
            <a:p>
              <a:pPr marL="342900" indent="-342900">
                <a:buFont typeface="Arial" panose="020B0604020202020204" pitchFamily="34" charset="0"/>
                <a:buChar char="•"/>
              </a:pPr>
              <a:endParaRPr lang="en-US" altLang="zh-CN" sz="2000">
                <a:latin typeface="Arial"/>
                <a:ea typeface="等线"/>
                <a:cs typeface="Times New Roman"/>
              </a:endParaRPr>
            </a:p>
          </p:txBody>
        </p:sp>
        <p:pic>
          <p:nvPicPr>
            <p:cNvPr id="4" name="Picture 4">
              <a:extLst>
                <a:ext uri="{FF2B5EF4-FFF2-40B4-BE49-F238E27FC236}">
                  <a16:creationId xmlns:a16="http://schemas.microsoft.com/office/drawing/2014/main" id="{EB2BEE4E-86E7-4B1E-8963-BF776BDDE828}"/>
                </a:ext>
              </a:extLst>
            </p:cNvPr>
            <p:cNvPicPr>
              <a:picLocks noChangeAspect="1"/>
            </p:cNvPicPr>
            <p:nvPr/>
          </p:nvPicPr>
          <p:blipFill>
            <a:blip r:embed="rId4"/>
            <a:stretch>
              <a:fillRect/>
            </a:stretch>
          </p:blipFill>
          <p:spPr>
            <a:xfrm>
              <a:off x="4254081" y="1312204"/>
              <a:ext cx="1469725" cy="696762"/>
            </a:xfrm>
            <a:prstGeom prst="rect">
              <a:avLst/>
            </a:prstGeom>
          </p:spPr>
        </p:pic>
        <p:pic>
          <p:nvPicPr>
            <p:cNvPr id="5" name="Picture 6">
              <a:extLst>
                <a:ext uri="{FF2B5EF4-FFF2-40B4-BE49-F238E27FC236}">
                  <a16:creationId xmlns:a16="http://schemas.microsoft.com/office/drawing/2014/main" id="{A4F58B85-D94D-4AD9-B933-53C65EDE0CBA}"/>
                </a:ext>
              </a:extLst>
            </p:cNvPr>
            <p:cNvPicPr>
              <a:picLocks noChangeAspect="1"/>
            </p:cNvPicPr>
            <p:nvPr/>
          </p:nvPicPr>
          <p:blipFill rotWithShape="1">
            <a:blip r:embed="rId5"/>
            <a:srcRect t="-713" r="318" b="16216"/>
            <a:stretch/>
          </p:blipFill>
          <p:spPr>
            <a:xfrm>
              <a:off x="2989053" y="2807966"/>
              <a:ext cx="4488651" cy="447823"/>
            </a:xfrm>
            <a:prstGeom prst="rect">
              <a:avLst/>
            </a:prstGeom>
          </p:spPr>
        </p:pic>
        <p:pic>
          <p:nvPicPr>
            <p:cNvPr id="7" name="Picture 7" descr="Text&#10;&#10;Description automatically generated">
              <a:extLst>
                <a:ext uri="{FF2B5EF4-FFF2-40B4-BE49-F238E27FC236}">
                  <a16:creationId xmlns:a16="http://schemas.microsoft.com/office/drawing/2014/main" id="{1DBECABB-434A-417F-9115-11BE5E54FCE9}"/>
                </a:ext>
              </a:extLst>
            </p:cNvPr>
            <p:cNvPicPr>
              <a:picLocks noChangeAspect="1"/>
            </p:cNvPicPr>
            <p:nvPr/>
          </p:nvPicPr>
          <p:blipFill rotWithShape="1">
            <a:blip r:embed="rId6"/>
            <a:srcRect t="11111" r="-510" b="15873"/>
            <a:stretch/>
          </p:blipFill>
          <p:spPr>
            <a:xfrm>
              <a:off x="4045879" y="3665688"/>
              <a:ext cx="2835051" cy="651648"/>
            </a:xfrm>
            <a:prstGeom prst="rect">
              <a:avLst/>
            </a:prstGeom>
          </p:spPr>
        </p:pic>
        <p:pic>
          <p:nvPicPr>
            <p:cNvPr id="10" name="Picture 7" descr="Text&#10;&#10;Description automatically generated">
              <a:extLst>
                <a:ext uri="{FF2B5EF4-FFF2-40B4-BE49-F238E27FC236}">
                  <a16:creationId xmlns:a16="http://schemas.microsoft.com/office/drawing/2014/main" id="{4B94D614-A9E9-41FB-B8F2-A059512C1A79}"/>
                </a:ext>
              </a:extLst>
            </p:cNvPr>
            <p:cNvPicPr>
              <a:picLocks noChangeAspect="1"/>
            </p:cNvPicPr>
            <p:nvPr/>
          </p:nvPicPr>
          <p:blipFill rotWithShape="1">
            <a:blip r:embed="rId6"/>
            <a:srcRect l="-207" t="9677" r="77041" b="18148"/>
            <a:stretch/>
          </p:blipFill>
          <p:spPr>
            <a:xfrm>
              <a:off x="7102415" y="4312669"/>
              <a:ext cx="653450" cy="644139"/>
            </a:xfrm>
            <a:prstGeom prst="rect">
              <a:avLst/>
            </a:prstGeom>
          </p:spPr>
        </p:pic>
      </p:grpSp>
    </p:spTree>
    <p:extLst>
      <p:ext uri="{BB962C8B-B14F-4D97-AF65-F5344CB8AC3E}">
        <p14:creationId xmlns:p14="http://schemas.microsoft.com/office/powerpoint/2010/main" val="3386554704"/>
      </p:ext>
    </p:extLst>
  </p:cSld>
  <p:clrMapOvr>
    <a:masterClrMapping/>
  </p:clrMapOvr>
  <p:transition advClick="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11A411-AB88-4EFD-99B2-61D22C060607}"/>
              </a:ext>
            </a:extLst>
          </p:cNvPr>
          <p:cNvSpPr txBox="1"/>
          <p:nvPr/>
        </p:nvSpPr>
        <p:spPr>
          <a:xfrm>
            <a:off x="516900" y="325750"/>
            <a:ext cx="7436243" cy="861774"/>
          </a:xfrm>
          <a:prstGeom prst="rect">
            <a:avLst/>
          </a:prstGeom>
          <a:noFill/>
        </p:spPr>
        <p:txBody>
          <a:bodyPr wrap="square" lIns="91440" tIns="45720" rIns="91440" bIns="45720" rtlCol="0" anchor="t">
            <a:spAutoFit/>
          </a:bodyPr>
          <a:lstStyle/>
          <a:p>
            <a:r>
              <a:rPr lang="en-US" sz="3200" b="1">
                <a:latin typeface="Arial"/>
                <a:ea typeface="+mn-lt"/>
                <a:cs typeface="+mn-lt"/>
              </a:rPr>
              <a:t>5.7 Gradient Boosting Decision Tree </a:t>
            </a:r>
          </a:p>
          <a:p>
            <a:pPr algn="ctr"/>
            <a:endParaRPr lang="en-US" altLang="zh-CN"/>
          </a:p>
        </p:txBody>
      </p:sp>
      <p:sp>
        <p:nvSpPr>
          <p:cNvPr id="6" name="文本框 5">
            <a:extLst>
              <a:ext uri="{FF2B5EF4-FFF2-40B4-BE49-F238E27FC236}">
                <a16:creationId xmlns:a16="http://schemas.microsoft.com/office/drawing/2014/main" id="{958E1757-6B5C-49A6-848D-C4B41685B7F7}"/>
              </a:ext>
            </a:extLst>
          </p:cNvPr>
          <p:cNvSpPr txBox="1"/>
          <p:nvPr/>
        </p:nvSpPr>
        <p:spPr>
          <a:xfrm>
            <a:off x="883866" y="2146608"/>
            <a:ext cx="5735607" cy="523220"/>
          </a:xfrm>
          <a:prstGeom prst="rect">
            <a:avLst/>
          </a:prstGeom>
          <a:noFill/>
        </p:spPr>
        <p:txBody>
          <a:bodyPr wrap="square" lIns="91440" tIns="45720" rIns="91440" bIns="45720" rtlCol="0" anchor="t">
            <a:spAutoFit/>
          </a:bodyPr>
          <a:lstStyle/>
          <a:p>
            <a:endParaRPr lang="en-US" altLang="zh-CN" sz="2800">
              <a:latin typeface="Arial"/>
              <a:ea typeface="等线"/>
              <a:cs typeface="Times New Roman"/>
            </a:endParaRPr>
          </a:p>
        </p:txBody>
      </p:sp>
      <p:sp>
        <p:nvSpPr>
          <p:cNvPr id="9" name="文本框 5">
            <a:extLst>
              <a:ext uri="{FF2B5EF4-FFF2-40B4-BE49-F238E27FC236}">
                <a16:creationId xmlns:a16="http://schemas.microsoft.com/office/drawing/2014/main" id="{A3FB14C9-F3C4-45FF-A43D-725330D3E2BE}"/>
              </a:ext>
            </a:extLst>
          </p:cNvPr>
          <p:cNvSpPr txBox="1"/>
          <p:nvPr/>
        </p:nvSpPr>
        <p:spPr>
          <a:xfrm>
            <a:off x="1185791" y="3900647"/>
            <a:ext cx="10221341" cy="3323987"/>
          </a:xfrm>
          <a:prstGeom prst="rect">
            <a:avLst/>
          </a:prstGeom>
          <a:noFill/>
        </p:spPr>
        <p:txBody>
          <a:bodyPr wrap="square" lIns="91440" tIns="45720" rIns="91440" bIns="45720" rtlCol="0" anchor="t">
            <a:spAutoFit/>
          </a:bodyPr>
          <a:lstStyle/>
          <a:p>
            <a:endParaRPr lang="en-US" altLang="zh-CN" sz="2000">
              <a:latin typeface="Arial"/>
              <a:ea typeface="等线"/>
              <a:cs typeface="Arial"/>
            </a:endParaRPr>
          </a:p>
          <a:p>
            <a:pPr marL="285750" indent="-285750">
              <a:lnSpc>
                <a:spcPct val="150000"/>
              </a:lnSpc>
              <a:buFont typeface="Arial" panose="020B0604020202020204" pitchFamily="34" charset="0"/>
              <a:buChar char="•"/>
            </a:pPr>
            <a:r>
              <a:rPr lang="en-US" sz="2000">
                <a:latin typeface="Arial"/>
                <a:ea typeface="+mn-lt"/>
                <a:cs typeface="Arial"/>
              </a:rPr>
              <a:t>Gradient Boosting Decision Tree is an iterative decision tree algorithm, which consists of multiple decision trees</a:t>
            </a:r>
            <a:endParaRPr lang="en-US" altLang="zh-CN" sz="2000">
              <a:latin typeface="Arial"/>
              <a:ea typeface="+mn-lt"/>
              <a:cs typeface="Arial"/>
            </a:endParaRPr>
          </a:p>
          <a:p>
            <a:pPr marL="285750" indent="-285750">
              <a:lnSpc>
                <a:spcPct val="150000"/>
              </a:lnSpc>
              <a:buFont typeface="Arial" panose="020B0604020202020204" pitchFamily="34" charset="0"/>
              <a:buChar char="•"/>
            </a:pPr>
            <a:r>
              <a:rPr lang="en-US" sz="2000">
                <a:latin typeface="Arial"/>
                <a:ea typeface="+mn-lt"/>
                <a:cs typeface="Arial"/>
              </a:rPr>
              <a:t>The conclusions of all trees are added together to make the final answer. </a:t>
            </a:r>
            <a:endParaRPr lang="en-US" altLang="zh-CN" sz="2000">
              <a:latin typeface="Arial"/>
              <a:ea typeface="等线"/>
              <a:cs typeface="Arial"/>
            </a:endParaRPr>
          </a:p>
          <a:p>
            <a:pPr marL="285750" indent="-285750">
              <a:lnSpc>
                <a:spcPct val="150000"/>
              </a:lnSpc>
              <a:buFont typeface="Arial" panose="020B0604020202020204" pitchFamily="34" charset="0"/>
              <a:buChar char="•"/>
            </a:pPr>
            <a:r>
              <a:rPr lang="en-US" sz="2000">
                <a:latin typeface="Arial"/>
                <a:ea typeface="+mn-lt"/>
                <a:cs typeface="Arial"/>
              </a:rPr>
              <a:t>The boosting is a bias-reduction technique.(see the left figure). Each iteration is based on the results of last iteration.</a:t>
            </a:r>
            <a:endParaRPr lang="en-US" sz="2000">
              <a:latin typeface="Arial"/>
              <a:ea typeface="等线"/>
              <a:cs typeface="Arial"/>
            </a:endParaRPr>
          </a:p>
          <a:p>
            <a:endParaRPr lang="en-US" sz="2000">
              <a:latin typeface="Arial"/>
              <a:ea typeface="等线"/>
              <a:cs typeface="Arial"/>
            </a:endParaRPr>
          </a:p>
          <a:p>
            <a:pPr marL="342900" indent="-342900">
              <a:buFont typeface="Arial" panose="020B0604020202020204" pitchFamily="34" charset="0"/>
              <a:buChar char="•"/>
            </a:pPr>
            <a:endParaRPr lang="en-US" altLang="zh-CN" sz="2000">
              <a:latin typeface="Arial"/>
              <a:ea typeface="等线"/>
              <a:cs typeface="Arial"/>
            </a:endParaRPr>
          </a:p>
        </p:txBody>
      </p:sp>
      <p:pic>
        <p:nvPicPr>
          <p:cNvPr id="3" name="Picture 6" descr="Chart&#10;&#10;Description automatically generated">
            <a:extLst>
              <a:ext uri="{FF2B5EF4-FFF2-40B4-BE49-F238E27FC236}">
                <a16:creationId xmlns:a16="http://schemas.microsoft.com/office/drawing/2014/main" id="{386BDAAF-963F-40DB-B73D-EACEF60EE370}"/>
              </a:ext>
            </a:extLst>
          </p:cNvPr>
          <p:cNvPicPr>
            <a:picLocks noChangeAspect="1"/>
          </p:cNvPicPr>
          <p:nvPr/>
        </p:nvPicPr>
        <p:blipFill>
          <a:blip r:embed="rId3"/>
          <a:stretch>
            <a:fillRect/>
          </a:stretch>
        </p:blipFill>
        <p:spPr>
          <a:xfrm>
            <a:off x="2898476" y="998761"/>
            <a:ext cx="2685690" cy="3178326"/>
          </a:xfrm>
          <a:prstGeom prst="rect">
            <a:avLst/>
          </a:prstGeom>
        </p:spPr>
      </p:pic>
      <p:pic>
        <p:nvPicPr>
          <p:cNvPr id="7" name="Picture 9" descr="Table&#10;&#10;Description automatically generated">
            <a:extLst>
              <a:ext uri="{FF2B5EF4-FFF2-40B4-BE49-F238E27FC236}">
                <a16:creationId xmlns:a16="http://schemas.microsoft.com/office/drawing/2014/main" id="{BEC54062-F206-454B-AFDD-7FF3781464BA}"/>
              </a:ext>
            </a:extLst>
          </p:cNvPr>
          <p:cNvPicPr>
            <a:picLocks noChangeAspect="1"/>
          </p:cNvPicPr>
          <p:nvPr/>
        </p:nvPicPr>
        <p:blipFill rotWithShape="1">
          <a:blip r:embed="rId4"/>
          <a:srcRect l="775" r="-599" b="47902"/>
          <a:stretch/>
        </p:blipFill>
        <p:spPr>
          <a:xfrm>
            <a:off x="6090250" y="1055298"/>
            <a:ext cx="3207493" cy="3063879"/>
          </a:xfrm>
          <a:prstGeom prst="rect">
            <a:avLst/>
          </a:prstGeom>
        </p:spPr>
      </p:pic>
      <p:sp>
        <p:nvSpPr>
          <p:cNvPr id="10" name="文本框 5">
            <a:extLst>
              <a:ext uri="{FF2B5EF4-FFF2-40B4-BE49-F238E27FC236}">
                <a16:creationId xmlns:a16="http://schemas.microsoft.com/office/drawing/2014/main" id="{073E19A3-997A-4A08-A25C-84DC53B33B46}"/>
              </a:ext>
            </a:extLst>
          </p:cNvPr>
          <p:cNvSpPr txBox="1"/>
          <p:nvPr/>
        </p:nvSpPr>
        <p:spPr>
          <a:xfrm>
            <a:off x="2494130" y="910156"/>
            <a:ext cx="559757" cy="707886"/>
          </a:xfrm>
          <a:prstGeom prst="rect">
            <a:avLst/>
          </a:prstGeom>
          <a:noFill/>
        </p:spPr>
        <p:txBody>
          <a:bodyPr wrap="square" lIns="91440" tIns="45720" rIns="91440" bIns="45720" rtlCol="0" anchor="t">
            <a:spAutoFit/>
          </a:bodyPr>
          <a:lstStyle/>
          <a:p>
            <a:r>
              <a:rPr lang="en-US" altLang="zh-CN" sz="2000">
                <a:latin typeface="Arial"/>
                <a:ea typeface="等线"/>
                <a:cs typeface="Arial"/>
              </a:rPr>
              <a:t>a.</a:t>
            </a:r>
          </a:p>
          <a:p>
            <a:pPr marL="342900" indent="-342900">
              <a:buFont typeface="Arial" panose="020B0604020202020204" pitchFamily="34" charset="0"/>
              <a:buChar char="•"/>
            </a:pPr>
            <a:endParaRPr lang="en-US" altLang="zh-CN" sz="2000">
              <a:latin typeface="Arial"/>
              <a:ea typeface="等线"/>
              <a:cs typeface="Arial"/>
            </a:endParaRPr>
          </a:p>
        </p:txBody>
      </p:sp>
      <p:sp>
        <p:nvSpPr>
          <p:cNvPr id="11" name="文本框 5">
            <a:extLst>
              <a:ext uri="{FF2B5EF4-FFF2-40B4-BE49-F238E27FC236}">
                <a16:creationId xmlns:a16="http://schemas.microsoft.com/office/drawing/2014/main" id="{4425303A-F51D-488F-A759-66A7F48E9748}"/>
              </a:ext>
            </a:extLst>
          </p:cNvPr>
          <p:cNvSpPr txBox="1"/>
          <p:nvPr/>
        </p:nvSpPr>
        <p:spPr>
          <a:xfrm>
            <a:off x="5743412" y="910155"/>
            <a:ext cx="559757" cy="707886"/>
          </a:xfrm>
          <a:prstGeom prst="rect">
            <a:avLst/>
          </a:prstGeom>
          <a:noFill/>
        </p:spPr>
        <p:txBody>
          <a:bodyPr wrap="square" lIns="91440" tIns="45720" rIns="91440" bIns="45720" rtlCol="0" anchor="t">
            <a:spAutoFit/>
          </a:bodyPr>
          <a:lstStyle/>
          <a:p>
            <a:r>
              <a:rPr lang="en-US" altLang="zh-CN" sz="2000">
                <a:latin typeface="Arial"/>
                <a:ea typeface="等线"/>
                <a:cs typeface="Arial"/>
              </a:rPr>
              <a:t>b.</a:t>
            </a:r>
          </a:p>
          <a:p>
            <a:pPr marL="342900" indent="-342900">
              <a:buFont typeface="Arial" panose="020B0604020202020204" pitchFamily="34" charset="0"/>
              <a:buChar char="•"/>
            </a:pPr>
            <a:endParaRPr lang="en-US" altLang="zh-CN" sz="2000">
              <a:latin typeface="Arial"/>
              <a:ea typeface="等线"/>
              <a:cs typeface="Arial"/>
            </a:endParaRPr>
          </a:p>
        </p:txBody>
      </p:sp>
    </p:spTree>
    <p:extLst>
      <p:ext uri="{BB962C8B-B14F-4D97-AF65-F5344CB8AC3E}">
        <p14:creationId xmlns:p14="http://schemas.microsoft.com/office/powerpoint/2010/main" val="1141807057"/>
      </p:ext>
    </p:extLst>
  </p:cSld>
  <p:clrMapOvr>
    <a:masterClrMapping/>
  </p:clrMapOvr>
  <p:transition advClick="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9DA3E5-28F2-2D43-8FCF-4ABB2CD734BB}"/>
              </a:ext>
            </a:extLst>
          </p:cNvPr>
          <p:cNvSpPr/>
          <p:nvPr/>
        </p:nvSpPr>
        <p:spPr>
          <a:xfrm>
            <a:off x="4656406" y="2513421"/>
            <a:ext cx="4895557" cy="134468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椭圆 46">
            <a:extLst>
              <a:ext uri="{FF2B5EF4-FFF2-40B4-BE49-F238E27FC236}">
                <a16:creationId xmlns:a16="http://schemas.microsoft.com/office/drawing/2014/main" id="{48AF9F0E-7F1D-443C-BF3D-DBA333578122}"/>
              </a:ext>
            </a:extLst>
          </p:cNvPr>
          <p:cNvSpPr/>
          <p:nvPr/>
        </p:nvSpPr>
        <p:spPr>
          <a:xfrm>
            <a:off x="3121937" y="2513421"/>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zh-CN" sz="4400" b="1">
                <a:solidFill>
                  <a:schemeClr val="bg1"/>
                </a:solidFill>
                <a:latin typeface="Arial"/>
                <a:ea typeface="幼圆"/>
                <a:cs typeface="Arial"/>
                <a:sym typeface="幼圆" panose="02010509060101010101" pitchFamily="49" charset="-122"/>
              </a:rPr>
              <a:t>01</a:t>
            </a:r>
            <a:endParaRPr lang="zh-CN" altLang="en-US" sz="4400" b="1">
              <a:solidFill>
                <a:schemeClr val="bg1"/>
              </a:solidFill>
              <a:latin typeface="Arial"/>
              <a:ea typeface="幼圆"/>
              <a:cs typeface="Arial"/>
            </a:endParaRPr>
          </a:p>
        </p:txBody>
      </p:sp>
      <p:sp>
        <p:nvSpPr>
          <p:cNvPr id="6" name="矩形 44">
            <a:extLst>
              <a:ext uri="{FF2B5EF4-FFF2-40B4-BE49-F238E27FC236}">
                <a16:creationId xmlns:a16="http://schemas.microsoft.com/office/drawing/2014/main" id="{55DA5874-7E8F-8B4C-B461-6E798E4989FC}"/>
              </a:ext>
            </a:extLst>
          </p:cNvPr>
          <p:cNvSpPr/>
          <p:nvPr/>
        </p:nvSpPr>
        <p:spPr>
          <a:xfrm>
            <a:off x="6093787" y="2939539"/>
            <a:ext cx="4385556" cy="492443"/>
          </a:xfrm>
          <a:prstGeom prst="rect">
            <a:avLst/>
          </a:prstGeom>
        </p:spPr>
        <p:txBody>
          <a:bodyPr wrap="square" lIns="0" tIns="0" rIns="0" bIns="0" anchor="t">
            <a:spAutoFit/>
          </a:bodyPr>
          <a:lstStyle/>
          <a:p>
            <a:r>
              <a:rPr lang="en-US" altLang="zh-CN" sz="3200" b="1">
                <a:solidFill>
                  <a:srgbClr val="000000"/>
                </a:solidFill>
                <a:latin typeface="Arial"/>
                <a:ea typeface="幼圆"/>
                <a:cs typeface="Arial"/>
              </a:rPr>
              <a:t>Context</a:t>
            </a:r>
            <a:endParaRPr lang="en-US"/>
          </a:p>
        </p:txBody>
      </p:sp>
      <p:pic>
        <p:nvPicPr>
          <p:cNvPr id="5" name="Audio 4">
            <a:hlinkClick r:id="" action="ppaction://media"/>
            <a:extLst>
              <a:ext uri="{FF2B5EF4-FFF2-40B4-BE49-F238E27FC236}">
                <a16:creationId xmlns:a16="http://schemas.microsoft.com/office/drawing/2014/main" id="{0ED343F9-5732-4A32-BC45-E7E389BEE62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1635991823"/>
      </p:ext>
    </p:extLst>
  </p:cSld>
  <p:clrMapOvr>
    <a:masterClrMapping/>
  </p:clrMapOvr>
  <p:transition advClick="0" advTm="1356">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11A411-AB88-4EFD-99B2-61D22C060607}"/>
              </a:ext>
            </a:extLst>
          </p:cNvPr>
          <p:cNvSpPr txBox="1"/>
          <p:nvPr/>
        </p:nvSpPr>
        <p:spPr>
          <a:xfrm>
            <a:off x="516900" y="325750"/>
            <a:ext cx="7436243" cy="861774"/>
          </a:xfrm>
          <a:prstGeom prst="rect">
            <a:avLst/>
          </a:prstGeom>
          <a:noFill/>
        </p:spPr>
        <p:txBody>
          <a:bodyPr wrap="square" lIns="91440" tIns="45720" rIns="91440" bIns="45720" rtlCol="0" anchor="t">
            <a:spAutoFit/>
          </a:bodyPr>
          <a:lstStyle/>
          <a:p>
            <a:r>
              <a:rPr lang="en-US" sz="3200" b="1">
                <a:latin typeface="Arial"/>
                <a:ea typeface="+mn-lt"/>
                <a:cs typeface="+mn-lt"/>
              </a:rPr>
              <a:t>5.8 Summary </a:t>
            </a:r>
          </a:p>
          <a:p>
            <a:pPr algn="ctr"/>
            <a:endParaRPr lang="en-US" altLang="zh-CN"/>
          </a:p>
        </p:txBody>
      </p:sp>
      <p:sp>
        <p:nvSpPr>
          <p:cNvPr id="6" name="文本框 5">
            <a:extLst>
              <a:ext uri="{FF2B5EF4-FFF2-40B4-BE49-F238E27FC236}">
                <a16:creationId xmlns:a16="http://schemas.microsoft.com/office/drawing/2014/main" id="{958E1757-6B5C-49A6-848D-C4B41685B7F7}"/>
              </a:ext>
            </a:extLst>
          </p:cNvPr>
          <p:cNvSpPr txBox="1"/>
          <p:nvPr/>
        </p:nvSpPr>
        <p:spPr>
          <a:xfrm>
            <a:off x="883866" y="2146608"/>
            <a:ext cx="5735607" cy="523220"/>
          </a:xfrm>
          <a:prstGeom prst="rect">
            <a:avLst/>
          </a:prstGeom>
          <a:noFill/>
        </p:spPr>
        <p:txBody>
          <a:bodyPr wrap="square" lIns="91440" tIns="45720" rIns="91440" bIns="45720" rtlCol="0" anchor="t">
            <a:spAutoFit/>
          </a:bodyPr>
          <a:lstStyle/>
          <a:p>
            <a:endParaRPr lang="en-US" altLang="zh-CN" sz="2800">
              <a:latin typeface="Arial"/>
              <a:ea typeface="等线"/>
              <a:cs typeface="Times New Roman"/>
            </a:endParaRPr>
          </a:p>
        </p:txBody>
      </p:sp>
      <p:sp>
        <p:nvSpPr>
          <p:cNvPr id="9" name="文本框 5">
            <a:extLst>
              <a:ext uri="{FF2B5EF4-FFF2-40B4-BE49-F238E27FC236}">
                <a16:creationId xmlns:a16="http://schemas.microsoft.com/office/drawing/2014/main" id="{A3FB14C9-F3C4-45FF-A43D-725330D3E2BE}"/>
              </a:ext>
            </a:extLst>
          </p:cNvPr>
          <p:cNvSpPr txBox="1"/>
          <p:nvPr/>
        </p:nvSpPr>
        <p:spPr>
          <a:xfrm>
            <a:off x="1904659" y="5812836"/>
            <a:ext cx="10221341" cy="707886"/>
          </a:xfrm>
          <a:prstGeom prst="rect">
            <a:avLst/>
          </a:prstGeom>
          <a:noFill/>
        </p:spPr>
        <p:txBody>
          <a:bodyPr wrap="square" lIns="91440" tIns="45720" rIns="91440" bIns="45720" rtlCol="0" anchor="t">
            <a:spAutoFit/>
          </a:bodyPr>
          <a:lstStyle/>
          <a:p>
            <a:r>
              <a:rPr lang="en-US" altLang="zh-CN" sz="2000">
                <a:latin typeface="Arial"/>
                <a:ea typeface="等线"/>
                <a:cs typeface="Arial"/>
              </a:rPr>
              <a:t>We use Grid </a:t>
            </a:r>
            <a:r>
              <a:rPr lang="en-US" altLang="zh-CN" sz="2000" err="1">
                <a:latin typeface="Arial"/>
                <a:ea typeface="等线"/>
                <a:cs typeface="Arial"/>
              </a:rPr>
              <a:t>SearchCV</a:t>
            </a:r>
            <a:r>
              <a:rPr lang="en-US" altLang="zh-CN" sz="2000">
                <a:latin typeface="Arial"/>
                <a:ea typeface="等线"/>
                <a:cs typeface="Arial"/>
              </a:rPr>
              <a:t> to get the score and parameters using 5-fold.</a:t>
            </a:r>
          </a:p>
          <a:p>
            <a:pPr marL="342900" indent="-342900">
              <a:buFont typeface="Arial" panose="020B0604020202020204" pitchFamily="34" charset="0"/>
              <a:buChar char="•"/>
            </a:pPr>
            <a:endParaRPr lang="en-US" altLang="zh-CN" sz="2000">
              <a:latin typeface="Arial"/>
              <a:ea typeface="等线"/>
              <a:cs typeface="Arial"/>
            </a:endParaRPr>
          </a:p>
        </p:txBody>
      </p:sp>
      <p:graphicFrame>
        <p:nvGraphicFramePr>
          <p:cNvPr id="14" name="Table 13">
            <a:extLst>
              <a:ext uri="{FF2B5EF4-FFF2-40B4-BE49-F238E27FC236}">
                <a16:creationId xmlns:a16="http://schemas.microsoft.com/office/drawing/2014/main" id="{567661EC-07CB-4B61-8BA3-68E0BE24C298}"/>
              </a:ext>
            </a:extLst>
          </p:cNvPr>
          <p:cNvGraphicFramePr>
            <a:graphicFrameLocks noGrp="1"/>
          </p:cNvGraphicFramePr>
          <p:nvPr>
            <p:extLst>
              <p:ext uri="{D42A27DB-BD31-4B8C-83A1-F6EECF244321}">
                <p14:modId xmlns:p14="http://schemas.microsoft.com/office/powerpoint/2010/main" val="1484940412"/>
              </p:ext>
            </p:extLst>
          </p:nvPr>
        </p:nvGraphicFramePr>
        <p:xfrm>
          <a:off x="1495244" y="977660"/>
          <a:ext cx="9003078" cy="4742294"/>
        </p:xfrm>
        <a:graphic>
          <a:graphicData uri="http://schemas.openxmlformats.org/drawingml/2006/table">
            <a:tbl>
              <a:tblPr firstRow="1" bandRow="1">
                <a:tableStyleId>{5C22544A-7EE6-4342-B048-85BDC9FD1C3A}</a:tableStyleId>
              </a:tblPr>
              <a:tblGrid>
                <a:gridCol w="3362852">
                  <a:extLst>
                    <a:ext uri="{9D8B030D-6E8A-4147-A177-3AD203B41FA5}">
                      <a16:colId xmlns:a16="http://schemas.microsoft.com/office/drawing/2014/main" val="2477325562"/>
                    </a:ext>
                  </a:extLst>
                </a:gridCol>
                <a:gridCol w="2429773">
                  <a:extLst>
                    <a:ext uri="{9D8B030D-6E8A-4147-A177-3AD203B41FA5}">
                      <a16:colId xmlns:a16="http://schemas.microsoft.com/office/drawing/2014/main" val="2700327915"/>
                    </a:ext>
                  </a:extLst>
                </a:gridCol>
                <a:gridCol w="3210453">
                  <a:extLst>
                    <a:ext uri="{9D8B030D-6E8A-4147-A177-3AD203B41FA5}">
                      <a16:colId xmlns:a16="http://schemas.microsoft.com/office/drawing/2014/main" val="1603812562"/>
                    </a:ext>
                  </a:extLst>
                </a:gridCol>
              </a:tblGrid>
              <a:tr h="503207">
                <a:tc>
                  <a:txBody>
                    <a:bodyPr/>
                    <a:lstStyle/>
                    <a:p>
                      <a:pPr algn="ctr"/>
                      <a:endParaRPr lang="en-US" sz="2000">
                        <a:effectLst/>
                        <a:latin typeface="Arial"/>
                      </a:endParaRPr>
                    </a:p>
                    <a:p>
                      <a:pPr lvl="0" algn="ctr">
                        <a:buNone/>
                      </a:pPr>
                      <a:r>
                        <a:rPr lang="en-US" sz="2000">
                          <a:effectLst/>
                          <a:latin typeface="Arial"/>
                        </a:rPr>
                        <a:t>Model</a:t>
                      </a:r>
                    </a:p>
                  </a:txBody>
                  <a:tcPr marL="68580" marR="68580" marT="0" marB="0" anchor="ctr"/>
                </a:tc>
                <a:tc>
                  <a:txBody>
                    <a:bodyPr/>
                    <a:lstStyle/>
                    <a:p>
                      <a:pPr algn="ctr"/>
                      <a:endParaRPr lang="en-US" sz="2000">
                        <a:effectLst/>
                        <a:latin typeface="Arial"/>
                      </a:endParaRPr>
                    </a:p>
                    <a:p>
                      <a:pPr lvl="0" algn="ctr">
                        <a:buNone/>
                      </a:pPr>
                      <a:r>
                        <a:rPr lang="en-US" sz="2000">
                          <a:effectLst/>
                          <a:latin typeface="Arial"/>
                        </a:rPr>
                        <a:t>Accuracy Score</a:t>
                      </a:r>
                    </a:p>
                  </a:txBody>
                  <a:tcPr marL="68580" marR="68580" marT="0" marB="0" anchor="ctr"/>
                </a:tc>
                <a:tc>
                  <a:txBody>
                    <a:bodyPr/>
                    <a:lstStyle/>
                    <a:p>
                      <a:pPr algn="ctr"/>
                      <a:endParaRPr lang="en-US" sz="2000">
                        <a:effectLst/>
                        <a:latin typeface="Arial"/>
                      </a:endParaRPr>
                    </a:p>
                    <a:p>
                      <a:pPr lvl="0" algn="ctr">
                        <a:buNone/>
                      </a:pPr>
                      <a:r>
                        <a:rPr lang="en-US" sz="2000">
                          <a:effectLst/>
                          <a:latin typeface="Arial"/>
                        </a:rPr>
                        <a:t>Selected Parameters</a:t>
                      </a:r>
                    </a:p>
                  </a:txBody>
                  <a:tcPr marL="68580" marR="68580" marT="0" marB="0" anchor="ctr"/>
                </a:tc>
                <a:extLst>
                  <a:ext uri="{0D108BD9-81ED-4DB2-BD59-A6C34878D82A}">
                    <a16:rowId xmlns:a16="http://schemas.microsoft.com/office/drawing/2014/main" val="3723686517"/>
                  </a:ext>
                </a:extLst>
              </a:tr>
              <a:tr h="361563">
                <a:tc>
                  <a:txBody>
                    <a:bodyPr/>
                    <a:lstStyle/>
                    <a:p>
                      <a:pPr algn="ctr"/>
                      <a:r>
                        <a:rPr lang="en-US" sz="2000">
                          <a:effectLst/>
                          <a:latin typeface="Arial"/>
                        </a:rPr>
                        <a:t>Decision Tree</a:t>
                      </a:r>
                    </a:p>
                  </a:txBody>
                  <a:tcPr marL="68580" marR="68580" marT="0" marB="0" anchor="ctr"/>
                </a:tc>
                <a:tc>
                  <a:txBody>
                    <a:bodyPr/>
                    <a:lstStyle/>
                    <a:p>
                      <a:pPr algn="ctr"/>
                      <a:r>
                        <a:rPr lang="en-US" sz="2000">
                          <a:effectLst/>
                          <a:latin typeface="Arial"/>
                        </a:rPr>
                        <a:t>0.9403</a:t>
                      </a:r>
                    </a:p>
                  </a:txBody>
                  <a:tcPr marL="68580" marR="68580" marT="0" marB="0" anchor="ctr"/>
                </a:tc>
                <a:tc>
                  <a:txBody>
                    <a:bodyPr/>
                    <a:lstStyle/>
                    <a:p>
                      <a:pPr algn="ctr"/>
                      <a:r>
                        <a:rPr lang="en-US" sz="2000" err="1">
                          <a:effectLst/>
                          <a:latin typeface="Arial"/>
                        </a:rPr>
                        <a:t>max_depth</a:t>
                      </a:r>
                      <a:r>
                        <a:rPr lang="en-US" sz="2000">
                          <a:effectLst/>
                          <a:latin typeface="Arial"/>
                        </a:rPr>
                        <a:t> = 18</a:t>
                      </a:r>
                    </a:p>
                  </a:txBody>
                  <a:tcPr marL="68580" marR="68580" marT="0" marB="0" anchor="ctr"/>
                </a:tc>
                <a:extLst>
                  <a:ext uri="{0D108BD9-81ED-4DB2-BD59-A6C34878D82A}">
                    <a16:rowId xmlns:a16="http://schemas.microsoft.com/office/drawing/2014/main" val="1833198210"/>
                  </a:ext>
                </a:extLst>
              </a:tr>
              <a:tr h="522263">
                <a:tc>
                  <a:txBody>
                    <a:bodyPr/>
                    <a:lstStyle/>
                    <a:p>
                      <a:pPr algn="ctr"/>
                      <a:r>
                        <a:rPr lang="en-US" sz="2000">
                          <a:effectLst/>
                          <a:latin typeface="Arial"/>
                        </a:rPr>
                        <a:t>Random Forest</a:t>
                      </a:r>
                    </a:p>
                  </a:txBody>
                  <a:tcPr marL="68580" marR="68580" marT="0" marB="0" anchor="ctr"/>
                </a:tc>
                <a:tc>
                  <a:txBody>
                    <a:bodyPr/>
                    <a:lstStyle/>
                    <a:p>
                      <a:pPr algn="ctr"/>
                      <a:r>
                        <a:rPr lang="en-US" sz="2000">
                          <a:effectLst/>
                          <a:latin typeface="Arial"/>
                        </a:rPr>
                        <a:t>0.9689</a:t>
                      </a:r>
                    </a:p>
                  </a:txBody>
                  <a:tcPr marL="68580" marR="68580" marT="0" marB="0" anchor="ctr"/>
                </a:tc>
                <a:tc>
                  <a:txBody>
                    <a:bodyPr/>
                    <a:lstStyle/>
                    <a:p>
                      <a:pPr algn="ctr"/>
                      <a:r>
                        <a:rPr lang="en-US" sz="2000" err="1">
                          <a:effectLst/>
                          <a:latin typeface="Arial"/>
                        </a:rPr>
                        <a:t>max_depth</a:t>
                      </a:r>
                      <a:r>
                        <a:rPr lang="en-US" sz="2000">
                          <a:effectLst/>
                          <a:latin typeface="Arial"/>
                        </a:rPr>
                        <a:t> = 21 </a:t>
                      </a:r>
                      <a:r>
                        <a:rPr lang="en-US" sz="2000" err="1">
                          <a:effectLst/>
                          <a:latin typeface="Arial"/>
                        </a:rPr>
                        <a:t>n_estimators</a:t>
                      </a:r>
                      <a:r>
                        <a:rPr lang="en-US" sz="2000">
                          <a:effectLst/>
                          <a:latin typeface="Arial"/>
                        </a:rPr>
                        <a:t> = 40</a:t>
                      </a:r>
                    </a:p>
                  </a:txBody>
                  <a:tcPr marL="68580" marR="68580" marT="0" marB="0" anchor="ctr"/>
                </a:tc>
                <a:extLst>
                  <a:ext uri="{0D108BD9-81ED-4DB2-BD59-A6C34878D82A}">
                    <a16:rowId xmlns:a16="http://schemas.microsoft.com/office/drawing/2014/main" val="2544171174"/>
                  </a:ext>
                </a:extLst>
              </a:tr>
              <a:tr h="522263">
                <a:tc>
                  <a:txBody>
                    <a:bodyPr/>
                    <a:lstStyle/>
                    <a:p>
                      <a:pPr algn="ctr"/>
                      <a:r>
                        <a:rPr lang="en-US" sz="2000">
                          <a:effectLst/>
                          <a:latin typeface="Arial"/>
                        </a:rPr>
                        <a:t>k-Nearest Neighbors</a:t>
                      </a:r>
                    </a:p>
                  </a:txBody>
                  <a:tcPr marL="68580" marR="68580" marT="0" marB="0" anchor="ctr"/>
                </a:tc>
                <a:tc>
                  <a:txBody>
                    <a:bodyPr/>
                    <a:lstStyle/>
                    <a:p>
                      <a:pPr algn="ctr"/>
                      <a:r>
                        <a:rPr lang="en-US" sz="2000">
                          <a:effectLst/>
                          <a:latin typeface="Arial"/>
                        </a:rPr>
                        <a:t>0.9475</a:t>
                      </a:r>
                    </a:p>
                  </a:txBody>
                  <a:tcPr marL="68580" marR="68580" marT="0" marB="0" anchor="ctr"/>
                </a:tc>
                <a:tc>
                  <a:txBody>
                    <a:bodyPr/>
                    <a:lstStyle/>
                    <a:p>
                      <a:pPr algn="ctr"/>
                      <a:r>
                        <a:rPr lang="en-US" sz="2000" err="1">
                          <a:effectLst/>
                          <a:latin typeface="Arial"/>
                        </a:rPr>
                        <a:t>n_neighbors</a:t>
                      </a:r>
                      <a:r>
                        <a:rPr lang="en-US" sz="2000">
                          <a:effectLst/>
                          <a:latin typeface="Arial"/>
                        </a:rPr>
                        <a:t> = 2 weights = uniform</a:t>
                      </a:r>
                    </a:p>
                  </a:txBody>
                  <a:tcPr marL="68580" marR="68580" marT="0" marB="0" anchor="ctr"/>
                </a:tc>
                <a:extLst>
                  <a:ext uri="{0D108BD9-81ED-4DB2-BD59-A6C34878D82A}">
                    <a16:rowId xmlns:a16="http://schemas.microsoft.com/office/drawing/2014/main" val="3926444099"/>
                  </a:ext>
                </a:extLst>
              </a:tr>
              <a:tr h="542348">
                <a:tc>
                  <a:txBody>
                    <a:bodyPr/>
                    <a:lstStyle/>
                    <a:p>
                      <a:pPr algn="ctr"/>
                      <a:r>
                        <a:rPr lang="en-US" sz="2000">
                          <a:effectLst/>
                          <a:latin typeface="Arial"/>
                        </a:rPr>
                        <a:t>Naive Bayes Classifier</a:t>
                      </a:r>
                    </a:p>
                  </a:txBody>
                  <a:tcPr marL="68580" marR="68580" marT="0" marB="0" anchor="ctr"/>
                </a:tc>
                <a:tc>
                  <a:txBody>
                    <a:bodyPr/>
                    <a:lstStyle/>
                    <a:p>
                      <a:pPr algn="ctr"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latin typeface="Arial"/>
                        </a:rPr>
                        <a:t>0.5118</a:t>
                      </a:r>
                    </a:p>
                    <a:p>
                      <a:pPr algn="ctr"/>
                      <a:endParaRPr lang="en-US" sz="2000">
                        <a:effectLst/>
                        <a:latin typeface="Arial"/>
                      </a:endParaRPr>
                    </a:p>
                  </a:txBody>
                  <a:tcPr marL="68580" marR="68580" marT="0" marB="0" anchor="ctr"/>
                </a:tc>
                <a:tc>
                  <a:txBody>
                    <a:bodyPr/>
                    <a:lstStyle/>
                    <a:p>
                      <a:pPr algn="ctr"/>
                      <a:r>
                        <a:rPr lang="en-US" sz="2000">
                          <a:effectLst/>
                          <a:latin typeface="Arial"/>
                        </a:rPr>
                        <a:t>--</a:t>
                      </a:r>
                    </a:p>
                  </a:txBody>
                  <a:tcPr marL="68580" marR="68580" marT="0" marB="0" anchor="ctr"/>
                </a:tc>
                <a:extLst>
                  <a:ext uri="{0D108BD9-81ED-4DB2-BD59-A6C34878D82A}">
                    <a16:rowId xmlns:a16="http://schemas.microsoft.com/office/drawing/2014/main" val="3681431782"/>
                  </a:ext>
                </a:extLst>
              </a:tr>
              <a:tr h="542348">
                <a:tc>
                  <a:txBody>
                    <a:bodyPr/>
                    <a:lstStyle/>
                    <a:p>
                      <a:pPr algn="ctr"/>
                      <a:r>
                        <a:rPr lang="en-US" sz="2000">
                          <a:effectLst/>
                          <a:latin typeface="Arial"/>
                        </a:rPr>
                        <a:t>Support Vector Machine</a:t>
                      </a:r>
                    </a:p>
                  </a:txBody>
                  <a:tcPr marL="68580" marR="68580" marT="0" marB="0" anchor="ctr"/>
                </a:tc>
                <a:tc>
                  <a:txBody>
                    <a:bodyPr/>
                    <a:lstStyle/>
                    <a:p>
                      <a:pPr algn="ctr"/>
                      <a:r>
                        <a:rPr lang="en-US" sz="2000">
                          <a:effectLst/>
                          <a:latin typeface="Arial"/>
                        </a:rPr>
                        <a:t>0.9262</a:t>
                      </a:r>
                    </a:p>
                  </a:txBody>
                  <a:tcPr marL="68580" marR="68580" marT="0" marB="0" anchor="ctr"/>
                </a:tc>
                <a:tc>
                  <a:txBody>
                    <a:bodyPr/>
                    <a:lstStyle/>
                    <a:p>
                      <a:pPr algn="ctr"/>
                      <a:r>
                        <a:rPr lang="en-US" sz="2000">
                          <a:effectLst/>
                          <a:latin typeface="Arial"/>
                        </a:rPr>
                        <a:t>C = 3</a:t>
                      </a:r>
                      <a:endParaRPr lang="en-US"/>
                    </a:p>
                    <a:p>
                      <a:pPr lvl="0" algn="ctr">
                        <a:buNone/>
                      </a:pPr>
                      <a:r>
                        <a:rPr lang="en-US" sz="2000" err="1">
                          <a:effectLst/>
                          <a:latin typeface="Arial"/>
                        </a:rPr>
                        <a:t>tol</a:t>
                      </a:r>
                      <a:r>
                        <a:rPr lang="en-US" sz="2000">
                          <a:effectLst/>
                          <a:latin typeface="Arial"/>
                        </a:rPr>
                        <a:t> = 0.06</a:t>
                      </a:r>
                    </a:p>
                  </a:txBody>
                  <a:tcPr marL="68580" marR="68580" marT="0" marB="0" anchor="ctr"/>
                </a:tc>
                <a:extLst>
                  <a:ext uri="{0D108BD9-81ED-4DB2-BD59-A6C34878D82A}">
                    <a16:rowId xmlns:a16="http://schemas.microsoft.com/office/drawing/2014/main" val="391144554"/>
                  </a:ext>
                </a:extLst>
              </a:tr>
              <a:tr h="361563">
                <a:tc>
                  <a:txBody>
                    <a:bodyPr/>
                    <a:lstStyle/>
                    <a:p>
                      <a:pPr algn="ctr"/>
                      <a:r>
                        <a:rPr lang="en-US" sz="2000">
                          <a:effectLst/>
                          <a:latin typeface="Arial"/>
                        </a:rPr>
                        <a:t>Logistic Regression</a:t>
                      </a:r>
                    </a:p>
                  </a:txBody>
                  <a:tcPr marL="68580" marR="68580" marT="0" marB="0" anchor="ctr"/>
                </a:tc>
                <a:tc>
                  <a:txBody>
                    <a:bodyPr/>
                    <a:lstStyle/>
                    <a:p>
                      <a:pPr algn="ctr"/>
                      <a:r>
                        <a:rPr lang="en-US" sz="2000">
                          <a:effectLst/>
                          <a:latin typeface="Arial"/>
                        </a:rPr>
                        <a:t>0.4859</a:t>
                      </a:r>
                    </a:p>
                  </a:txBody>
                  <a:tcPr marL="68580" marR="68580" marT="0" marB="0" anchor="ctr"/>
                </a:tc>
                <a:tc>
                  <a:txBody>
                    <a:bodyPr/>
                    <a:lstStyle/>
                    <a:p>
                      <a:pPr algn="ctr"/>
                      <a:r>
                        <a:rPr lang="en-US" sz="2000">
                          <a:effectLst/>
                          <a:latin typeface="Arial"/>
                        </a:rPr>
                        <a:t>C = 0.01</a:t>
                      </a:r>
                      <a:endParaRPr lang="en-US"/>
                    </a:p>
                    <a:p>
                      <a:pPr lvl="0" algn="ctr">
                        <a:buNone/>
                      </a:pPr>
                      <a:r>
                        <a:rPr lang="en-US" sz="2000">
                          <a:effectLst/>
                          <a:latin typeface="Arial"/>
                        </a:rPr>
                        <a:t> </a:t>
                      </a:r>
                      <a:r>
                        <a:rPr lang="en-US" sz="2000" err="1">
                          <a:effectLst/>
                          <a:latin typeface="Arial"/>
                        </a:rPr>
                        <a:t>tol</a:t>
                      </a:r>
                      <a:r>
                        <a:rPr lang="en-US" sz="2000">
                          <a:effectLst/>
                          <a:latin typeface="Arial"/>
                        </a:rPr>
                        <a:t> = 0.0001</a:t>
                      </a:r>
                    </a:p>
                  </a:txBody>
                  <a:tcPr marL="68580" marR="68580" marT="0" marB="0" anchor="ctr"/>
                </a:tc>
                <a:extLst>
                  <a:ext uri="{0D108BD9-81ED-4DB2-BD59-A6C34878D82A}">
                    <a16:rowId xmlns:a16="http://schemas.microsoft.com/office/drawing/2014/main" val="13826327"/>
                  </a:ext>
                </a:extLst>
              </a:tr>
              <a:tr h="723131">
                <a:tc>
                  <a:txBody>
                    <a:bodyPr/>
                    <a:lstStyle/>
                    <a:p>
                      <a:pPr algn="ctr"/>
                      <a:r>
                        <a:rPr lang="en-US" sz="2000">
                          <a:effectLst/>
                          <a:latin typeface="Arial"/>
                        </a:rPr>
                        <a:t>Gradient Boosting Decision Tree</a:t>
                      </a:r>
                    </a:p>
                  </a:txBody>
                  <a:tcPr marL="68580" marR="68580" marT="0" marB="0" anchor="ctr"/>
                </a:tc>
                <a:tc>
                  <a:txBody>
                    <a:bodyPr/>
                    <a:lstStyle/>
                    <a:p>
                      <a:pPr algn="ctr"/>
                      <a:r>
                        <a:rPr lang="en-US" sz="2000">
                          <a:effectLst/>
                          <a:latin typeface="Arial"/>
                        </a:rPr>
                        <a:t>0.9624</a:t>
                      </a:r>
                    </a:p>
                  </a:txBody>
                  <a:tcPr marL="68580" marR="68580" marT="0" marB="0" anchor="ctr"/>
                </a:tc>
                <a:tc>
                  <a:txBody>
                    <a:bodyPr/>
                    <a:lstStyle/>
                    <a:p>
                      <a:pPr algn="ctr"/>
                      <a:r>
                        <a:rPr lang="en-US" sz="2000" err="1">
                          <a:effectLst/>
                          <a:latin typeface="Arial"/>
                        </a:rPr>
                        <a:t>max_depth</a:t>
                      </a:r>
                      <a:r>
                        <a:rPr lang="en-US" sz="2000">
                          <a:effectLst/>
                          <a:latin typeface="Arial"/>
                        </a:rPr>
                        <a:t> = 17</a:t>
                      </a:r>
                      <a:endParaRPr lang="en-US"/>
                    </a:p>
                    <a:p>
                      <a:pPr lvl="0" algn="ctr">
                        <a:buNone/>
                      </a:pPr>
                      <a:r>
                        <a:rPr lang="en-US" sz="2000">
                          <a:effectLst/>
                          <a:latin typeface="Arial"/>
                        </a:rPr>
                        <a:t> </a:t>
                      </a:r>
                      <a:r>
                        <a:rPr lang="en-US" sz="2000" err="1">
                          <a:effectLst/>
                          <a:latin typeface="Arial"/>
                        </a:rPr>
                        <a:t>min_samples_split</a:t>
                      </a:r>
                      <a:r>
                        <a:rPr lang="en-US" sz="2000">
                          <a:effectLst/>
                          <a:latin typeface="Arial"/>
                        </a:rPr>
                        <a:t> = 200</a:t>
                      </a:r>
                    </a:p>
                  </a:txBody>
                  <a:tcPr marL="68580" marR="68580" marT="0" marB="0" anchor="ctr"/>
                </a:tc>
                <a:extLst>
                  <a:ext uri="{0D108BD9-81ED-4DB2-BD59-A6C34878D82A}">
                    <a16:rowId xmlns:a16="http://schemas.microsoft.com/office/drawing/2014/main" val="3493663956"/>
                  </a:ext>
                </a:extLst>
              </a:tr>
            </a:tbl>
          </a:graphicData>
        </a:graphic>
      </p:graphicFrame>
    </p:spTree>
    <p:extLst>
      <p:ext uri="{BB962C8B-B14F-4D97-AF65-F5344CB8AC3E}">
        <p14:creationId xmlns:p14="http://schemas.microsoft.com/office/powerpoint/2010/main" val="1964134152"/>
      </p:ext>
    </p:extLst>
  </p:cSld>
  <p:clrMapOvr>
    <a:masterClrMapping/>
  </p:clrMapOvr>
  <p:transition advClick="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6" name="hjkhjkhjkk"/>
          <p:cNvSpPr>
            <a:spLocks noChangeAspect="1" noEditPoints="1"/>
          </p:cNvSpPr>
          <p:nvPr/>
        </p:nvSpPr>
        <p:spPr bwMode="auto">
          <a:xfrm>
            <a:off x="4333888" y="4068602"/>
            <a:ext cx="225425" cy="241300"/>
          </a:xfrm>
          <a:custGeom>
            <a:avLst/>
            <a:gdLst>
              <a:gd name="T0" fmla="*/ 40169 w 376"/>
              <a:gd name="T1" fmla="*/ 1805 h 401"/>
              <a:gd name="T2" fmla="*/ 37171 w 376"/>
              <a:gd name="T3" fmla="*/ 1805 h 401"/>
              <a:gd name="T4" fmla="*/ 0 w 376"/>
              <a:gd name="T5" fmla="*/ 95678 h 401"/>
              <a:gd name="T6" fmla="*/ 38970 w 376"/>
              <a:gd name="T7" fmla="*/ 134189 h 401"/>
              <a:gd name="T8" fmla="*/ 77340 w 376"/>
              <a:gd name="T9" fmla="*/ 95678 h 401"/>
              <a:gd name="T10" fmla="*/ 40169 w 376"/>
              <a:gd name="T11" fmla="*/ 1805 h 401"/>
              <a:gd name="T12" fmla="*/ 187654 w 376"/>
              <a:gd name="T13" fmla="*/ 1805 h 401"/>
              <a:gd name="T14" fmla="*/ 185256 w 376"/>
              <a:gd name="T15" fmla="*/ 1805 h 401"/>
              <a:gd name="T16" fmla="*/ 147486 w 376"/>
              <a:gd name="T17" fmla="*/ 95678 h 401"/>
              <a:gd name="T18" fmla="*/ 186455 w 376"/>
              <a:gd name="T19" fmla="*/ 134189 h 401"/>
              <a:gd name="T20" fmla="*/ 225425 w 376"/>
              <a:gd name="T21" fmla="*/ 95678 h 401"/>
              <a:gd name="T22" fmla="*/ 187654 w 376"/>
              <a:gd name="T23" fmla="*/ 1805 h 401"/>
              <a:gd name="T24" fmla="*/ 110914 w 376"/>
              <a:gd name="T25" fmla="*/ 108314 h 401"/>
              <a:gd name="T26" fmla="*/ 73743 w 376"/>
              <a:gd name="T27" fmla="*/ 202788 h 401"/>
              <a:gd name="T28" fmla="*/ 112713 w 376"/>
              <a:gd name="T29" fmla="*/ 241300 h 401"/>
              <a:gd name="T30" fmla="*/ 151682 w 376"/>
              <a:gd name="T31" fmla="*/ 202788 h 401"/>
              <a:gd name="T32" fmla="*/ 113912 w 376"/>
              <a:gd name="T33" fmla="*/ 108314 h 401"/>
              <a:gd name="T34" fmla="*/ 110914 w 376"/>
              <a:gd name="T35" fmla="*/ 108314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
              <a:gd name="T55" fmla="*/ 0 h 401"/>
              <a:gd name="T56" fmla="*/ 376 w 376"/>
              <a:gd name="T57" fmla="*/ 401 h 40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7" name="hjkhjkhjkhjk"/>
          <p:cNvSpPr>
            <a:spLocks noChangeAspect="1"/>
          </p:cNvSpPr>
          <p:nvPr/>
        </p:nvSpPr>
        <p:spPr bwMode="auto">
          <a:xfrm>
            <a:off x="7526350" y="4070201"/>
            <a:ext cx="242887" cy="250825"/>
          </a:xfrm>
          <a:custGeom>
            <a:avLst/>
            <a:gdLst>
              <a:gd name="T0" fmla="*/ 91304 w 274"/>
              <a:gd name="T1" fmla="*/ 250825 h 284"/>
              <a:gd name="T2" fmla="*/ 70916 w 274"/>
              <a:gd name="T3" fmla="*/ 241110 h 284"/>
              <a:gd name="T4" fmla="*/ 7978 w 274"/>
              <a:gd name="T5" fmla="*/ 157207 h 284"/>
              <a:gd name="T6" fmla="*/ 12410 w 274"/>
              <a:gd name="T7" fmla="*/ 122763 h 284"/>
              <a:gd name="T8" fmla="*/ 46982 w 274"/>
              <a:gd name="T9" fmla="*/ 128062 h 284"/>
              <a:gd name="T10" fmla="*/ 88645 w 274"/>
              <a:gd name="T11" fmla="*/ 182820 h 284"/>
              <a:gd name="T12" fmla="*/ 194132 w 274"/>
              <a:gd name="T13" fmla="*/ 15014 h 284"/>
              <a:gd name="T14" fmla="*/ 227817 w 274"/>
              <a:gd name="T15" fmla="*/ 7065 h 284"/>
              <a:gd name="T16" fmla="*/ 235795 w 274"/>
              <a:gd name="T17" fmla="*/ 41510 h 284"/>
              <a:gd name="T18" fmla="*/ 111693 w 274"/>
              <a:gd name="T19" fmla="*/ 239344 h 284"/>
              <a:gd name="T20" fmla="*/ 92191 w 274"/>
              <a:gd name="T21" fmla="*/ 250825 h 284"/>
              <a:gd name="T22" fmla="*/ 91304 w 274"/>
              <a:gd name="T23" fmla="*/ 250825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4"/>
              <a:gd name="T37" fmla="*/ 0 h 284"/>
              <a:gd name="T38" fmla="*/ 274 w 274"/>
              <a:gd name="T39" fmla="*/ 284 h 2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8" name="hkjhkjhk"/>
          <p:cNvSpPr>
            <a:spLocks noEditPoints="1"/>
          </p:cNvSpPr>
          <p:nvPr/>
        </p:nvSpPr>
        <p:spPr bwMode="auto">
          <a:xfrm>
            <a:off x="5181601" y="4087652"/>
            <a:ext cx="258763" cy="222251"/>
          </a:xfrm>
          <a:custGeom>
            <a:avLst/>
            <a:gdLst>
              <a:gd name="T0" fmla="*/ 249778 w 288"/>
              <a:gd name="T1" fmla="*/ 0 h 246"/>
              <a:gd name="T2" fmla="*/ 46721 w 288"/>
              <a:gd name="T3" fmla="*/ 0 h 246"/>
              <a:gd name="T4" fmla="*/ 37736 w 288"/>
              <a:gd name="T5" fmla="*/ 9035 h 246"/>
              <a:gd name="T6" fmla="*/ 37736 w 288"/>
              <a:gd name="T7" fmla="*/ 38849 h 246"/>
              <a:gd name="T8" fmla="*/ 8985 w 288"/>
              <a:gd name="T9" fmla="*/ 38849 h 246"/>
              <a:gd name="T10" fmla="*/ 0 w 288"/>
              <a:gd name="T11" fmla="*/ 47883 h 246"/>
              <a:gd name="T12" fmla="*/ 0 w 288"/>
              <a:gd name="T13" fmla="*/ 197858 h 246"/>
              <a:gd name="T14" fmla="*/ 24259 w 288"/>
              <a:gd name="T15" fmla="*/ 222251 h 246"/>
              <a:gd name="T16" fmla="*/ 46721 w 288"/>
              <a:gd name="T17" fmla="*/ 222251 h 246"/>
              <a:gd name="T18" fmla="*/ 216534 w 288"/>
              <a:gd name="T19" fmla="*/ 222251 h 246"/>
              <a:gd name="T20" fmla="*/ 249778 w 288"/>
              <a:gd name="T21" fmla="*/ 222251 h 246"/>
              <a:gd name="T22" fmla="*/ 258763 w 288"/>
              <a:gd name="T23" fmla="*/ 213216 h 246"/>
              <a:gd name="T24" fmla="*/ 258763 w 288"/>
              <a:gd name="T25" fmla="*/ 9035 h 246"/>
              <a:gd name="T26" fmla="*/ 249778 w 288"/>
              <a:gd name="T27" fmla="*/ 0 h 246"/>
              <a:gd name="T28" fmla="*/ 243489 w 288"/>
              <a:gd name="T29" fmla="*/ 206892 h 246"/>
              <a:gd name="T30" fmla="*/ 216534 w 288"/>
              <a:gd name="T31" fmla="*/ 206892 h 246"/>
              <a:gd name="T32" fmla="*/ 46721 w 288"/>
              <a:gd name="T33" fmla="*/ 206892 h 246"/>
              <a:gd name="T34" fmla="*/ 24259 w 288"/>
              <a:gd name="T35" fmla="*/ 206892 h 246"/>
              <a:gd name="T36" fmla="*/ 15274 w 288"/>
              <a:gd name="T37" fmla="*/ 197858 h 246"/>
              <a:gd name="T38" fmla="*/ 15274 w 288"/>
              <a:gd name="T39" fmla="*/ 54208 h 246"/>
              <a:gd name="T40" fmla="*/ 37736 w 288"/>
              <a:gd name="T41" fmla="*/ 54208 h 246"/>
              <a:gd name="T42" fmla="*/ 37736 w 288"/>
              <a:gd name="T43" fmla="*/ 193340 h 246"/>
              <a:gd name="T44" fmla="*/ 53010 w 288"/>
              <a:gd name="T45" fmla="*/ 193340 h 246"/>
              <a:gd name="T46" fmla="*/ 53010 w 288"/>
              <a:gd name="T47" fmla="*/ 54208 h 246"/>
              <a:gd name="T48" fmla="*/ 53010 w 288"/>
              <a:gd name="T49" fmla="*/ 54208 h 246"/>
              <a:gd name="T50" fmla="*/ 53010 w 288"/>
              <a:gd name="T51" fmla="*/ 38849 h 246"/>
              <a:gd name="T52" fmla="*/ 53010 w 288"/>
              <a:gd name="T53" fmla="*/ 15359 h 246"/>
              <a:gd name="T54" fmla="*/ 243489 w 288"/>
              <a:gd name="T55" fmla="*/ 15359 h 246"/>
              <a:gd name="T56" fmla="*/ 243489 w 288"/>
              <a:gd name="T57" fmla="*/ 206892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8"/>
              <a:gd name="T88" fmla="*/ 0 h 246"/>
              <a:gd name="T89" fmla="*/ 288 w 288"/>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9" name="hjkhkjhjkhjk"/>
          <p:cNvSpPr>
            <a:spLocks noChangeArrowheads="1"/>
          </p:cNvSpPr>
          <p:nvPr/>
        </p:nvSpPr>
        <p:spPr bwMode="auto">
          <a:xfrm>
            <a:off x="5254637" y="4124176"/>
            <a:ext cx="68263" cy="68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0" name="kjhjkhjkh"/>
          <p:cNvSpPr>
            <a:spLocks noChangeArrowheads="1"/>
          </p:cNvSpPr>
          <p:nvPr/>
        </p:nvSpPr>
        <p:spPr bwMode="auto">
          <a:xfrm>
            <a:off x="5345125" y="4133698"/>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1" name="jkhkjhjjkh"/>
          <p:cNvSpPr>
            <a:spLocks noChangeArrowheads="1"/>
          </p:cNvSpPr>
          <p:nvPr/>
        </p:nvSpPr>
        <p:spPr bwMode="auto">
          <a:xfrm>
            <a:off x="5345125" y="4168618"/>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3" name="hhjghjghj"/>
          <p:cNvSpPr>
            <a:spLocks noChangeArrowheads="1"/>
          </p:cNvSpPr>
          <p:nvPr/>
        </p:nvSpPr>
        <p:spPr bwMode="auto">
          <a:xfrm>
            <a:off x="5254637" y="4252752"/>
            <a:ext cx="147639" cy="11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4" name="hjkhjkhjkhjk"/>
          <p:cNvSpPr>
            <a:spLocks noChangeArrowheads="1"/>
          </p:cNvSpPr>
          <p:nvPr/>
        </p:nvSpPr>
        <p:spPr bwMode="auto">
          <a:xfrm>
            <a:off x="6272223" y="4047975"/>
            <a:ext cx="301625" cy="300039"/>
          </a:xfrm>
          <a:prstGeom prst="ellipse">
            <a:avLst/>
          </a:prstGeom>
          <a:noFill/>
          <a:ln w="30163" cap="rnd">
            <a:solidFill>
              <a:srgbClr val="FFFFFF"/>
            </a:solidFill>
            <a:round/>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fontAlgn="base">
              <a:spcBef>
                <a:spcPct val="0"/>
              </a:spcBef>
              <a:spcAft>
                <a:spcPct val="0"/>
              </a:spcAft>
            </a:pPr>
            <a:endParaRPr lang="zh-CN" altLang="en-US" sz="1600">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5" name="hjkhjkh"/>
          <p:cNvSpPr/>
          <p:nvPr/>
        </p:nvSpPr>
        <p:spPr bwMode="auto">
          <a:xfrm>
            <a:off x="6318262" y="4087664"/>
            <a:ext cx="155575" cy="141287"/>
          </a:xfrm>
          <a:custGeom>
            <a:avLst/>
            <a:gdLst>
              <a:gd name="T0" fmla="*/ 13101 w 95"/>
              <a:gd name="T1" fmla="*/ 53592 h 87"/>
              <a:gd name="T2" fmla="*/ 47491 w 95"/>
              <a:gd name="T3" fmla="*/ 120175 h 87"/>
              <a:gd name="T4" fmla="*/ 93345 w 95"/>
              <a:gd name="T5" fmla="*/ 138039 h 87"/>
              <a:gd name="T6" fmla="*/ 88432 w 95"/>
              <a:gd name="T7" fmla="*/ 131543 h 87"/>
              <a:gd name="T8" fmla="*/ 78606 w 95"/>
              <a:gd name="T9" fmla="*/ 123423 h 87"/>
              <a:gd name="T10" fmla="*/ 73693 w 95"/>
              <a:gd name="T11" fmla="*/ 108807 h 87"/>
              <a:gd name="T12" fmla="*/ 58955 w 95"/>
              <a:gd name="T13" fmla="*/ 103935 h 87"/>
              <a:gd name="T14" fmla="*/ 73693 w 95"/>
              <a:gd name="T15" fmla="*/ 84447 h 87"/>
              <a:gd name="T16" fmla="*/ 116272 w 95"/>
              <a:gd name="T17" fmla="*/ 53592 h 87"/>
              <a:gd name="T18" fmla="*/ 70418 w 95"/>
              <a:gd name="T19" fmla="*/ 4872 h 87"/>
              <a:gd name="T20" fmla="*/ 9826 w 95"/>
              <a:gd name="T21" fmla="*/ 22736 h 87"/>
              <a:gd name="T22" fmla="*/ 13101 w 95"/>
              <a:gd name="T23" fmla="*/ 53592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
              <a:gd name="T37" fmla="*/ 0 h 87"/>
              <a:gd name="T38" fmla="*/ 95 w 95"/>
              <a:gd name="T39" fmla="*/ 87 h 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6" name="hjkhjkhjhkj"/>
          <p:cNvSpPr/>
          <p:nvPr/>
        </p:nvSpPr>
        <p:spPr bwMode="auto">
          <a:xfrm>
            <a:off x="6402389" y="4197201"/>
            <a:ext cx="117475" cy="138113"/>
          </a:xfrm>
          <a:custGeom>
            <a:avLst/>
            <a:gdLst>
              <a:gd name="T0" fmla="*/ 19311 w 73"/>
              <a:gd name="T1" fmla="*/ 51995 h 85"/>
              <a:gd name="T2" fmla="*/ 19311 w 73"/>
              <a:gd name="T3" fmla="*/ 73119 h 85"/>
              <a:gd name="T4" fmla="*/ 40231 w 73"/>
              <a:gd name="T5" fmla="*/ 94242 h 85"/>
              <a:gd name="T6" fmla="*/ 30576 w 73"/>
              <a:gd name="T7" fmla="*/ 129989 h 85"/>
              <a:gd name="T8" fmla="*/ 72416 w 73"/>
              <a:gd name="T9" fmla="*/ 107241 h 85"/>
              <a:gd name="T10" fmla="*/ 106210 w 73"/>
              <a:gd name="T11" fmla="*/ 60120 h 85"/>
              <a:gd name="T12" fmla="*/ 86899 w 73"/>
              <a:gd name="T13" fmla="*/ 38997 h 85"/>
              <a:gd name="T14" fmla="*/ 38622 w 73"/>
              <a:gd name="T15" fmla="*/ 17873 h 85"/>
              <a:gd name="T16" fmla="*/ 19311 w 73"/>
              <a:gd name="T17" fmla="*/ 51995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85"/>
              <a:gd name="T29" fmla="*/ 73 w 73"/>
              <a:gd name="T30" fmla="*/ 85 h 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7" name="uhuihhjkhjk"/>
          <p:cNvSpPr/>
          <p:nvPr/>
        </p:nvSpPr>
        <p:spPr bwMode="auto">
          <a:xfrm>
            <a:off x="6465889" y="4054316"/>
            <a:ext cx="103187" cy="193675"/>
          </a:xfrm>
          <a:custGeom>
            <a:avLst/>
            <a:gdLst>
              <a:gd name="T0" fmla="*/ 0 w 63"/>
              <a:gd name="T1" fmla="*/ 0 h 119"/>
              <a:gd name="T2" fmla="*/ 18017 w 63"/>
              <a:gd name="T3" fmla="*/ 48826 h 119"/>
              <a:gd name="T4" fmla="*/ 75343 w 63"/>
              <a:gd name="T5" fmla="*/ 87886 h 119"/>
              <a:gd name="T6" fmla="*/ 88446 w 63"/>
              <a:gd name="T7" fmla="*/ 131829 h 119"/>
              <a:gd name="T8" fmla="*/ 85170 w 63"/>
              <a:gd name="T9" fmla="*/ 180655 h 119"/>
              <a:gd name="T10" fmla="*/ 103187 w 63"/>
              <a:gd name="T11" fmla="*/ 183910 h 119"/>
              <a:gd name="T12" fmla="*/ 0 60000 65536"/>
              <a:gd name="T13" fmla="*/ 0 60000 65536"/>
              <a:gd name="T14" fmla="*/ 0 60000 65536"/>
              <a:gd name="T15" fmla="*/ 0 60000 65536"/>
              <a:gd name="T16" fmla="*/ 0 60000 65536"/>
              <a:gd name="T17" fmla="*/ 0 60000 65536"/>
              <a:gd name="T18" fmla="*/ 0 w 63"/>
              <a:gd name="T19" fmla="*/ 0 h 119"/>
              <a:gd name="T20" fmla="*/ 63 w 6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 name="TextBox 2"/>
          <p:cNvSpPr txBox="1"/>
          <p:nvPr/>
        </p:nvSpPr>
        <p:spPr>
          <a:xfrm>
            <a:off x="4611274" y="993495"/>
            <a:ext cx="2421215" cy="461665"/>
          </a:xfrm>
          <a:prstGeom prst="rect">
            <a:avLst/>
          </a:prstGeom>
          <a:noFill/>
        </p:spPr>
        <p:txBody>
          <a:bodyPr wrap="square" lIns="91440" tIns="45720" rIns="91440" bIns="45720" rtlCol="0" anchor="t">
            <a:spAutoFit/>
          </a:bodyPr>
          <a:lstStyle/>
          <a:p>
            <a:r>
              <a:rPr lang="en-US" sz="2400" b="1">
                <a:latin typeface="Arial"/>
                <a:ea typeface="+mn-lt"/>
                <a:cs typeface="+mn-lt"/>
              </a:rPr>
              <a:t>ROC curve</a:t>
            </a:r>
          </a:p>
        </p:txBody>
      </p:sp>
      <p:pic>
        <p:nvPicPr>
          <p:cNvPr id="4" name="Picture 4">
            <a:extLst>
              <a:ext uri="{FF2B5EF4-FFF2-40B4-BE49-F238E27FC236}">
                <a16:creationId xmlns:a16="http://schemas.microsoft.com/office/drawing/2014/main" id="{59EDD21E-4F5E-4E05-BC8C-C42BD5201BC4}"/>
              </a:ext>
            </a:extLst>
          </p:cNvPr>
          <p:cNvPicPr>
            <a:picLocks noChangeAspect="1"/>
          </p:cNvPicPr>
          <p:nvPr/>
        </p:nvPicPr>
        <p:blipFill>
          <a:blip r:embed="rId3"/>
          <a:stretch>
            <a:fillRect/>
          </a:stretch>
        </p:blipFill>
        <p:spPr>
          <a:xfrm>
            <a:off x="902103" y="1462252"/>
            <a:ext cx="9371350" cy="4440864"/>
          </a:xfrm>
          <a:prstGeom prst="rect">
            <a:avLst/>
          </a:prstGeom>
        </p:spPr>
      </p:pic>
      <p:sp>
        <p:nvSpPr>
          <p:cNvPr id="2" name="文本框 1">
            <a:extLst>
              <a:ext uri="{FF2B5EF4-FFF2-40B4-BE49-F238E27FC236}">
                <a16:creationId xmlns:a16="http://schemas.microsoft.com/office/drawing/2014/main" id="{9629544A-C1AE-4A2C-968C-56E04EA455A5}"/>
              </a:ext>
            </a:extLst>
          </p:cNvPr>
          <p:cNvSpPr txBox="1"/>
          <p:nvPr/>
        </p:nvSpPr>
        <p:spPr>
          <a:xfrm>
            <a:off x="631918" y="340128"/>
            <a:ext cx="9262167" cy="861774"/>
          </a:xfrm>
          <a:prstGeom prst="rect">
            <a:avLst/>
          </a:prstGeom>
          <a:noFill/>
        </p:spPr>
        <p:txBody>
          <a:bodyPr wrap="square" lIns="91440" tIns="45720" rIns="91440" bIns="45720" rtlCol="0" anchor="t">
            <a:spAutoFit/>
          </a:bodyPr>
          <a:lstStyle/>
          <a:p>
            <a:r>
              <a:rPr lang="en-US" sz="3200" b="1">
                <a:latin typeface="Arial"/>
                <a:ea typeface="+mn-lt"/>
                <a:cs typeface="+mn-lt"/>
              </a:rPr>
              <a:t>5.9 </a:t>
            </a:r>
            <a:r>
              <a:rPr lang="en-US" sz="3200" b="1">
                <a:latin typeface="Arial"/>
                <a:ea typeface="+mn-lt"/>
                <a:cs typeface="Arial"/>
              </a:rPr>
              <a:t>Receiver Operating Characteristics</a:t>
            </a:r>
            <a:endParaRPr lang="en-US" sz="3200" b="1">
              <a:latin typeface="Arial"/>
              <a:ea typeface="+mn-lt"/>
              <a:cs typeface="+mn-lt"/>
            </a:endParaRPr>
          </a:p>
          <a:p>
            <a:pPr algn="ctr"/>
            <a:endParaRPr lang="en-US" altLang="zh-CN"/>
          </a:p>
        </p:txBody>
      </p:sp>
      <p:sp>
        <p:nvSpPr>
          <p:cNvPr id="5" name="文本框 5">
            <a:extLst>
              <a:ext uri="{FF2B5EF4-FFF2-40B4-BE49-F238E27FC236}">
                <a16:creationId xmlns:a16="http://schemas.microsoft.com/office/drawing/2014/main" id="{BB59BA44-249D-4C30-A00F-D6D462C1F19A}"/>
              </a:ext>
            </a:extLst>
          </p:cNvPr>
          <p:cNvSpPr txBox="1"/>
          <p:nvPr/>
        </p:nvSpPr>
        <p:spPr>
          <a:xfrm>
            <a:off x="1458961" y="6086006"/>
            <a:ext cx="10221341" cy="707886"/>
          </a:xfrm>
          <a:prstGeom prst="rect">
            <a:avLst/>
          </a:prstGeom>
          <a:noFill/>
        </p:spPr>
        <p:txBody>
          <a:bodyPr wrap="square" lIns="91440" tIns="45720" rIns="91440" bIns="45720" rtlCol="0" anchor="t">
            <a:spAutoFit/>
          </a:bodyPr>
          <a:lstStyle/>
          <a:p>
            <a:r>
              <a:rPr lang="en-US" sz="2000">
                <a:latin typeface="Arial"/>
                <a:ea typeface="+mn-lt"/>
                <a:cs typeface="+mn-lt"/>
              </a:rPr>
              <a:t>Gradient Boosting Decision Tree, Random Forest  are the best 2 models.</a:t>
            </a:r>
            <a:endParaRPr lang="en-US">
              <a:latin typeface="Arial"/>
            </a:endParaRPr>
          </a:p>
          <a:p>
            <a:pPr marL="342900" indent="-342900">
              <a:buFont typeface="Arial" panose="020B0604020202020204" pitchFamily="34" charset="0"/>
              <a:buChar char="•"/>
            </a:pPr>
            <a:endParaRPr lang="en-US" altLang="zh-CN" sz="2000">
              <a:latin typeface="Arial"/>
              <a:ea typeface="等线"/>
              <a:cs typeface="Arial"/>
            </a:endParaRPr>
          </a:p>
        </p:txBody>
      </p:sp>
    </p:spTree>
    <p:extLst>
      <p:ext uri="{BB962C8B-B14F-4D97-AF65-F5344CB8AC3E}">
        <p14:creationId xmlns:p14="http://schemas.microsoft.com/office/powerpoint/2010/main" val="3933556651"/>
      </p:ext>
    </p:extLst>
  </p:cSld>
  <p:clrMapOvr>
    <a:masterClrMapping/>
  </p:clrMapOvr>
  <p:transition advClick="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9DA3E5-28F2-2D43-8FCF-4ABB2CD734BB}"/>
              </a:ext>
            </a:extLst>
          </p:cNvPr>
          <p:cNvSpPr/>
          <p:nvPr/>
        </p:nvSpPr>
        <p:spPr>
          <a:xfrm>
            <a:off x="3822519" y="2484666"/>
            <a:ext cx="6654134" cy="134468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椭圆 46">
            <a:extLst>
              <a:ext uri="{FF2B5EF4-FFF2-40B4-BE49-F238E27FC236}">
                <a16:creationId xmlns:a16="http://schemas.microsoft.com/office/drawing/2014/main" id="{48AF9F0E-7F1D-443C-BF3D-DBA333578122}"/>
              </a:ext>
            </a:extLst>
          </p:cNvPr>
          <p:cNvSpPr/>
          <p:nvPr/>
        </p:nvSpPr>
        <p:spPr>
          <a:xfrm>
            <a:off x="2288050" y="2484666"/>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zh-CN" sz="4400" b="1">
                <a:solidFill>
                  <a:schemeClr val="bg1"/>
                </a:solidFill>
                <a:latin typeface="Arial"/>
                <a:ea typeface="幼圆"/>
                <a:cs typeface="Arial"/>
                <a:sym typeface="幼圆" panose="02010509060101010101" pitchFamily="49" charset="-122"/>
              </a:rPr>
              <a:t>06</a:t>
            </a:r>
            <a:endParaRPr lang="zh-CN" altLang="en-US" sz="4400" b="1">
              <a:solidFill>
                <a:schemeClr val="bg1"/>
              </a:solidFill>
              <a:latin typeface="Arial"/>
              <a:ea typeface="幼圆" panose="02010509060101010101" pitchFamily="49" charset="-122"/>
              <a:cs typeface="Arial"/>
              <a:sym typeface="幼圆" panose="02010509060101010101" pitchFamily="49" charset="-122"/>
            </a:endParaRPr>
          </a:p>
        </p:txBody>
      </p:sp>
      <p:sp>
        <p:nvSpPr>
          <p:cNvPr id="6" name="矩形 44">
            <a:extLst>
              <a:ext uri="{FF2B5EF4-FFF2-40B4-BE49-F238E27FC236}">
                <a16:creationId xmlns:a16="http://schemas.microsoft.com/office/drawing/2014/main" id="{55DA5874-7E8F-8B4C-B461-6E798E4989FC}"/>
              </a:ext>
            </a:extLst>
          </p:cNvPr>
          <p:cNvSpPr/>
          <p:nvPr/>
        </p:nvSpPr>
        <p:spPr>
          <a:xfrm>
            <a:off x="4332520" y="2968293"/>
            <a:ext cx="5908798" cy="492443"/>
          </a:xfrm>
          <a:prstGeom prst="rect">
            <a:avLst/>
          </a:prstGeom>
        </p:spPr>
        <p:txBody>
          <a:bodyPr wrap="square" lIns="0" tIns="0" rIns="0" bIns="0" anchor="t">
            <a:spAutoFit/>
          </a:bodyPr>
          <a:lstStyle/>
          <a:p>
            <a:r>
              <a:rPr lang="en-US" altLang="zh-CN" sz="3200" b="1">
                <a:solidFill>
                  <a:srgbClr val="000000"/>
                </a:solidFill>
                <a:latin typeface="Arial"/>
                <a:ea typeface="幼圆"/>
                <a:cs typeface="Arial"/>
              </a:rPr>
              <a:t>Hypothesis Testing of Models</a:t>
            </a:r>
            <a:endParaRPr lang="en-US" altLang="zh-CN" sz="3200" b="1">
              <a:solidFill>
                <a:srgbClr val="000000"/>
              </a:solidFill>
              <a:latin typeface="Arial"/>
              <a:ea typeface="幼圆" panose="02010509060101010101" pitchFamily="49" charset="-122"/>
              <a:cs typeface="Arial"/>
            </a:endParaRPr>
          </a:p>
        </p:txBody>
      </p:sp>
    </p:spTree>
    <p:extLst>
      <p:ext uri="{BB962C8B-B14F-4D97-AF65-F5344CB8AC3E}">
        <p14:creationId xmlns:p14="http://schemas.microsoft.com/office/powerpoint/2010/main" val="549746296"/>
      </p:ext>
    </p:extLst>
  </p:cSld>
  <p:clrMapOvr>
    <a:masterClrMapping/>
  </p:clrMapOvr>
  <p:transition advClick="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6" name="hjkhjkhjkk"/>
          <p:cNvSpPr>
            <a:spLocks noChangeAspect="1" noEditPoints="1"/>
          </p:cNvSpPr>
          <p:nvPr/>
        </p:nvSpPr>
        <p:spPr bwMode="auto">
          <a:xfrm>
            <a:off x="4333888" y="4068602"/>
            <a:ext cx="225425" cy="241300"/>
          </a:xfrm>
          <a:custGeom>
            <a:avLst/>
            <a:gdLst>
              <a:gd name="T0" fmla="*/ 40169 w 376"/>
              <a:gd name="T1" fmla="*/ 1805 h 401"/>
              <a:gd name="T2" fmla="*/ 37171 w 376"/>
              <a:gd name="T3" fmla="*/ 1805 h 401"/>
              <a:gd name="T4" fmla="*/ 0 w 376"/>
              <a:gd name="T5" fmla="*/ 95678 h 401"/>
              <a:gd name="T6" fmla="*/ 38970 w 376"/>
              <a:gd name="T7" fmla="*/ 134189 h 401"/>
              <a:gd name="T8" fmla="*/ 77340 w 376"/>
              <a:gd name="T9" fmla="*/ 95678 h 401"/>
              <a:gd name="T10" fmla="*/ 40169 w 376"/>
              <a:gd name="T11" fmla="*/ 1805 h 401"/>
              <a:gd name="T12" fmla="*/ 187654 w 376"/>
              <a:gd name="T13" fmla="*/ 1805 h 401"/>
              <a:gd name="T14" fmla="*/ 185256 w 376"/>
              <a:gd name="T15" fmla="*/ 1805 h 401"/>
              <a:gd name="T16" fmla="*/ 147486 w 376"/>
              <a:gd name="T17" fmla="*/ 95678 h 401"/>
              <a:gd name="T18" fmla="*/ 186455 w 376"/>
              <a:gd name="T19" fmla="*/ 134189 h 401"/>
              <a:gd name="T20" fmla="*/ 225425 w 376"/>
              <a:gd name="T21" fmla="*/ 95678 h 401"/>
              <a:gd name="T22" fmla="*/ 187654 w 376"/>
              <a:gd name="T23" fmla="*/ 1805 h 401"/>
              <a:gd name="T24" fmla="*/ 110914 w 376"/>
              <a:gd name="T25" fmla="*/ 108314 h 401"/>
              <a:gd name="T26" fmla="*/ 73743 w 376"/>
              <a:gd name="T27" fmla="*/ 202788 h 401"/>
              <a:gd name="T28" fmla="*/ 112713 w 376"/>
              <a:gd name="T29" fmla="*/ 241300 h 401"/>
              <a:gd name="T30" fmla="*/ 151682 w 376"/>
              <a:gd name="T31" fmla="*/ 202788 h 401"/>
              <a:gd name="T32" fmla="*/ 113912 w 376"/>
              <a:gd name="T33" fmla="*/ 108314 h 401"/>
              <a:gd name="T34" fmla="*/ 110914 w 376"/>
              <a:gd name="T35" fmla="*/ 108314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
              <a:gd name="T55" fmla="*/ 0 h 401"/>
              <a:gd name="T56" fmla="*/ 376 w 376"/>
              <a:gd name="T57" fmla="*/ 401 h 40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7" name="hjkhjkhjkhjk"/>
          <p:cNvSpPr>
            <a:spLocks noChangeAspect="1"/>
          </p:cNvSpPr>
          <p:nvPr/>
        </p:nvSpPr>
        <p:spPr bwMode="auto">
          <a:xfrm>
            <a:off x="7526350" y="4070201"/>
            <a:ext cx="242887" cy="250825"/>
          </a:xfrm>
          <a:custGeom>
            <a:avLst/>
            <a:gdLst>
              <a:gd name="T0" fmla="*/ 91304 w 274"/>
              <a:gd name="T1" fmla="*/ 250825 h 284"/>
              <a:gd name="T2" fmla="*/ 70916 w 274"/>
              <a:gd name="T3" fmla="*/ 241110 h 284"/>
              <a:gd name="T4" fmla="*/ 7978 w 274"/>
              <a:gd name="T5" fmla="*/ 157207 h 284"/>
              <a:gd name="T6" fmla="*/ 12410 w 274"/>
              <a:gd name="T7" fmla="*/ 122763 h 284"/>
              <a:gd name="T8" fmla="*/ 46982 w 274"/>
              <a:gd name="T9" fmla="*/ 128062 h 284"/>
              <a:gd name="T10" fmla="*/ 88645 w 274"/>
              <a:gd name="T11" fmla="*/ 182820 h 284"/>
              <a:gd name="T12" fmla="*/ 194132 w 274"/>
              <a:gd name="T13" fmla="*/ 15014 h 284"/>
              <a:gd name="T14" fmla="*/ 227817 w 274"/>
              <a:gd name="T15" fmla="*/ 7065 h 284"/>
              <a:gd name="T16" fmla="*/ 235795 w 274"/>
              <a:gd name="T17" fmla="*/ 41510 h 284"/>
              <a:gd name="T18" fmla="*/ 111693 w 274"/>
              <a:gd name="T19" fmla="*/ 239344 h 284"/>
              <a:gd name="T20" fmla="*/ 92191 w 274"/>
              <a:gd name="T21" fmla="*/ 250825 h 284"/>
              <a:gd name="T22" fmla="*/ 91304 w 274"/>
              <a:gd name="T23" fmla="*/ 250825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4"/>
              <a:gd name="T37" fmla="*/ 0 h 284"/>
              <a:gd name="T38" fmla="*/ 274 w 274"/>
              <a:gd name="T39" fmla="*/ 284 h 2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8" name="hkjhkjhk"/>
          <p:cNvSpPr>
            <a:spLocks noEditPoints="1"/>
          </p:cNvSpPr>
          <p:nvPr/>
        </p:nvSpPr>
        <p:spPr bwMode="auto">
          <a:xfrm>
            <a:off x="5181601" y="4087652"/>
            <a:ext cx="258763" cy="222251"/>
          </a:xfrm>
          <a:custGeom>
            <a:avLst/>
            <a:gdLst>
              <a:gd name="T0" fmla="*/ 249778 w 288"/>
              <a:gd name="T1" fmla="*/ 0 h 246"/>
              <a:gd name="T2" fmla="*/ 46721 w 288"/>
              <a:gd name="T3" fmla="*/ 0 h 246"/>
              <a:gd name="T4" fmla="*/ 37736 w 288"/>
              <a:gd name="T5" fmla="*/ 9035 h 246"/>
              <a:gd name="T6" fmla="*/ 37736 w 288"/>
              <a:gd name="T7" fmla="*/ 38849 h 246"/>
              <a:gd name="T8" fmla="*/ 8985 w 288"/>
              <a:gd name="T9" fmla="*/ 38849 h 246"/>
              <a:gd name="T10" fmla="*/ 0 w 288"/>
              <a:gd name="T11" fmla="*/ 47883 h 246"/>
              <a:gd name="T12" fmla="*/ 0 w 288"/>
              <a:gd name="T13" fmla="*/ 197858 h 246"/>
              <a:gd name="T14" fmla="*/ 24259 w 288"/>
              <a:gd name="T15" fmla="*/ 222251 h 246"/>
              <a:gd name="T16" fmla="*/ 46721 w 288"/>
              <a:gd name="T17" fmla="*/ 222251 h 246"/>
              <a:gd name="T18" fmla="*/ 216534 w 288"/>
              <a:gd name="T19" fmla="*/ 222251 h 246"/>
              <a:gd name="T20" fmla="*/ 249778 w 288"/>
              <a:gd name="T21" fmla="*/ 222251 h 246"/>
              <a:gd name="T22" fmla="*/ 258763 w 288"/>
              <a:gd name="T23" fmla="*/ 213216 h 246"/>
              <a:gd name="T24" fmla="*/ 258763 w 288"/>
              <a:gd name="T25" fmla="*/ 9035 h 246"/>
              <a:gd name="T26" fmla="*/ 249778 w 288"/>
              <a:gd name="T27" fmla="*/ 0 h 246"/>
              <a:gd name="T28" fmla="*/ 243489 w 288"/>
              <a:gd name="T29" fmla="*/ 206892 h 246"/>
              <a:gd name="T30" fmla="*/ 216534 w 288"/>
              <a:gd name="T31" fmla="*/ 206892 h 246"/>
              <a:gd name="T32" fmla="*/ 46721 w 288"/>
              <a:gd name="T33" fmla="*/ 206892 h 246"/>
              <a:gd name="T34" fmla="*/ 24259 w 288"/>
              <a:gd name="T35" fmla="*/ 206892 h 246"/>
              <a:gd name="T36" fmla="*/ 15274 w 288"/>
              <a:gd name="T37" fmla="*/ 197858 h 246"/>
              <a:gd name="T38" fmla="*/ 15274 w 288"/>
              <a:gd name="T39" fmla="*/ 54208 h 246"/>
              <a:gd name="T40" fmla="*/ 37736 w 288"/>
              <a:gd name="T41" fmla="*/ 54208 h 246"/>
              <a:gd name="T42" fmla="*/ 37736 w 288"/>
              <a:gd name="T43" fmla="*/ 193340 h 246"/>
              <a:gd name="T44" fmla="*/ 53010 w 288"/>
              <a:gd name="T45" fmla="*/ 193340 h 246"/>
              <a:gd name="T46" fmla="*/ 53010 w 288"/>
              <a:gd name="T47" fmla="*/ 54208 h 246"/>
              <a:gd name="T48" fmla="*/ 53010 w 288"/>
              <a:gd name="T49" fmla="*/ 54208 h 246"/>
              <a:gd name="T50" fmla="*/ 53010 w 288"/>
              <a:gd name="T51" fmla="*/ 38849 h 246"/>
              <a:gd name="T52" fmla="*/ 53010 w 288"/>
              <a:gd name="T53" fmla="*/ 15359 h 246"/>
              <a:gd name="T54" fmla="*/ 243489 w 288"/>
              <a:gd name="T55" fmla="*/ 15359 h 246"/>
              <a:gd name="T56" fmla="*/ 243489 w 288"/>
              <a:gd name="T57" fmla="*/ 206892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8"/>
              <a:gd name="T88" fmla="*/ 0 h 246"/>
              <a:gd name="T89" fmla="*/ 288 w 288"/>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9" name="hjkhkjhjkhjk"/>
          <p:cNvSpPr>
            <a:spLocks noChangeArrowheads="1"/>
          </p:cNvSpPr>
          <p:nvPr/>
        </p:nvSpPr>
        <p:spPr bwMode="auto">
          <a:xfrm>
            <a:off x="5254637" y="4124176"/>
            <a:ext cx="68263" cy="68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0" name="kjhjkhjkh"/>
          <p:cNvSpPr>
            <a:spLocks noChangeArrowheads="1"/>
          </p:cNvSpPr>
          <p:nvPr/>
        </p:nvSpPr>
        <p:spPr bwMode="auto">
          <a:xfrm>
            <a:off x="5345125" y="4133698"/>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1" name="jkhkjhjjkh"/>
          <p:cNvSpPr>
            <a:spLocks noChangeArrowheads="1"/>
          </p:cNvSpPr>
          <p:nvPr/>
        </p:nvSpPr>
        <p:spPr bwMode="auto">
          <a:xfrm>
            <a:off x="5345125" y="4168618"/>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3" name="hhjghjghj"/>
          <p:cNvSpPr>
            <a:spLocks noChangeArrowheads="1"/>
          </p:cNvSpPr>
          <p:nvPr/>
        </p:nvSpPr>
        <p:spPr bwMode="auto">
          <a:xfrm>
            <a:off x="5254637" y="4252752"/>
            <a:ext cx="147639" cy="11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4" name="hjkhjkhjkhjk"/>
          <p:cNvSpPr>
            <a:spLocks noChangeArrowheads="1"/>
          </p:cNvSpPr>
          <p:nvPr/>
        </p:nvSpPr>
        <p:spPr bwMode="auto">
          <a:xfrm>
            <a:off x="6272223" y="4047975"/>
            <a:ext cx="301625" cy="300039"/>
          </a:xfrm>
          <a:prstGeom prst="ellipse">
            <a:avLst/>
          </a:prstGeom>
          <a:noFill/>
          <a:ln w="30163" cap="rnd">
            <a:solidFill>
              <a:srgbClr val="FFFFFF"/>
            </a:solidFill>
            <a:round/>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fontAlgn="base">
              <a:spcBef>
                <a:spcPct val="0"/>
              </a:spcBef>
              <a:spcAft>
                <a:spcPct val="0"/>
              </a:spcAft>
            </a:pPr>
            <a:endParaRPr lang="zh-CN" altLang="en-US" sz="1600">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5" name="hjkhjkh"/>
          <p:cNvSpPr/>
          <p:nvPr/>
        </p:nvSpPr>
        <p:spPr bwMode="auto">
          <a:xfrm>
            <a:off x="6318262" y="4087664"/>
            <a:ext cx="155575" cy="141287"/>
          </a:xfrm>
          <a:custGeom>
            <a:avLst/>
            <a:gdLst>
              <a:gd name="T0" fmla="*/ 13101 w 95"/>
              <a:gd name="T1" fmla="*/ 53592 h 87"/>
              <a:gd name="T2" fmla="*/ 47491 w 95"/>
              <a:gd name="T3" fmla="*/ 120175 h 87"/>
              <a:gd name="T4" fmla="*/ 93345 w 95"/>
              <a:gd name="T5" fmla="*/ 138039 h 87"/>
              <a:gd name="T6" fmla="*/ 88432 w 95"/>
              <a:gd name="T7" fmla="*/ 131543 h 87"/>
              <a:gd name="T8" fmla="*/ 78606 w 95"/>
              <a:gd name="T9" fmla="*/ 123423 h 87"/>
              <a:gd name="T10" fmla="*/ 73693 w 95"/>
              <a:gd name="T11" fmla="*/ 108807 h 87"/>
              <a:gd name="T12" fmla="*/ 58955 w 95"/>
              <a:gd name="T13" fmla="*/ 103935 h 87"/>
              <a:gd name="T14" fmla="*/ 73693 w 95"/>
              <a:gd name="T15" fmla="*/ 84447 h 87"/>
              <a:gd name="T16" fmla="*/ 116272 w 95"/>
              <a:gd name="T17" fmla="*/ 53592 h 87"/>
              <a:gd name="T18" fmla="*/ 70418 w 95"/>
              <a:gd name="T19" fmla="*/ 4872 h 87"/>
              <a:gd name="T20" fmla="*/ 9826 w 95"/>
              <a:gd name="T21" fmla="*/ 22736 h 87"/>
              <a:gd name="T22" fmla="*/ 13101 w 95"/>
              <a:gd name="T23" fmla="*/ 53592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
              <a:gd name="T37" fmla="*/ 0 h 87"/>
              <a:gd name="T38" fmla="*/ 95 w 95"/>
              <a:gd name="T39" fmla="*/ 87 h 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6" name="hjkhjkhjhkj"/>
          <p:cNvSpPr/>
          <p:nvPr/>
        </p:nvSpPr>
        <p:spPr bwMode="auto">
          <a:xfrm>
            <a:off x="6402389" y="4197201"/>
            <a:ext cx="117475" cy="138113"/>
          </a:xfrm>
          <a:custGeom>
            <a:avLst/>
            <a:gdLst>
              <a:gd name="T0" fmla="*/ 19311 w 73"/>
              <a:gd name="T1" fmla="*/ 51995 h 85"/>
              <a:gd name="T2" fmla="*/ 19311 w 73"/>
              <a:gd name="T3" fmla="*/ 73119 h 85"/>
              <a:gd name="T4" fmla="*/ 40231 w 73"/>
              <a:gd name="T5" fmla="*/ 94242 h 85"/>
              <a:gd name="T6" fmla="*/ 30576 w 73"/>
              <a:gd name="T7" fmla="*/ 129989 h 85"/>
              <a:gd name="T8" fmla="*/ 72416 w 73"/>
              <a:gd name="T9" fmla="*/ 107241 h 85"/>
              <a:gd name="T10" fmla="*/ 106210 w 73"/>
              <a:gd name="T11" fmla="*/ 60120 h 85"/>
              <a:gd name="T12" fmla="*/ 86899 w 73"/>
              <a:gd name="T13" fmla="*/ 38997 h 85"/>
              <a:gd name="T14" fmla="*/ 38622 w 73"/>
              <a:gd name="T15" fmla="*/ 17873 h 85"/>
              <a:gd name="T16" fmla="*/ 19311 w 73"/>
              <a:gd name="T17" fmla="*/ 51995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85"/>
              <a:gd name="T29" fmla="*/ 73 w 73"/>
              <a:gd name="T30" fmla="*/ 85 h 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7" name="uhuihhjkhjk"/>
          <p:cNvSpPr/>
          <p:nvPr/>
        </p:nvSpPr>
        <p:spPr bwMode="auto">
          <a:xfrm>
            <a:off x="6465889" y="4054316"/>
            <a:ext cx="103187" cy="193675"/>
          </a:xfrm>
          <a:custGeom>
            <a:avLst/>
            <a:gdLst>
              <a:gd name="T0" fmla="*/ 0 w 63"/>
              <a:gd name="T1" fmla="*/ 0 h 119"/>
              <a:gd name="T2" fmla="*/ 18017 w 63"/>
              <a:gd name="T3" fmla="*/ 48826 h 119"/>
              <a:gd name="T4" fmla="*/ 75343 w 63"/>
              <a:gd name="T5" fmla="*/ 87886 h 119"/>
              <a:gd name="T6" fmla="*/ 88446 w 63"/>
              <a:gd name="T7" fmla="*/ 131829 h 119"/>
              <a:gd name="T8" fmla="*/ 85170 w 63"/>
              <a:gd name="T9" fmla="*/ 180655 h 119"/>
              <a:gd name="T10" fmla="*/ 103187 w 63"/>
              <a:gd name="T11" fmla="*/ 183910 h 119"/>
              <a:gd name="T12" fmla="*/ 0 60000 65536"/>
              <a:gd name="T13" fmla="*/ 0 60000 65536"/>
              <a:gd name="T14" fmla="*/ 0 60000 65536"/>
              <a:gd name="T15" fmla="*/ 0 60000 65536"/>
              <a:gd name="T16" fmla="*/ 0 60000 65536"/>
              <a:gd name="T17" fmla="*/ 0 60000 65536"/>
              <a:gd name="T18" fmla="*/ 0 w 63"/>
              <a:gd name="T19" fmla="*/ 0 h 119"/>
              <a:gd name="T20" fmla="*/ 63 w 6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2" name="TextBox 1"/>
          <p:cNvSpPr txBox="1"/>
          <p:nvPr/>
        </p:nvSpPr>
        <p:spPr>
          <a:xfrm>
            <a:off x="425462" y="32434"/>
            <a:ext cx="9490063" cy="584775"/>
          </a:xfrm>
          <a:prstGeom prst="rect">
            <a:avLst/>
          </a:prstGeom>
          <a:noFill/>
        </p:spPr>
        <p:txBody>
          <a:bodyPr wrap="square" lIns="91440" tIns="45720" rIns="91440" bIns="45720" rtlCol="0" anchor="t">
            <a:spAutoFit/>
          </a:bodyPr>
          <a:lstStyle/>
          <a:p>
            <a:pPr algn="ctr"/>
            <a:r>
              <a:rPr lang="en-US" sz="3200" b="1">
                <a:latin typeface="Arial"/>
                <a:ea typeface="+mn-lt"/>
                <a:cs typeface="+mn-lt"/>
              </a:rPr>
              <a:t>06 Hypothesis Testing for Model Results</a:t>
            </a:r>
          </a:p>
        </p:txBody>
      </p:sp>
      <p:sp>
        <p:nvSpPr>
          <p:cNvPr id="3" name="TextBox 2"/>
          <p:cNvSpPr txBox="1"/>
          <p:nvPr/>
        </p:nvSpPr>
        <p:spPr>
          <a:xfrm>
            <a:off x="425462" y="1011783"/>
            <a:ext cx="6840550" cy="461665"/>
          </a:xfrm>
          <a:prstGeom prst="rect">
            <a:avLst/>
          </a:prstGeom>
          <a:noFill/>
        </p:spPr>
        <p:txBody>
          <a:bodyPr wrap="square" lIns="91440" tIns="45720" rIns="91440" bIns="45720" rtlCol="0" anchor="t">
            <a:spAutoFit/>
          </a:bodyPr>
          <a:lstStyle/>
          <a:p>
            <a:r>
              <a:rPr lang="en-US" sz="2400" b="1"/>
              <a:t>6.1 GradientBoostingDecisionTree</a:t>
            </a:r>
            <a:endParaRPr lang="zh-CN" altLang="en-US" sz="2400" b="1">
              <a:ea typeface="等线"/>
            </a:endParaRPr>
          </a:p>
        </p:txBody>
      </p:sp>
      <p:sp>
        <p:nvSpPr>
          <p:cNvPr id="16" name="TextBox 15"/>
          <p:cNvSpPr txBox="1"/>
          <p:nvPr/>
        </p:nvSpPr>
        <p:spPr>
          <a:xfrm>
            <a:off x="425462" y="4047975"/>
            <a:ext cx="6840550" cy="461665"/>
          </a:xfrm>
          <a:prstGeom prst="rect">
            <a:avLst/>
          </a:prstGeom>
          <a:noFill/>
        </p:spPr>
        <p:txBody>
          <a:bodyPr wrap="square" rtlCol="0">
            <a:spAutoFit/>
          </a:bodyPr>
          <a:lstStyle/>
          <a:p>
            <a:r>
              <a:rPr lang="en-US" sz="2400" b="1"/>
              <a:t>6.2 Random Forest</a:t>
            </a:r>
          </a:p>
        </p:txBody>
      </p:sp>
      <p:sp>
        <p:nvSpPr>
          <p:cNvPr id="8" name="Notched Right Arrow 7"/>
          <p:cNvSpPr/>
          <p:nvPr/>
        </p:nvSpPr>
        <p:spPr>
          <a:xfrm>
            <a:off x="-128588" y="3471863"/>
            <a:ext cx="12320587" cy="557072"/>
          </a:xfrm>
          <a:prstGeom prst="notched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8" descr="Text&#10;&#10;Description automatically generated">
            <a:extLst>
              <a:ext uri="{FF2B5EF4-FFF2-40B4-BE49-F238E27FC236}">
                <a16:creationId xmlns:a16="http://schemas.microsoft.com/office/drawing/2014/main" id="{A1CB8275-5FC4-412D-9EB0-F9D58086A7E0}"/>
              </a:ext>
            </a:extLst>
          </p:cNvPr>
          <p:cNvPicPr>
            <a:picLocks noChangeAspect="1"/>
          </p:cNvPicPr>
          <p:nvPr/>
        </p:nvPicPr>
        <p:blipFill>
          <a:blip r:embed="rId3"/>
          <a:stretch>
            <a:fillRect/>
          </a:stretch>
        </p:blipFill>
        <p:spPr>
          <a:xfrm>
            <a:off x="473242" y="1409524"/>
            <a:ext cx="10212805" cy="2174058"/>
          </a:xfrm>
          <a:prstGeom prst="rect">
            <a:avLst/>
          </a:prstGeom>
        </p:spPr>
      </p:pic>
      <p:pic>
        <p:nvPicPr>
          <p:cNvPr id="9" name="Picture 9" descr="Text, letter&#10;&#10;Description automatically generated">
            <a:extLst>
              <a:ext uri="{FF2B5EF4-FFF2-40B4-BE49-F238E27FC236}">
                <a16:creationId xmlns:a16="http://schemas.microsoft.com/office/drawing/2014/main" id="{B0583E8C-31B1-4F24-B50D-3C3CD797B566}"/>
              </a:ext>
            </a:extLst>
          </p:cNvPr>
          <p:cNvPicPr>
            <a:picLocks noChangeAspect="1"/>
          </p:cNvPicPr>
          <p:nvPr/>
        </p:nvPicPr>
        <p:blipFill>
          <a:blip r:embed="rId4"/>
          <a:stretch>
            <a:fillRect/>
          </a:stretch>
        </p:blipFill>
        <p:spPr>
          <a:xfrm>
            <a:off x="473242" y="4593328"/>
            <a:ext cx="10092489" cy="1842290"/>
          </a:xfrm>
          <a:prstGeom prst="rect">
            <a:avLst/>
          </a:prstGeom>
        </p:spPr>
      </p:pic>
    </p:spTree>
    <p:extLst>
      <p:ext uri="{BB962C8B-B14F-4D97-AF65-F5344CB8AC3E}">
        <p14:creationId xmlns:p14="http://schemas.microsoft.com/office/powerpoint/2010/main" val="1093627870"/>
      </p:ext>
    </p:extLst>
  </p:cSld>
  <p:clrMapOvr>
    <a:masterClrMapping/>
  </p:clrMapOvr>
  <p:transition advClick="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6" name="hjkhjkhjkk"/>
          <p:cNvSpPr>
            <a:spLocks noChangeAspect="1" noEditPoints="1"/>
          </p:cNvSpPr>
          <p:nvPr/>
        </p:nvSpPr>
        <p:spPr bwMode="auto">
          <a:xfrm>
            <a:off x="4333888" y="4068602"/>
            <a:ext cx="225425" cy="241300"/>
          </a:xfrm>
          <a:custGeom>
            <a:avLst/>
            <a:gdLst>
              <a:gd name="T0" fmla="*/ 40169 w 376"/>
              <a:gd name="T1" fmla="*/ 1805 h 401"/>
              <a:gd name="T2" fmla="*/ 37171 w 376"/>
              <a:gd name="T3" fmla="*/ 1805 h 401"/>
              <a:gd name="T4" fmla="*/ 0 w 376"/>
              <a:gd name="T5" fmla="*/ 95678 h 401"/>
              <a:gd name="T6" fmla="*/ 38970 w 376"/>
              <a:gd name="T7" fmla="*/ 134189 h 401"/>
              <a:gd name="T8" fmla="*/ 77340 w 376"/>
              <a:gd name="T9" fmla="*/ 95678 h 401"/>
              <a:gd name="T10" fmla="*/ 40169 w 376"/>
              <a:gd name="T11" fmla="*/ 1805 h 401"/>
              <a:gd name="T12" fmla="*/ 187654 w 376"/>
              <a:gd name="T13" fmla="*/ 1805 h 401"/>
              <a:gd name="T14" fmla="*/ 185256 w 376"/>
              <a:gd name="T15" fmla="*/ 1805 h 401"/>
              <a:gd name="T16" fmla="*/ 147486 w 376"/>
              <a:gd name="T17" fmla="*/ 95678 h 401"/>
              <a:gd name="T18" fmla="*/ 186455 w 376"/>
              <a:gd name="T19" fmla="*/ 134189 h 401"/>
              <a:gd name="T20" fmla="*/ 225425 w 376"/>
              <a:gd name="T21" fmla="*/ 95678 h 401"/>
              <a:gd name="T22" fmla="*/ 187654 w 376"/>
              <a:gd name="T23" fmla="*/ 1805 h 401"/>
              <a:gd name="T24" fmla="*/ 110914 w 376"/>
              <a:gd name="T25" fmla="*/ 108314 h 401"/>
              <a:gd name="T26" fmla="*/ 73743 w 376"/>
              <a:gd name="T27" fmla="*/ 202788 h 401"/>
              <a:gd name="T28" fmla="*/ 112713 w 376"/>
              <a:gd name="T29" fmla="*/ 241300 h 401"/>
              <a:gd name="T30" fmla="*/ 151682 w 376"/>
              <a:gd name="T31" fmla="*/ 202788 h 401"/>
              <a:gd name="T32" fmla="*/ 113912 w 376"/>
              <a:gd name="T33" fmla="*/ 108314 h 401"/>
              <a:gd name="T34" fmla="*/ 110914 w 376"/>
              <a:gd name="T35" fmla="*/ 108314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
              <a:gd name="T55" fmla="*/ 0 h 401"/>
              <a:gd name="T56" fmla="*/ 376 w 376"/>
              <a:gd name="T57" fmla="*/ 401 h 40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7" name="hjkhjkhjkhjk"/>
          <p:cNvSpPr>
            <a:spLocks noChangeAspect="1"/>
          </p:cNvSpPr>
          <p:nvPr/>
        </p:nvSpPr>
        <p:spPr bwMode="auto">
          <a:xfrm>
            <a:off x="7526350" y="4070201"/>
            <a:ext cx="242887" cy="250825"/>
          </a:xfrm>
          <a:custGeom>
            <a:avLst/>
            <a:gdLst>
              <a:gd name="T0" fmla="*/ 91304 w 274"/>
              <a:gd name="T1" fmla="*/ 250825 h 284"/>
              <a:gd name="T2" fmla="*/ 70916 w 274"/>
              <a:gd name="T3" fmla="*/ 241110 h 284"/>
              <a:gd name="T4" fmla="*/ 7978 w 274"/>
              <a:gd name="T5" fmla="*/ 157207 h 284"/>
              <a:gd name="T6" fmla="*/ 12410 w 274"/>
              <a:gd name="T7" fmla="*/ 122763 h 284"/>
              <a:gd name="T8" fmla="*/ 46982 w 274"/>
              <a:gd name="T9" fmla="*/ 128062 h 284"/>
              <a:gd name="T10" fmla="*/ 88645 w 274"/>
              <a:gd name="T11" fmla="*/ 182820 h 284"/>
              <a:gd name="T12" fmla="*/ 194132 w 274"/>
              <a:gd name="T13" fmla="*/ 15014 h 284"/>
              <a:gd name="T14" fmla="*/ 227817 w 274"/>
              <a:gd name="T15" fmla="*/ 7065 h 284"/>
              <a:gd name="T16" fmla="*/ 235795 w 274"/>
              <a:gd name="T17" fmla="*/ 41510 h 284"/>
              <a:gd name="T18" fmla="*/ 111693 w 274"/>
              <a:gd name="T19" fmla="*/ 239344 h 284"/>
              <a:gd name="T20" fmla="*/ 92191 w 274"/>
              <a:gd name="T21" fmla="*/ 250825 h 284"/>
              <a:gd name="T22" fmla="*/ 91304 w 274"/>
              <a:gd name="T23" fmla="*/ 250825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4"/>
              <a:gd name="T37" fmla="*/ 0 h 284"/>
              <a:gd name="T38" fmla="*/ 274 w 274"/>
              <a:gd name="T39" fmla="*/ 284 h 2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8" name="hkjhkjhk"/>
          <p:cNvSpPr>
            <a:spLocks noEditPoints="1"/>
          </p:cNvSpPr>
          <p:nvPr/>
        </p:nvSpPr>
        <p:spPr bwMode="auto">
          <a:xfrm>
            <a:off x="5181601" y="4087652"/>
            <a:ext cx="258763" cy="222251"/>
          </a:xfrm>
          <a:custGeom>
            <a:avLst/>
            <a:gdLst>
              <a:gd name="T0" fmla="*/ 249778 w 288"/>
              <a:gd name="T1" fmla="*/ 0 h 246"/>
              <a:gd name="T2" fmla="*/ 46721 w 288"/>
              <a:gd name="T3" fmla="*/ 0 h 246"/>
              <a:gd name="T4" fmla="*/ 37736 w 288"/>
              <a:gd name="T5" fmla="*/ 9035 h 246"/>
              <a:gd name="T6" fmla="*/ 37736 w 288"/>
              <a:gd name="T7" fmla="*/ 38849 h 246"/>
              <a:gd name="T8" fmla="*/ 8985 w 288"/>
              <a:gd name="T9" fmla="*/ 38849 h 246"/>
              <a:gd name="T10" fmla="*/ 0 w 288"/>
              <a:gd name="T11" fmla="*/ 47883 h 246"/>
              <a:gd name="T12" fmla="*/ 0 w 288"/>
              <a:gd name="T13" fmla="*/ 197858 h 246"/>
              <a:gd name="T14" fmla="*/ 24259 w 288"/>
              <a:gd name="T15" fmla="*/ 222251 h 246"/>
              <a:gd name="T16" fmla="*/ 46721 w 288"/>
              <a:gd name="T17" fmla="*/ 222251 h 246"/>
              <a:gd name="T18" fmla="*/ 216534 w 288"/>
              <a:gd name="T19" fmla="*/ 222251 h 246"/>
              <a:gd name="T20" fmla="*/ 249778 w 288"/>
              <a:gd name="T21" fmla="*/ 222251 h 246"/>
              <a:gd name="T22" fmla="*/ 258763 w 288"/>
              <a:gd name="T23" fmla="*/ 213216 h 246"/>
              <a:gd name="T24" fmla="*/ 258763 w 288"/>
              <a:gd name="T25" fmla="*/ 9035 h 246"/>
              <a:gd name="T26" fmla="*/ 249778 w 288"/>
              <a:gd name="T27" fmla="*/ 0 h 246"/>
              <a:gd name="T28" fmla="*/ 243489 w 288"/>
              <a:gd name="T29" fmla="*/ 206892 h 246"/>
              <a:gd name="T30" fmla="*/ 216534 w 288"/>
              <a:gd name="T31" fmla="*/ 206892 h 246"/>
              <a:gd name="T32" fmla="*/ 46721 w 288"/>
              <a:gd name="T33" fmla="*/ 206892 h 246"/>
              <a:gd name="T34" fmla="*/ 24259 w 288"/>
              <a:gd name="T35" fmla="*/ 206892 h 246"/>
              <a:gd name="T36" fmla="*/ 15274 w 288"/>
              <a:gd name="T37" fmla="*/ 197858 h 246"/>
              <a:gd name="T38" fmla="*/ 15274 w 288"/>
              <a:gd name="T39" fmla="*/ 54208 h 246"/>
              <a:gd name="T40" fmla="*/ 37736 w 288"/>
              <a:gd name="T41" fmla="*/ 54208 h 246"/>
              <a:gd name="T42" fmla="*/ 37736 w 288"/>
              <a:gd name="T43" fmla="*/ 193340 h 246"/>
              <a:gd name="T44" fmla="*/ 53010 w 288"/>
              <a:gd name="T45" fmla="*/ 193340 h 246"/>
              <a:gd name="T46" fmla="*/ 53010 w 288"/>
              <a:gd name="T47" fmla="*/ 54208 h 246"/>
              <a:gd name="T48" fmla="*/ 53010 w 288"/>
              <a:gd name="T49" fmla="*/ 54208 h 246"/>
              <a:gd name="T50" fmla="*/ 53010 w 288"/>
              <a:gd name="T51" fmla="*/ 38849 h 246"/>
              <a:gd name="T52" fmla="*/ 53010 w 288"/>
              <a:gd name="T53" fmla="*/ 15359 h 246"/>
              <a:gd name="T54" fmla="*/ 243489 w 288"/>
              <a:gd name="T55" fmla="*/ 15359 h 246"/>
              <a:gd name="T56" fmla="*/ 243489 w 288"/>
              <a:gd name="T57" fmla="*/ 206892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8"/>
              <a:gd name="T88" fmla="*/ 0 h 246"/>
              <a:gd name="T89" fmla="*/ 288 w 288"/>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9" name="hjkhkjhjkhjk"/>
          <p:cNvSpPr>
            <a:spLocks noChangeArrowheads="1"/>
          </p:cNvSpPr>
          <p:nvPr/>
        </p:nvSpPr>
        <p:spPr bwMode="auto">
          <a:xfrm>
            <a:off x="5254637" y="4124176"/>
            <a:ext cx="68263" cy="68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0" name="kjhjkhjkh"/>
          <p:cNvSpPr>
            <a:spLocks noChangeArrowheads="1"/>
          </p:cNvSpPr>
          <p:nvPr/>
        </p:nvSpPr>
        <p:spPr bwMode="auto">
          <a:xfrm>
            <a:off x="5345125" y="4133698"/>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1" name="jkhkjhjjkh"/>
          <p:cNvSpPr>
            <a:spLocks noChangeArrowheads="1"/>
          </p:cNvSpPr>
          <p:nvPr/>
        </p:nvSpPr>
        <p:spPr bwMode="auto">
          <a:xfrm>
            <a:off x="5345125" y="4168618"/>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3" name="hhjghjghj"/>
          <p:cNvSpPr>
            <a:spLocks noChangeArrowheads="1"/>
          </p:cNvSpPr>
          <p:nvPr/>
        </p:nvSpPr>
        <p:spPr bwMode="auto">
          <a:xfrm>
            <a:off x="5254637" y="4252752"/>
            <a:ext cx="147639" cy="11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4" name="hjkhjkhjkhjk"/>
          <p:cNvSpPr>
            <a:spLocks noChangeArrowheads="1"/>
          </p:cNvSpPr>
          <p:nvPr/>
        </p:nvSpPr>
        <p:spPr bwMode="auto">
          <a:xfrm>
            <a:off x="6272223" y="4047975"/>
            <a:ext cx="301625" cy="300039"/>
          </a:xfrm>
          <a:prstGeom prst="ellipse">
            <a:avLst/>
          </a:prstGeom>
          <a:noFill/>
          <a:ln w="30163" cap="rnd">
            <a:solidFill>
              <a:srgbClr val="FFFFFF"/>
            </a:solidFill>
            <a:round/>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fontAlgn="base">
              <a:spcBef>
                <a:spcPct val="0"/>
              </a:spcBef>
              <a:spcAft>
                <a:spcPct val="0"/>
              </a:spcAft>
            </a:pPr>
            <a:endParaRPr lang="zh-CN" altLang="en-US" sz="1600">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5" name="hjkhjkh"/>
          <p:cNvSpPr/>
          <p:nvPr/>
        </p:nvSpPr>
        <p:spPr bwMode="auto">
          <a:xfrm>
            <a:off x="6318262" y="4087664"/>
            <a:ext cx="155575" cy="141287"/>
          </a:xfrm>
          <a:custGeom>
            <a:avLst/>
            <a:gdLst>
              <a:gd name="T0" fmla="*/ 13101 w 95"/>
              <a:gd name="T1" fmla="*/ 53592 h 87"/>
              <a:gd name="T2" fmla="*/ 47491 w 95"/>
              <a:gd name="T3" fmla="*/ 120175 h 87"/>
              <a:gd name="T4" fmla="*/ 93345 w 95"/>
              <a:gd name="T5" fmla="*/ 138039 h 87"/>
              <a:gd name="T6" fmla="*/ 88432 w 95"/>
              <a:gd name="T7" fmla="*/ 131543 h 87"/>
              <a:gd name="T8" fmla="*/ 78606 w 95"/>
              <a:gd name="T9" fmla="*/ 123423 h 87"/>
              <a:gd name="T10" fmla="*/ 73693 w 95"/>
              <a:gd name="T11" fmla="*/ 108807 h 87"/>
              <a:gd name="T12" fmla="*/ 58955 w 95"/>
              <a:gd name="T13" fmla="*/ 103935 h 87"/>
              <a:gd name="T14" fmla="*/ 73693 w 95"/>
              <a:gd name="T15" fmla="*/ 84447 h 87"/>
              <a:gd name="T16" fmla="*/ 116272 w 95"/>
              <a:gd name="T17" fmla="*/ 53592 h 87"/>
              <a:gd name="T18" fmla="*/ 70418 w 95"/>
              <a:gd name="T19" fmla="*/ 4872 h 87"/>
              <a:gd name="T20" fmla="*/ 9826 w 95"/>
              <a:gd name="T21" fmla="*/ 22736 h 87"/>
              <a:gd name="T22" fmla="*/ 13101 w 95"/>
              <a:gd name="T23" fmla="*/ 53592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
              <a:gd name="T37" fmla="*/ 0 h 87"/>
              <a:gd name="T38" fmla="*/ 95 w 95"/>
              <a:gd name="T39" fmla="*/ 87 h 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6" name="hjkhjkhjhkj"/>
          <p:cNvSpPr/>
          <p:nvPr/>
        </p:nvSpPr>
        <p:spPr bwMode="auto">
          <a:xfrm>
            <a:off x="6402389" y="4197201"/>
            <a:ext cx="117475" cy="138113"/>
          </a:xfrm>
          <a:custGeom>
            <a:avLst/>
            <a:gdLst>
              <a:gd name="T0" fmla="*/ 19311 w 73"/>
              <a:gd name="T1" fmla="*/ 51995 h 85"/>
              <a:gd name="T2" fmla="*/ 19311 w 73"/>
              <a:gd name="T3" fmla="*/ 73119 h 85"/>
              <a:gd name="T4" fmla="*/ 40231 w 73"/>
              <a:gd name="T5" fmla="*/ 94242 h 85"/>
              <a:gd name="T6" fmla="*/ 30576 w 73"/>
              <a:gd name="T7" fmla="*/ 129989 h 85"/>
              <a:gd name="T8" fmla="*/ 72416 w 73"/>
              <a:gd name="T9" fmla="*/ 107241 h 85"/>
              <a:gd name="T10" fmla="*/ 106210 w 73"/>
              <a:gd name="T11" fmla="*/ 60120 h 85"/>
              <a:gd name="T12" fmla="*/ 86899 w 73"/>
              <a:gd name="T13" fmla="*/ 38997 h 85"/>
              <a:gd name="T14" fmla="*/ 38622 w 73"/>
              <a:gd name="T15" fmla="*/ 17873 h 85"/>
              <a:gd name="T16" fmla="*/ 19311 w 73"/>
              <a:gd name="T17" fmla="*/ 51995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85"/>
              <a:gd name="T29" fmla="*/ 73 w 73"/>
              <a:gd name="T30" fmla="*/ 85 h 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7" name="uhuihhjkhjk"/>
          <p:cNvSpPr/>
          <p:nvPr/>
        </p:nvSpPr>
        <p:spPr bwMode="auto">
          <a:xfrm>
            <a:off x="6465889" y="4054316"/>
            <a:ext cx="103187" cy="193675"/>
          </a:xfrm>
          <a:custGeom>
            <a:avLst/>
            <a:gdLst>
              <a:gd name="T0" fmla="*/ 0 w 63"/>
              <a:gd name="T1" fmla="*/ 0 h 119"/>
              <a:gd name="T2" fmla="*/ 18017 w 63"/>
              <a:gd name="T3" fmla="*/ 48826 h 119"/>
              <a:gd name="T4" fmla="*/ 75343 w 63"/>
              <a:gd name="T5" fmla="*/ 87886 h 119"/>
              <a:gd name="T6" fmla="*/ 88446 w 63"/>
              <a:gd name="T7" fmla="*/ 131829 h 119"/>
              <a:gd name="T8" fmla="*/ 85170 w 63"/>
              <a:gd name="T9" fmla="*/ 180655 h 119"/>
              <a:gd name="T10" fmla="*/ 103187 w 63"/>
              <a:gd name="T11" fmla="*/ 183910 h 119"/>
              <a:gd name="T12" fmla="*/ 0 60000 65536"/>
              <a:gd name="T13" fmla="*/ 0 60000 65536"/>
              <a:gd name="T14" fmla="*/ 0 60000 65536"/>
              <a:gd name="T15" fmla="*/ 0 60000 65536"/>
              <a:gd name="T16" fmla="*/ 0 60000 65536"/>
              <a:gd name="T17" fmla="*/ 0 60000 65536"/>
              <a:gd name="T18" fmla="*/ 0 w 63"/>
              <a:gd name="T19" fmla="*/ 0 h 119"/>
              <a:gd name="T20" fmla="*/ 63 w 6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 name="TextBox 2"/>
          <p:cNvSpPr txBox="1"/>
          <p:nvPr/>
        </p:nvSpPr>
        <p:spPr>
          <a:xfrm>
            <a:off x="406084" y="372620"/>
            <a:ext cx="6840550" cy="523220"/>
          </a:xfrm>
          <a:prstGeom prst="rect">
            <a:avLst/>
          </a:prstGeom>
          <a:noFill/>
        </p:spPr>
        <p:txBody>
          <a:bodyPr wrap="square" rtlCol="0">
            <a:spAutoFit/>
          </a:bodyPr>
          <a:lstStyle/>
          <a:p>
            <a:r>
              <a:rPr lang="en-US" sz="2800" b="1"/>
              <a:t>6.3 Hypothesis Test</a:t>
            </a:r>
          </a:p>
        </p:txBody>
      </p:sp>
      <p:sp>
        <p:nvSpPr>
          <p:cNvPr id="14" name="TextBox 13">
            <a:extLst>
              <a:ext uri="{FF2B5EF4-FFF2-40B4-BE49-F238E27FC236}">
                <a16:creationId xmlns:a16="http://schemas.microsoft.com/office/drawing/2014/main" id="{16FE44E4-E448-4989-9A36-6DCFDF2F29C2}"/>
              </a:ext>
            </a:extLst>
          </p:cNvPr>
          <p:cNvSpPr txBox="1"/>
          <p:nvPr/>
        </p:nvSpPr>
        <p:spPr>
          <a:xfrm>
            <a:off x="2127108" y="955556"/>
            <a:ext cx="7930395" cy="707886"/>
          </a:xfrm>
          <a:prstGeom prst="rect">
            <a:avLst/>
          </a:prstGeom>
          <a:noFill/>
        </p:spPr>
        <p:txBody>
          <a:bodyPr wrap="square" lIns="91440" tIns="45720" rIns="91440" bIns="45720" rtlCol="0" anchor="t">
            <a:spAutoFit/>
          </a:bodyPr>
          <a:lstStyle/>
          <a:p>
            <a:r>
              <a:rPr lang="en-US" sz="2000" b="1"/>
              <a:t>Null Hypothesis: GB_CV_score &gt;= RF_CV_score</a:t>
            </a:r>
          </a:p>
          <a:p>
            <a:r>
              <a:rPr lang="en-US" sz="2000" b="1">
                <a:ea typeface="+mn-lt"/>
                <a:cs typeface="+mn-lt"/>
              </a:rPr>
              <a:t>Alternative Hypothesis</a:t>
            </a:r>
            <a:r>
              <a:rPr lang="en-US" sz="2000" b="1"/>
              <a:t>: GB_CV_score &lt; </a:t>
            </a:r>
            <a:r>
              <a:rPr lang="en-US" sz="2000" b="1" err="1"/>
              <a:t>RF_CV_score</a:t>
            </a:r>
            <a:endParaRPr lang="en-US" sz="2000" b="1">
              <a:ea typeface="等线"/>
            </a:endParaRPr>
          </a:p>
        </p:txBody>
      </p:sp>
      <p:pic>
        <p:nvPicPr>
          <p:cNvPr id="2" name="Picture 4" descr="Graphical user interface, text, application, email&#10;&#10;Description automatically generated">
            <a:extLst>
              <a:ext uri="{FF2B5EF4-FFF2-40B4-BE49-F238E27FC236}">
                <a16:creationId xmlns:a16="http://schemas.microsoft.com/office/drawing/2014/main" id="{FF811E9A-E941-48C0-8167-88EA72B67207}"/>
              </a:ext>
            </a:extLst>
          </p:cNvPr>
          <p:cNvPicPr>
            <a:picLocks noChangeAspect="1"/>
          </p:cNvPicPr>
          <p:nvPr/>
        </p:nvPicPr>
        <p:blipFill>
          <a:blip r:embed="rId3"/>
          <a:stretch>
            <a:fillRect/>
          </a:stretch>
        </p:blipFill>
        <p:spPr>
          <a:xfrm>
            <a:off x="1816768" y="1775820"/>
            <a:ext cx="7255042" cy="4770202"/>
          </a:xfrm>
          <a:prstGeom prst="rect">
            <a:avLst/>
          </a:prstGeom>
        </p:spPr>
      </p:pic>
    </p:spTree>
    <p:extLst>
      <p:ext uri="{BB962C8B-B14F-4D97-AF65-F5344CB8AC3E}">
        <p14:creationId xmlns:p14="http://schemas.microsoft.com/office/powerpoint/2010/main" val="156375277"/>
      </p:ext>
    </p:extLst>
  </p:cSld>
  <p:clrMapOvr>
    <a:masterClrMapping/>
  </p:clrMapOvr>
  <p:transition advClick="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6" name="hjkhjkhjkk"/>
          <p:cNvSpPr>
            <a:spLocks noChangeAspect="1" noEditPoints="1"/>
          </p:cNvSpPr>
          <p:nvPr/>
        </p:nvSpPr>
        <p:spPr bwMode="auto">
          <a:xfrm>
            <a:off x="4333888" y="4068602"/>
            <a:ext cx="225425" cy="241300"/>
          </a:xfrm>
          <a:custGeom>
            <a:avLst/>
            <a:gdLst>
              <a:gd name="T0" fmla="*/ 40169 w 376"/>
              <a:gd name="T1" fmla="*/ 1805 h 401"/>
              <a:gd name="T2" fmla="*/ 37171 w 376"/>
              <a:gd name="T3" fmla="*/ 1805 h 401"/>
              <a:gd name="T4" fmla="*/ 0 w 376"/>
              <a:gd name="T5" fmla="*/ 95678 h 401"/>
              <a:gd name="T6" fmla="*/ 38970 w 376"/>
              <a:gd name="T7" fmla="*/ 134189 h 401"/>
              <a:gd name="T8" fmla="*/ 77340 w 376"/>
              <a:gd name="T9" fmla="*/ 95678 h 401"/>
              <a:gd name="T10" fmla="*/ 40169 w 376"/>
              <a:gd name="T11" fmla="*/ 1805 h 401"/>
              <a:gd name="T12" fmla="*/ 187654 w 376"/>
              <a:gd name="T13" fmla="*/ 1805 h 401"/>
              <a:gd name="T14" fmla="*/ 185256 w 376"/>
              <a:gd name="T15" fmla="*/ 1805 h 401"/>
              <a:gd name="T16" fmla="*/ 147486 w 376"/>
              <a:gd name="T17" fmla="*/ 95678 h 401"/>
              <a:gd name="T18" fmla="*/ 186455 w 376"/>
              <a:gd name="T19" fmla="*/ 134189 h 401"/>
              <a:gd name="T20" fmla="*/ 225425 w 376"/>
              <a:gd name="T21" fmla="*/ 95678 h 401"/>
              <a:gd name="T22" fmla="*/ 187654 w 376"/>
              <a:gd name="T23" fmla="*/ 1805 h 401"/>
              <a:gd name="T24" fmla="*/ 110914 w 376"/>
              <a:gd name="T25" fmla="*/ 108314 h 401"/>
              <a:gd name="T26" fmla="*/ 73743 w 376"/>
              <a:gd name="T27" fmla="*/ 202788 h 401"/>
              <a:gd name="T28" fmla="*/ 112713 w 376"/>
              <a:gd name="T29" fmla="*/ 241300 h 401"/>
              <a:gd name="T30" fmla="*/ 151682 w 376"/>
              <a:gd name="T31" fmla="*/ 202788 h 401"/>
              <a:gd name="T32" fmla="*/ 113912 w 376"/>
              <a:gd name="T33" fmla="*/ 108314 h 401"/>
              <a:gd name="T34" fmla="*/ 110914 w 376"/>
              <a:gd name="T35" fmla="*/ 108314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
              <a:gd name="T55" fmla="*/ 0 h 401"/>
              <a:gd name="T56" fmla="*/ 376 w 376"/>
              <a:gd name="T57" fmla="*/ 401 h 40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7" name="hjkhjkhjkhjk"/>
          <p:cNvSpPr>
            <a:spLocks noChangeAspect="1"/>
          </p:cNvSpPr>
          <p:nvPr/>
        </p:nvSpPr>
        <p:spPr bwMode="auto">
          <a:xfrm>
            <a:off x="7526350" y="4070201"/>
            <a:ext cx="242887" cy="250825"/>
          </a:xfrm>
          <a:custGeom>
            <a:avLst/>
            <a:gdLst>
              <a:gd name="T0" fmla="*/ 91304 w 274"/>
              <a:gd name="T1" fmla="*/ 250825 h 284"/>
              <a:gd name="T2" fmla="*/ 70916 w 274"/>
              <a:gd name="T3" fmla="*/ 241110 h 284"/>
              <a:gd name="T4" fmla="*/ 7978 w 274"/>
              <a:gd name="T5" fmla="*/ 157207 h 284"/>
              <a:gd name="T6" fmla="*/ 12410 w 274"/>
              <a:gd name="T7" fmla="*/ 122763 h 284"/>
              <a:gd name="T8" fmla="*/ 46982 w 274"/>
              <a:gd name="T9" fmla="*/ 128062 h 284"/>
              <a:gd name="T10" fmla="*/ 88645 w 274"/>
              <a:gd name="T11" fmla="*/ 182820 h 284"/>
              <a:gd name="T12" fmla="*/ 194132 w 274"/>
              <a:gd name="T13" fmla="*/ 15014 h 284"/>
              <a:gd name="T14" fmla="*/ 227817 w 274"/>
              <a:gd name="T15" fmla="*/ 7065 h 284"/>
              <a:gd name="T16" fmla="*/ 235795 w 274"/>
              <a:gd name="T17" fmla="*/ 41510 h 284"/>
              <a:gd name="T18" fmla="*/ 111693 w 274"/>
              <a:gd name="T19" fmla="*/ 239344 h 284"/>
              <a:gd name="T20" fmla="*/ 92191 w 274"/>
              <a:gd name="T21" fmla="*/ 250825 h 284"/>
              <a:gd name="T22" fmla="*/ 91304 w 274"/>
              <a:gd name="T23" fmla="*/ 250825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4"/>
              <a:gd name="T37" fmla="*/ 0 h 284"/>
              <a:gd name="T38" fmla="*/ 274 w 274"/>
              <a:gd name="T39" fmla="*/ 284 h 2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8" name="hkjhkjhk"/>
          <p:cNvSpPr>
            <a:spLocks noEditPoints="1"/>
          </p:cNvSpPr>
          <p:nvPr/>
        </p:nvSpPr>
        <p:spPr bwMode="auto">
          <a:xfrm>
            <a:off x="5181601" y="4087652"/>
            <a:ext cx="258763" cy="222251"/>
          </a:xfrm>
          <a:custGeom>
            <a:avLst/>
            <a:gdLst>
              <a:gd name="T0" fmla="*/ 249778 w 288"/>
              <a:gd name="T1" fmla="*/ 0 h 246"/>
              <a:gd name="T2" fmla="*/ 46721 w 288"/>
              <a:gd name="T3" fmla="*/ 0 h 246"/>
              <a:gd name="T4" fmla="*/ 37736 w 288"/>
              <a:gd name="T5" fmla="*/ 9035 h 246"/>
              <a:gd name="T6" fmla="*/ 37736 w 288"/>
              <a:gd name="T7" fmla="*/ 38849 h 246"/>
              <a:gd name="T8" fmla="*/ 8985 w 288"/>
              <a:gd name="T9" fmla="*/ 38849 h 246"/>
              <a:gd name="T10" fmla="*/ 0 w 288"/>
              <a:gd name="T11" fmla="*/ 47883 h 246"/>
              <a:gd name="T12" fmla="*/ 0 w 288"/>
              <a:gd name="T13" fmla="*/ 197858 h 246"/>
              <a:gd name="T14" fmla="*/ 24259 w 288"/>
              <a:gd name="T15" fmla="*/ 222251 h 246"/>
              <a:gd name="T16" fmla="*/ 46721 w 288"/>
              <a:gd name="T17" fmla="*/ 222251 h 246"/>
              <a:gd name="T18" fmla="*/ 216534 w 288"/>
              <a:gd name="T19" fmla="*/ 222251 h 246"/>
              <a:gd name="T20" fmla="*/ 249778 w 288"/>
              <a:gd name="T21" fmla="*/ 222251 h 246"/>
              <a:gd name="T22" fmla="*/ 258763 w 288"/>
              <a:gd name="T23" fmla="*/ 213216 h 246"/>
              <a:gd name="T24" fmla="*/ 258763 w 288"/>
              <a:gd name="T25" fmla="*/ 9035 h 246"/>
              <a:gd name="T26" fmla="*/ 249778 w 288"/>
              <a:gd name="T27" fmla="*/ 0 h 246"/>
              <a:gd name="T28" fmla="*/ 243489 w 288"/>
              <a:gd name="T29" fmla="*/ 206892 h 246"/>
              <a:gd name="T30" fmla="*/ 216534 w 288"/>
              <a:gd name="T31" fmla="*/ 206892 h 246"/>
              <a:gd name="T32" fmla="*/ 46721 w 288"/>
              <a:gd name="T33" fmla="*/ 206892 h 246"/>
              <a:gd name="T34" fmla="*/ 24259 w 288"/>
              <a:gd name="T35" fmla="*/ 206892 h 246"/>
              <a:gd name="T36" fmla="*/ 15274 w 288"/>
              <a:gd name="T37" fmla="*/ 197858 h 246"/>
              <a:gd name="T38" fmla="*/ 15274 w 288"/>
              <a:gd name="T39" fmla="*/ 54208 h 246"/>
              <a:gd name="T40" fmla="*/ 37736 w 288"/>
              <a:gd name="T41" fmla="*/ 54208 h 246"/>
              <a:gd name="T42" fmla="*/ 37736 w 288"/>
              <a:gd name="T43" fmla="*/ 193340 h 246"/>
              <a:gd name="T44" fmla="*/ 53010 w 288"/>
              <a:gd name="T45" fmla="*/ 193340 h 246"/>
              <a:gd name="T46" fmla="*/ 53010 w 288"/>
              <a:gd name="T47" fmla="*/ 54208 h 246"/>
              <a:gd name="T48" fmla="*/ 53010 w 288"/>
              <a:gd name="T49" fmla="*/ 54208 h 246"/>
              <a:gd name="T50" fmla="*/ 53010 w 288"/>
              <a:gd name="T51" fmla="*/ 38849 h 246"/>
              <a:gd name="T52" fmla="*/ 53010 w 288"/>
              <a:gd name="T53" fmla="*/ 15359 h 246"/>
              <a:gd name="T54" fmla="*/ 243489 w 288"/>
              <a:gd name="T55" fmla="*/ 15359 h 246"/>
              <a:gd name="T56" fmla="*/ 243489 w 288"/>
              <a:gd name="T57" fmla="*/ 206892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8"/>
              <a:gd name="T88" fmla="*/ 0 h 246"/>
              <a:gd name="T89" fmla="*/ 288 w 288"/>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91404" tIns="45718" rIns="91404" bIns="45718"/>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49" name="hjkhkjhjkhjk"/>
          <p:cNvSpPr>
            <a:spLocks noChangeArrowheads="1"/>
          </p:cNvSpPr>
          <p:nvPr/>
        </p:nvSpPr>
        <p:spPr bwMode="auto">
          <a:xfrm>
            <a:off x="5254637" y="4124176"/>
            <a:ext cx="68263" cy="68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0" name="kjhjkhjkh"/>
          <p:cNvSpPr>
            <a:spLocks noChangeArrowheads="1"/>
          </p:cNvSpPr>
          <p:nvPr/>
        </p:nvSpPr>
        <p:spPr bwMode="auto">
          <a:xfrm>
            <a:off x="5345125" y="4133698"/>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1" name="jkhkjhjjkh"/>
          <p:cNvSpPr>
            <a:spLocks noChangeArrowheads="1"/>
          </p:cNvSpPr>
          <p:nvPr/>
        </p:nvSpPr>
        <p:spPr bwMode="auto">
          <a:xfrm>
            <a:off x="5345125" y="4168618"/>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3" name="hhjghjghj"/>
          <p:cNvSpPr>
            <a:spLocks noChangeArrowheads="1"/>
          </p:cNvSpPr>
          <p:nvPr/>
        </p:nvSpPr>
        <p:spPr bwMode="auto">
          <a:xfrm>
            <a:off x="5254637" y="4252752"/>
            <a:ext cx="147639" cy="11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4" tIns="45718" rIns="91404" bIns="45718"/>
          <a:lstStyle/>
          <a:p>
            <a:pPr defTabSz="913765" fontAlgn="base">
              <a:spcBef>
                <a:spcPct val="0"/>
              </a:spcBef>
              <a:spcAft>
                <a:spcPct val="0"/>
              </a:spcAft>
            </a:pPr>
            <a:endParaRPr lang="zh-CN" altLang="en-US">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4" name="hjkhjkhjkhjk"/>
          <p:cNvSpPr>
            <a:spLocks noChangeArrowheads="1"/>
          </p:cNvSpPr>
          <p:nvPr/>
        </p:nvSpPr>
        <p:spPr bwMode="auto">
          <a:xfrm>
            <a:off x="6272223" y="4047975"/>
            <a:ext cx="301625" cy="300039"/>
          </a:xfrm>
          <a:prstGeom prst="ellipse">
            <a:avLst/>
          </a:prstGeom>
          <a:noFill/>
          <a:ln w="30163" cap="rnd">
            <a:solidFill>
              <a:srgbClr val="FFFFFF"/>
            </a:solidFill>
            <a:round/>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fontAlgn="base">
              <a:spcBef>
                <a:spcPct val="0"/>
              </a:spcBef>
              <a:spcAft>
                <a:spcPct val="0"/>
              </a:spcAft>
            </a:pPr>
            <a:endParaRPr lang="zh-CN" altLang="en-US" sz="1600">
              <a:solidFill>
                <a:srgbClr val="000000"/>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5" name="hjkhjkh"/>
          <p:cNvSpPr/>
          <p:nvPr/>
        </p:nvSpPr>
        <p:spPr bwMode="auto">
          <a:xfrm>
            <a:off x="6318262" y="4087664"/>
            <a:ext cx="155575" cy="141287"/>
          </a:xfrm>
          <a:custGeom>
            <a:avLst/>
            <a:gdLst>
              <a:gd name="T0" fmla="*/ 13101 w 95"/>
              <a:gd name="T1" fmla="*/ 53592 h 87"/>
              <a:gd name="T2" fmla="*/ 47491 w 95"/>
              <a:gd name="T3" fmla="*/ 120175 h 87"/>
              <a:gd name="T4" fmla="*/ 93345 w 95"/>
              <a:gd name="T5" fmla="*/ 138039 h 87"/>
              <a:gd name="T6" fmla="*/ 88432 w 95"/>
              <a:gd name="T7" fmla="*/ 131543 h 87"/>
              <a:gd name="T8" fmla="*/ 78606 w 95"/>
              <a:gd name="T9" fmla="*/ 123423 h 87"/>
              <a:gd name="T10" fmla="*/ 73693 w 95"/>
              <a:gd name="T11" fmla="*/ 108807 h 87"/>
              <a:gd name="T12" fmla="*/ 58955 w 95"/>
              <a:gd name="T13" fmla="*/ 103935 h 87"/>
              <a:gd name="T14" fmla="*/ 73693 w 95"/>
              <a:gd name="T15" fmla="*/ 84447 h 87"/>
              <a:gd name="T16" fmla="*/ 116272 w 95"/>
              <a:gd name="T17" fmla="*/ 53592 h 87"/>
              <a:gd name="T18" fmla="*/ 70418 w 95"/>
              <a:gd name="T19" fmla="*/ 4872 h 87"/>
              <a:gd name="T20" fmla="*/ 9826 w 95"/>
              <a:gd name="T21" fmla="*/ 22736 h 87"/>
              <a:gd name="T22" fmla="*/ 13101 w 95"/>
              <a:gd name="T23" fmla="*/ 53592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
              <a:gd name="T37" fmla="*/ 0 h 87"/>
              <a:gd name="T38" fmla="*/ 95 w 95"/>
              <a:gd name="T39" fmla="*/ 87 h 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6" name="hjkhjkhjhkj"/>
          <p:cNvSpPr/>
          <p:nvPr/>
        </p:nvSpPr>
        <p:spPr bwMode="auto">
          <a:xfrm>
            <a:off x="6402389" y="4197201"/>
            <a:ext cx="117475" cy="138113"/>
          </a:xfrm>
          <a:custGeom>
            <a:avLst/>
            <a:gdLst>
              <a:gd name="T0" fmla="*/ 19311 w 73"/>
              <a:gd name="T1" fmla="*/ 51995 h 85"/>
              <a:gd name="T2" fmla="*/ 19311 w 73"/>
              <a:gd name="T3" fmla="*/ 73119 h 85"/>
              <a:gd name="T4" fmla="*/ 40231 w 73"/>
              <a:gd name="T5" fmla="*/ 94242 h 85"/>
              <a:gd name="T6" fmla="*/ 30576 w 73"/>
              <a:gd name="T7" fmla="*/ 129989 h 85"/>
              <a:gd name="T8" fmla="*/ 72416 w 73"/>
              <a:gd name="T9" fmla="*/ 107241 h 85"/>
              <a:gd name="T10" fmla="*/ 106210 w 73"/>
              <a:gd name="T11" fmla="*/ 60120 h 85"/>
              <a:gd name="T12" fmla="*/ 86899 w 73"/>
              <a:gd name="T13" fmla="*/ 38997 h 85"/>
              <a:gd name="T14" fmla="*/ 38622 w 73"/>
              <a:gd name="T15" fmla="*/ 17873 h 85"/>
              <a:gd name="T16" fmla="*/ 19311 w 73"/>
              <a:gd name="T17" fmla="*/ 51995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85"/>
              <a:gd name="T29" fmla="*/ 73 w 73"/>
              <a:gd name="T30" fmla="*/ 85 h 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9957" name="uhuihhjkhjk"/>
          <p:cNvSpPr/>
          <p:nvPr/>
        </p:nvSpPr>
        <p:spPr bwMode="auto">
          <a:xfrm>
            <a:off x="6465889" y="4054316"/>
            <a:ext cx="103187" cy="193675"/>
          </a:xfrm>
          <a:custGeom>
            <a:avLst/>
            <a:gdLst>
              <a:gd name="T0" fmla="*/ 0 w 63"/>
              <a:gd name="T1" fmla="*/ 0 h 119"/>
              <a:gd name="T2" fmla="*/ 18017 w 63"/>
              <a:gd name="T3" fmla="*/ 48826 h 119"/>
              <a:gd name="T4" fmla="*/ 75343 w 63"/>
              <a:gd name="T5" fmla="*/ 87886 h 119"/>
              <a:gd name="T6" fmla="*/ 88446 w 63"/>
              <a:gd name="T7" fmla="*/ 131829 h 119"/>
              <a:gd name="T8" fmla="*/ 85170 w 63"/>
              <a:gd name="T9" fmla="*/ 180655 h 119"/>
              <a:gd name="T10" fmla="*/ 103187 w 63"/>
              <a:gd name="T11" fmla="*/ 183910 h 119"/>
              <a:gd name="T12" fmla="*/ 0 60000 65536"/>
              <a:gd name="T13" fmla="*/ 0 60000 65536"/>
              <a:gd name="T14" fmla="*/ 0 60000 65536"/>
              <a:gd name="T15" fmla="*/ 0 60000 65536"/>
              <a:gd name="T16" fmla="*/ 0 60000 65536"/>
              <a:gd name="T17" fmla="*/ 0 60000 65536"/>
              <a:gd name="T18" fmla="*/ 0 w 63"/>
              <a:gd name="T19" fmla="*/ 0 h 119"/>
              <a:gd name="T20" fmla="*/ 63 w 6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miter lim="800000"/>
          </a:ln>
          <a:extLst>
            <a:ext uri="{909E8E84-426E-40DD-AFC4-6F175D3DCCD1}">
              <a14:hiddenFill xmlns:a14="http://schemas.microsoft.com/office/drawing/2010/main">
                <a:solidFill>
                  <a:srgbClr val="FFFFFF"/>
                </a:solidFill>
              </a14:hiddenFill>
            </a:ext>
          </a:extLst>
        </p:spPr>
        <p:txBody>
          <a:bodyPr lIns="80261" tIns="40146" rIns="80261" bIns="40146"/>
          <a:lstStyle/>
          <a:p>
            <a:pPr defTabSz="913765" eaLnBrk="0" fontAlgn="base" hangingPunct="0">
              <a:spcBef>
                <a:spcPct val="0"/>
              </a:spcBef>
              <a:spcAft>
                <a:spcPct val="0"/>
              </a:spcAft>
            </a:pPr>
            <a:endParaRPr lang="zh-CN" altLang="en-US">
              <a:solidFill>
                <a:prstClr val="black"/>
              </a:solidFill>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3" name="TextBox 2"/>
          <p:cNvSpPr txBox="1"/>
          <p:nvPr/>
        </p:nvSpPr>
        <p:spPr>
          <a:xfrm>
            <a:off x="1137922" y="827733"/>
            <a:ext cx="6840550" cy="584775"/>
          </a:xfrm>
          <a:prstGeom prst="rect">
            <a:avLst/>
          </a:prstGeom>
          <a:noFill/>
        </p:spPr>
        <p:txBody>
          <a:bodyPr wrap="square" lIns="91440" tIns="45720" rIns="91440" bIns="45720" rtlCol="0" anchor="t">
            <a:spAutoFit/>
          </a:bodyPr>
          <a:lstStyle/>
          <a:p>
            <a:r>
              <a:rPr lang="en-US" sz="3200" b="1" dirty="0">
                <a:solidFill>
                  <a:schemeClr val="bg2">
                    <a:lumMod val="10000"/>
                  </a:schemeClr>
                </a:solidFill>
                <a:latin typeface="Arial"/>
                <a:cs typeface="Arial"/>
              </a:rPr>
              <a:t>07 Conclusion</a:t>
            </a:r>
          </a:p>
        </p:txBody>
      </p:sp>
      <p:sp>
        <p:nvSpPr>
          <p:cNvPr id="2" name="TextBox 1">
            <a:extLst>
              <a:ext uri="{FF2B5EF4-FFF2-40B4-BE49-F238E27FC236}">
                <a16:creationId xmlns:a16="http://schemas.microsoft.com/office/drawing/2014/main" id="{57BB8B73-3D43-4C17-A290-99AF23030222}"/>
              </a:ext>
            </a:extLst>
          </p:cNvPr>
          <p:cNvSpPr txBox="1"/>
          <p:nvPr/>
        </p:nvSpPr>
        <p:spPr>
          <a:xfrm>
            <a:off x="1139043" y="1462925"/>
            <a:ext cx="9641300" cy="8679299"/>
          </a:xfrm>
          <a:prstGeom prst="rect">
            <a:avLst/>
          </a:prstGeom>
          <a:noFill/>
        </p:spPr>
        <p:txBody>
          <a:bodyPr wrap="square" lIns="91440" tIns="45720" rIns="91440" bIns="45720" rtlCol="0" anchor="t">
            <a:spAutoFit/>
          </a:bodyPr>
          <a:lstStyle/>
          <a:p>
            <a:pPr marL="342900" indent="-342900">
              <a:buFont typeface="Arial,Sans-Serif"/>
              <a:buChar char="•"/>
            </a:pPr>
            <a:r>
              <a:rPr lang="en-US" sz="2400" dirty="0">
                <a:latin typeface="Arial"/>
                <a:cs typeface="Arial"/>
              </a:rPr>
              <a:t>PCA is not a good approach in predicting bankruptcy, as most of the models except Naïve Bayes decrease in performance</a:t>
            </a:r>
            <a:endParaRPr lang="en-US" dirty="0"/>
          </a:p>
          <a:p>
            <a:pPr marL="342900" indent="-342900">
              <a:buFont typeface="Arial"/>
              <a:buChar char="•"/>
            </a:pPr>
            <a:endParaRPr lang="en-US" sz="2400" dirty="0">
              <a:latin typeface="Arial"/>
              <a:cs typeface="Arial"/>
            </a:endParaRPr>
          </a:p>
          <a:p>
            <a:pPr marL="342900" indent="-342900">
              <a:buFont typeface="Arial"/>
              <a:buChar char="•"/>
            </a:pPr>
            <a:r>
              <a:rPr lang="en-US" sz="2400" dirty="0" err="1">
                <a:latin typeface="Arial"/>
                <a:cs typeface="Arial"/>
              </a:rPr>
              <a:t>GradientBoostingDecisionTree</a:t>
            </a:r>
            <a:r>
              <a:rPr lang="en-US" sz="2400" dirty="0">
                <a:latin typeface="Arial"/>
                <a:cs typeface="Arial"/>
              </a:rPr>
              <a:t> and Random Forest model perform the best in predicting company bankruptcy </a:t>
            </a:r>
            <a:endParaRPr lang="en-US" sz="2400" dirty="0">
              <a:latin typeface="Arial"/>
              <a:ea typeface="等线"/>
              <a:cs typeface="Arial"/>
            </a:endParaRPr>
          </a:p>
          <a:p>
            <a:pPr marL="342900" indent="-342900">
              <a:buFont typeface="Arial"/>
              <a:buChar char="•"/>
            </a:pPr>
            <a:endParaRPr lang="en-US" sz="2400" dirty="0">
              <a:latin typeface="Arial"/>
              <a:ea typeface="等线"/>
              <a:cs typeface="Arial"/>
            </a:endParaRPr>
          </a:p>
          <a:p>
            <a:pPr marL="342900" indent="-342900">
              <a:buFont typeface="Arial"/>
              <a:buChar char="•"/>
            </a:pPr>
            <a:r>
              <a:rPr lang="en-US" sz="2400" dirty="0">
                <a:latin typeface="Arial"/>
                <a:ea typeface="+mn-lt"/>
                <a:cs typeface="+mn-lt"/>
              </a:rPr>
              <a:t>Total income / Total expense, Total debt / Total net worth are the most important ones in fitting Random Forest model among the 95 features</a:t>
            </a:r>
          </a:p>
          <a:p>
            <a:pPr marL="342900" indent="-342900">
              <a:buFont typeface="Arial"/>
              <a:buChar char="•"/>
            </a:pPr>
            <a:endParaRPr lang="en-US" sz="2400" dirty="0">
              <a:latin typeface="Arial"/>
              <a:ea typeface="+mn-lt"/>
              <a:cs typeface="+mn-lt"/>
            </a:endParaRPr>
          </a:p>
          <a:p>
            <a:pPr marL="342900" indent="-342900">
              <a:buFont typeface="Arial"/>
              <a:buChar char="•"/>
            </a:pPr>
            <a:r>
              <a:rPr lang="en-US" sz="2400" dirty="0">
                <a:latin typeface="Arial"/>
                <a:ea typeface="+mn-lt"/>
                <a:cs typeface="+mn-lt"/>
              </a:rPr>
              <a:t>Through this project, we can get further insight about the features, helping companies establish a dynamic indicator monitoring system</a:t>
            </a:r>
          </a:p>
          <a:p>
            <a:pPr marL="342900" indent="-342900">
              <a:buFont typeface="Arial"/>
              <a:buChar char="•"/>
            </a:pPr>
            <a:endParaRPr lang="en-US" sz="2400" dirty="0">
              <a:latin typeface="Arial"/>
              <a:ea typeface="+mn-lt"/>
              <a:cs typeface="+mn-lt"/>
            </a:endParaRPr>
          </a:p>
          <a:p>
            <a:pPr marL="342900" indent="-342900">
              <a:buFont typeface="Arial"/>
              <a:buChar char="•"/>
            </a:pPr>
            <a:endParaRPr lang="en-US" sz="2400" dirty="0">
              <a:latin typeface="Arial"/>
              <a:ea typeface="+mn-lt"/>
              <a:cs typeface="+mn-lt"/>
            </a:endParaRPr>
          </a:p>
          <a:p>
            <a:pPr marL="342900" indent="-342900">
              <a:buFont typeface="Arial"/>
              <a:buChar char="•"/>
            </a:pPr>
            <a:endParaRPr lang="en-US" sz="2400" dirty="0">
              <a:latin typeface="Arial"/>
              <a:ea typeface="+mn-lt"/>
              <a:cs typeface="+mn-lt"/>
            </a:endParaRPr>
          </a:p>
          <a:p>
            <a:pPr marL="342900" indent="-342900">
              <a:buFont typeface="Arial"/>
              <a:buChar char="•"/>
            </a:pPr>
            <a:endParaRPr lang="en-US" b="1" dirty="0">
              <a:ea typeface="等线"/>
            </a:endParaRPr>
          </a:p>
          <a:p>
            <a:endParaRPr lang="en-US" b="1" dirty="0">
              <a:ea typeface="等线"/>
            </a:endParaRPr>
          </a:p>
          <a:p>
            <a:endParaRPr lang="en-US" b="1" dirty="0">
              <a:ea typeface="等线"/>
            </a:endParaRPr>
          </a:p>
          <a:p>
            <a:endParaRPr lang="en-US" b="1" dirty="0">
              <a:ea typeface="等线"/>
            </a:endParaRPr>
          </a:p>
          <a:p>
            <a:endParaRPr lang="en-US" b="1" dirty="0">
              <a:ea typeface="等线"/>
            </a:endParaRPr>
          </a:p>
          <a:p>
            <a:endParaRPr lang="en-US" b="1" dirty="0">
              <a:ea typeface="等线"/>
            </a:endParaRPr>
          </a:p>
          <a:p>
            <a:endParaRPr lang="en-US" b="1" dirty="0">
              <a:ea typeface="等线"/>
            </a:endParaRPr>
          </a:p>
          <a:p>
            <a:endParaRPr lang="en-US" b="1" dirty="0">
              <a:ea typeface="等线"/>
            </a:endParaRPr>
          </a:p>
          <a:p>
            <a:endParaRPr lang="en-US" b="1" dirty="0">
              <a:ea typeface="等线"/>
            </a:endParaRPr>
          </a:p>
          <a:p>
            <a:endParaRPr lang="en-US" b="1" dirty="0">
              <a:ea typeface="等线"/>
            </a:endParaRPr>
          </a:p>
          <a:p>
            <a:endParaRPr lang="en-US" b="1" dirty="0">
              <a:ea typeface="等线"/>
            </a:endParaRPr>
          </a:p>
        </p:txBody>
      </p:sp>
    </p:spTree>
    <p:extLst>
      <p:ext uri="{BB962C8B-B14F-4D97-AF65-F5344CB8AC3E}">
        <p14:creationId xmlns:p14="http://schemas.microsoft.com/office/powerpoint/2010/main" val="990628240"/>
      </p:ext>
    </p:extLst>
  </p:cSld>
  <p:clrMapOvr>
    <a:masterClrMapping/>
  </p:clrMapOvr>
  <p:transition advClick="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43">
            <a:extLst>
              <a:ext uri="{FF2B5EF4-FFF2-40B4-BE49-F238E27FC236}">
                <a16:creationId xmlns:a16="http://schemas.microsoft.com/office/drawing/2014/main" id="{C3EFFDF5-447D-46C0-912E-F9F95B682B93}"/>
              </a:ext>
            </a:extLst>
          </p:cNvPr>
          <p:cNvSpPr txBox="1"/>
          <p:nvPr/>
        </p:nvSpPr>
        <p:spPr>
          <a:xfrm>
            <a:off x="1419218" y="2065071"/>
            <a:ext cx="9060565" cy="923330"/>
          </a:xfrm>
          <a:prstGeom prst="rect">
            <a:avLst/>
          </a:prstGeom>
          <a:noFill/>
        </p:spPr>
        <p:txBody>
          <a:bodyPr wrap="square" rtlCol="0">
            <a:spAutoFit/>
          </a:bodyPr>
          <a:lstStyle/>
          <a:p>
            <a:pPr algn="ctr"/>
            <a:r>
              <a:rPr lang="en-US" altLang="zh-CN" sz="5400" b="1" spc="600">
                <a:ln w="6350">
                  <a:noFill/>
                </a:ln>
                <a:solidFill>
                  <a:schemeClr val="tx1">
                    <a:lumMod val="95000"/>
                    <a:lumOff val="5000"/>
                  </a:schemeClr>
                </a:solidFill>
                <a:latin typeface="幼圆" panose="02010509060101010101" pitchFamily="49" charset="-122"/>
                <a:ea typeface="幼圆" panose="02010509060101010101" pitchFamily="49" charset="-122"/>
                <a:sym typeface="幼圆" panose="02010509060101010101" pitchFamily="49" charset="-122"/>
              </a:rPr>
              <a:t>Thanks for Listening</a:t>
            </a:r>
          </a:p>
        </p:txBody>
      </p:sp>
      <p:grpSp>
        <p:nvGrpSpPr>
          <p:cNvPr id="7" name="组合 6">
            <a:extLst>
              <a:ext uri="{FF2B5EF4-FFF2-40B4-BE49-F238E27FC236}">
                <a16:creationId xmlns:a16="http://schemas.microsoft.com/office/drawing/2014/main" id="{B49484B1-689C-4F49-B9BB-D0E3F4F27F26}"/>
              </a:ext>
            </a:extLst>
          </p:cNvPr>
          <p:cNvGrpSpPr/>
          <p:nvPr/>
        </p:nvGrpSpPr>
        <p:grpSpPr>
          <a:xfrm>
            <a:off x="2966628" y="4105429"/>
            <a:ext cx="292463" cy="292463"/>
            <a:chOff x="801291" y="3535885"/>
            <a:chExt cx="219347" cy="219347"/>
          </a:xfrm>
        </p:grpSpPr>
        <p:sp>
          <p:nvSpPr>
            <p:cNvPr id="8" name="Oval 10">
              <a:extLst>
                <a:ext uri="{FF2B5EF4-FFF2-40B4-BE49-F238E27FC236}">
                  <a16:creationId xmlns:a16="http://schemas.microsoft.com/office/drawing/2014/main" id="{0893A06C-1A19-4CDD-BF29-87A4DFAADD0A}"/>
                </a:ext>
              </a:extLst>
            </p:cNvPr>
            <p:cNvSpPr>
              <a:spLocks noChangeArrowheads="1"/>
            </p:cNvSpPr>
            <p:nvPr/>
          </p:nvSpPr>
          <p:spPr bwMode="auto">
            <a:xfrm>
              <a:off x="801291" y="3535885"/>
              <a:ext cx="219347" cy="219347"/>
            </a:xfrm>
            <a:prstGeom prst="ellipse">
              <a:avLst/>
            </a:prstGeom>
            <a:solidFill>
              <a:schemeClr val="accent1"/>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a:solidFill>
                  <a:schemeClr val="tx1">
                    <a:lumMod val="95000"/>
                    <a:lumOff val="5000"/>
                  </a:schemeClr>
                </a:solidFill>
                <a:latin typeface="幼圆" panose="02010509060101010101" pitchFamily="49" charset="-122"/>
                <a:ea typeface="幼圆" panose="02010509060101010101" pitchFamily="49" charset="-122"/>
                <a:sym typeface="幼圆" panose="02010509060101010101" pitchFamily="49" charset="-122"/>
              </a:endParaRPr>
            </a:p>
          </p:txBody>
        </p:sp>
        <p:grpSp>
          <p:nvGrpSpPr>
            <p:cNvPr id="9" name="组合 8">
              <a:extLst>
                <a:ext uri="{FF2B5EF4-FFF2-40B4-BE49-F238E27FC236}">
                  <a16:creationId xmlns:a16="http://schemas.microsoft.com/office/drawing/2014/main" id="{2F23B19C-9A53-42A7-90AF-9FFEA7985732}"/>
                </a:ext>
              </a:extLst>
            </p:cNvPr>
            <p:cNvGrpSpPr/>
            <p:nvPr/>
          </p:nvGrpSpPr>
          <p:grpSpPr>
            <a:xfrm>
              <a:off x="860980" y="3583766"/>
              <a:ext cx="100336" cy="114060"/>
              <a:chOff x="860980" y="3583766"/>
              <a:chExt cx="100336" cy="114060"/>
            </a:xfrm>
          </p:grpSpPr>
          <p:sp>
            <p:nvSpPr>
              <p:cNvPr id="10" name="Freeform 12">
                <a:extLst>
                  <a:ext uri="{FF2B5EF4-FFF2-40B4-BE49-F238E27FC236}">
                    <a16:creationId xmlns:a16="http://schemas.microsoft.com/office/drawing/2014/main" id="{5B659776-4B22-4BCC-8C5C-D804156C94F6}"/>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133">
                  <a:solidFill>
                    <a:schemeClr val="tx1">
                      <a:lumMod val="95000"/>
                      <a:lumOff val="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11" name="Freeform 13">
                <a:extLst>
                  <a:ext uri="{FF2B5EF4-FFF2-40B4-BE49-F238E27FC236}">
                    <a16:creationId xmlns:a16="http://schemas.microsoft.com/office/drawing/2014/main" id="{7110A920-05B3-4368-9C95-6EED43F6D755}"/>
                  </a:ext>
                </a:extLst>
              </p:cNvPr>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133">
                  <a:solidFill>
                    <a:schemeClr val="tx1">
                      <a:lumMod val="95000"/>
                      <a:lumOff val="5000"/>
                    </a:schemeClr>
                  </a:solidFill>
                  <a:latin typeface="幼圆" panose="02010509060101010101" pitchFamily="49" charset="-122"/>
                  <a:ea typeface="幼圆" panose="02010509060101010101" pitchFamily="49" charset="-122"/>
                  <a:sym typeface="幼圆" panose="02010509060101010101" pitchFamily="49" charset="-122"/>
                </a:endParaRPr>
              </a:p>
            </p:txBody>
          </p:sp>
        </p:grpSp>
      </p:grpSp>
      <p:grpSp>
        <p:nvGrpSpPr>
          <p:cNvPr id="12" name="Group 14">
            <a:extLst>
              <a:ext uri="{FF2B5EF4-FFF2-40B4-BE49-F238E27FC236}">
                <a16:creationId xmlns:a16="http://schemas.microsoft.com/office/drawing/2014/main" id="{2EEB9272-CCB5-4F15-B2C9-7731CEB9EBE6}"/>
              </a:ext>
            </a:extLst>
          </p:cNvPr>
          <p:cNvGrpSpPr>
            <a:grpSpLocks/>
          </p:cNvGrpSpPr>
          <p:nvPr/>
        </p:nvGrpSpPr>
        <p:grpSpPr bwMode="auto">
          <a:xfrm>
            <a:off x="6341320" y="4128413"/>
            <a:ext cx="292463" cy="292463"/>
            <a:chOff x="4248" y="3024"/>
            <a:chExt cx="600" cy="599"/>
          </a:xfrm>
        </p:grpSpPr>
        <p:sp>
          <p:nvSpPr>
            <p:cNvPr id="13" name="Oval 15">
              <a:extLst>
                <a:ext uri="{FF2B5EF4-FFF2-40B4-BE49-F238E27FC236}">
                  <a16:creationId xmlns:a16="http://schemas.microsoft.com/office/drawing/2014/main" id="{D0D61CB6-20D9-4AC0-A6FB-83A701A4ECD8}"/>
                </a:ext>
              </a:extLst>
            </p:cNvPr>
            <p:cNvSpPr>
              <a:spLocks noChangeArrowheads="1"/>
            </p:cNvSpPr>
            <p:nvPr/>
          </p:nvSpPr>
          <p:spPr bwMode="auto">
            <a:xfrm>
              <a:off x="4248" y="3024"/>
              <a:ext cx="600" cy="599"/>
            </a:xfrm>
            <a:prstGeom prst="ellipse">
              <a:avLst/>
            </a:prstGeom>
            <a:solidFill>
              <a:schemeClr val="accent1"/>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a:solidFill>
                  <a:schemeClr val="tx1">
                    <a:lumMod val="95000"/>
                    <a:lumOff val="5000"/>
                  </a:schemeClr>
                </a:solidFill>
                <a:latin typeface="幼圆" panose="02010509060101010101" pitchFamily="49" charset="-122"/>
                <a:ea typeface="幼圆" panose="02010509060101010101" pitchFamily="49" charset="-122"/>
                <a:sym typeface="幼圆" panose="02010509060101010101" pitchFamily="49" charset="-122"/>
              </a:endParaRPr>
            </a:p>
          </p:txBody>
        </p:sp>
        <p:grpSp>
          <p:nvGrpSpPr>
            <p:cNvPr id="14" name="Group 16">
              <a:extLst>
                <a:ext uri="{FF2B5EF4-FFF2-40B4-BE49-F238E27FC236}">
                  <a16:creationId xmlns:a16="http://schemas.microsoft.com/office/drawing/2014/main" id="{280A1101-4F0B-4CC3-8313-4593A03E847D}"/>
                </a:ext>
              </a:extLst>
            </p:cNvPr>
            <p:cNvGrpSpPr>
              <a:grpSpLocks/>
            </p:cNvGrpSpPr>
            <p:nvPr/>
          </p:nvGrpSpPr>
          <p:grpSpPr bwMode="auto">
            <a:xfrm>
              <a:off x="4441" y="3144"/>
              <a:ext cx="215" cy="345"/>
              <a:chOff x="4441" y="3144"/>
              <a:chExt cx="215" cy="345"/>
            </a:xfrm>
          </p:grpSpPr>
          <p:sp>
            <p:nvSpPr>
              <p:cNvPr id="15" name="Freeform 17">
                <a:extLst>
                  <a:ext uri="{FF2B5EF4-FFF2-40B4-BE49-F238E27FC236}">
                    <a16:creationId xmlns:a16="http://schemas.microsoft.com/office/drawing/2014/main" id="{E24A397F-AFA5-4EF2-A8BE-1DA3C617D0B0}"/>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133">
                  <a:solidFill>
                    <a:schemeClr val="tx1">
                      <a:lumMod val="95000"/>
                      <a:lumOff val="5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16" name="Freeform 18">
                <a:extLst>
                  <a:ext uri="{FF2B5EF4-FFF2-40B4-BE49-F238E27FC236}">
                    <a16:creationId xmlns:a16="http://schemas.microsoft.com/office/drawing/2014/main" id="{A10F78FE-9D27-4297-B9ED-6EF3DE9586CB}"/>
                  </a:ext>
                </a:extLst>
              </p:cNvPr>
              <p:cNvSpPr>
                <a:spLocks/>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133">
                  <a:solidFill>
                    <a:schemeClr val="tx1">
                      <a:lumMod val="95000"/>
                      <a:lumOff val="5000"/>
                    </a:schemeClr>
                  </a:solidFill>
                  <a:latin typeface="幼圆" panose="02010509060101010101" pitchFamily="49" charset="-122"/>
                  <a:ea typeface="幼圆" panose="02010509060101010101" pitchFamily="49" charset="-122"/>
                  <a:sym typeface="幼圆" panose="02010509060101010101" pitchFamily="49" charset="-122"/>
                </a:endParaRPr>
              </a:p>
            </p:txBody>
          </p:sp>
        </p:grpSp>
      </p:grpSp>
      <p:sp>
        <p:nvSpPr>
          <p:cNvPr id="21" name="Text Box 20">
            <a:extLst>
              <a:ext uri="{FF2B5EF4-FFF2-40B4-BE49-F238E27FC236}">
                <a16:creationId xmlns:a16="http://schemas.microsoft.com/office/drawing/2014/main" id="{D4735CD4-3AB5-4AB4-84A7-75B109FA9E5D}"/>
              </a:ext>
            </a:extLst>
          </p:cNvPr>
          <p:cNvSpPr txBox="1">
            <a:spLocks noChangeArrowheads="1"/>
          </p:cNvSpPr>
          <p:nvPr/>
        </p:nvSpPr>
        <p:spPr bwMode="auto">
          <a:xfrm>
            <a:off x="6772699" y="4071646"/>
            <a:ext cx="15632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chemeClr val="tx1">
                    <a:lumMod val="95000"/>
                    <a:lumOff val="5000"/>
                  </a:schemeClr>
                </a:solidFill>
                <a:latin typeface="Arial" panose="020B0604020202020204" pitchFamily="34" charset="0"/>
                <a:ea typeface="宋体" panose="02010600030101010101" pitchFamily="2" charset="-122"/>
                <a:cs typeface="Arial" panose="020B0604020202020204" pitchFamily="34" charset="0"/>
                <a:sym typeface="幼圆" panose="02010509060101010101" pitchFamily="49" charset="-122"/>
              </a:rPr>
              <a:t>Date</a:t>
            </a:r>
            <a:r>
              <a:rPr lang="zh-CN" altLang="en-US" sz="1600" b="1">
                <a:solidFill>
                  <a:schemeClr val="tx1">
                    <a:lumMod val="95000"/>
                    <a:lumOff val="5000"/>
                  </a:schemeClr>
                </a:solidFill>
                <a:latin typeface="Arial" panose="020B0604020202020204" pitchFamily="34" charset="0"/>
                <a:ea typeface="宋体" panose="02010600030101010101" pitchFamily="2" charset="-122"/>
                <a:cs typeface="Arial" panose="020B0604020202020204" pitchFamily="34" charset="0"/>
                <a:sym typeface="幼圆" panose="02010509060101010101" pitchFamily="49" charset="-122"/>
              </a:rPr>
              <a:t>：</a:t>
            </a:r>
            <a:r>
              <a:rPr lang="en-US" altLang="zh-CN" sz="1600" b="1">
                <a:solidFill>
                  <a:schemeClr val="tx1">
                    <a:lumMod val="95000"/>
                    <a:lumOff val="5000"/>
                  </a:schemeClr>
                </a:solidFill>
                <a:latin typeface="Arial" panose="020B0604020202020204" pitchFamily="34" charset="0"/>
                <a:ea typeface="宋体" panose="02010600030101010101" pitchFamily="2" charset="-122"/>
                <a:cs typeface="Arial" panose="020B0604020202020204" pitchFamily="34" charset="0"/>
                <a:sym typeface="幼圆" panose="02010509060101010101" pitchFamily="49" charset="-122"/>
              </a:rPr>
              <a:t>2021.02</a:t>
            </a:r>
          </a:p>
        </p:txBody>
      </p:sp>
      <p:sp>
        <p:nvSpPr>
          <p:cNvPr id="22" name="矩形 21">
            <a:extLst>
              <a:ext uri="{FF2B5EF4-FFF2-40B4-BE49-F238E27FC236}">
                <a16:creationId xmlns:a16="http://schemas.microsoft.com/office/drawing/2014/main" id="{A91B4DB2-C27E-4455-93DA-2E6F44DD7369}"/>
              </a:ext>
            </a:extLst>
          </p:cNvPr>
          <p:cNvSpPr/>
          <p:nvPr/>
        </p:nvSpPr>
        <p:spPr>
          <a:xfrm>
            <a:off x="3621083" y="4467416"/>
            <a:ext cx="149271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err="1">
                <a:solidFill>
                  <a:schemeClr val="tx1">
                    <a:lumMod val="95000"/>
                    <a:lumOff val="5000"/>
                  </a:schemeClr>
                </a:solidFill>
                <a:latin typeface="Arial" panose="020B0604020202020204" pitchFamily="34" charset="0"/>
                <a:ea typeface="宋体" panose="02010600030101010101" pitchFamily="2" charset="-122"/>
                <a:cs typeface="Arial" panose="020B0604020202020204" pitchFamily="34" charset="0"/>
                <a:sym typeface="幼圆" panose="02010509060101010101" pitchFamily="49" charset="-122"/>
              </a:rPr>
              <a:t>Nai</a:t>
            </a:r>
            <a:r>
              <a:rPr lang="en-US" altLang="zh-CN" sz="1600">
                <a:solidFill>
                  <a:schemeClr val="tx1">
                    <a:lumMod val="95000"/>
                    <a:lumOff val="5000"/>
                  </a:schemeClr>
                </a:solidFill>
                <a:latin typeface="Arial" panose="020B0604020202020204" pitchFamily="34" charset="0"/>
                <a:ea typeface="宋体" panose="02010600030101010101" pitchFamily="2" charset="-122"/>
                <a:cs typeface="Arial" panose="020B0604020202020204" pitchFamily="34" charset="0"/>
                <a:sym typeface="幼圆" panose="02010509060101010101" pitchFamily="49" charset="-122"/>
              </a:rPr>
              <a:t> Li</a:t>
            </a:r>
          </a:p>
          <a:p>
            <a:r>
              <a:rPr lang="en-US" altLang="zh-CN" sz="1600" err="1">
                <a:solidFill>
                  <a:schemeClr val="tx1">
                    <a:lumMod val="95000"/>
                    <a:lumOff val="5000"/>
                  </a:schemeClr>
                </a:solidFill>
                <a:latin typeface="Arial" panose="020B0604020202020204" pitchFamily="34" charset="0"/>
                <a:ea typeface="宋体" panose="02010600030101010101" pitchFamily="2" charset="-122"/>
                <a:cs typeface="Arial" panose="020B0604020202020204" pitchFamily="34" charset="0"/>
                <a:sym typeface="幼圆" panose="02010509060101010101" pitchFamily="49" charset="-122"/>
              </a:rPr>
              <a:t>Chunlan</a:t>
            </a:r>
            <a:r>
              <a:rPr lang="en-US" altLang="zh-CN" sz="1600">
                <a:solidFill>
                  <a:schemeClr val="tx1">
                    <a:lumMod val="95000"/>
                    <a:lumOff val="5000"/>
                  </a:schemeClr>
                </a:solidFill>
                <a:latin typeface="Arial" panose="020B0604020202020204" pitchFamily="34" charset="0"/>
                <a:ea typeface="宋体" panose="02010600030101010101" pitchFamily="2" charset="-122"/>
                <a:cs typeface="Arial" panose="020B0604020202020204" pitchFamily="34" charset="0"/>
                <a:sym typeface="幼圆" panose="02010509060101010101" pitchFamily="49" charset="-122"/>
              </a:rPr>
              <a:t> Ma</a:t>
            </a:r>
          </a:p>
          <a:p>
            <a:r>
              <a:rPr lang="en-US" altLang="zh-CN" sz="1600" err="1">
                <a:solidFill>
                  <a:schemeClr val="tx1">
                    <a:lumMod val="95000"/>
                    <a:lumOff val="5000"/>
                  </a:schemeClr>
                </a:solidFill>
                <a:latin typeface="Arial" panose="020B0604020202020204" pitchFamily="34" charset="0"/>
                <a:ea typeface="宋体" panose="02010600030101010101" pitchFamily="2" charset="-122"/>
                <a:cs typeface="Arial" panose="020B0604020202020204" pitchFamily="34" charset="0"/>
                <a:sym typeface="幼圆" panose="02010509060101010101" pitchFamily="49" charset="-122"/>
              </a:rPr>
              <a:t>Zhuolin</a:t>
            </a:r>
            <a:r>
              <a:rPr lang="en-US" altLang="zh-CN" sz="1600">
                <a:solidFill>
                  <a:schemeClr val="tx1">
                    <a:lumMod val="95000"/>
                    <a:lumOff val="5000"/>
                  </a:schemeClr>
                </a:solidFill>
                <a:latin typeface="Arial" panose="020B0604020202020204" pitchFamily="34" charset="0"/>
                <a:ea typeface="宋体" panose="02010600030101010101" pitchFamily="2" charset="-122"/>
                <a:cs typeface="Arial" panose="020B0604020202020204" pitchFamily="34" charset="0"/>
                <a:sym typeface="幼圆" panose="02010509060101010101" pitchFamily="49" charset="-122"/>
              </a:rPr>
              <a:t> Zheng</a:t>
            </a:r>
          </a:p>
          <a:p>
            <a:r>
              <a:rPr lang="en-US" altLang="zh-CN" sz="1600">
                <a:solidFill>
                  <a:schemeClr val="tx1">
                    <a:lumMod val="95000"/>
                    <a:lumOff val="5000"/>
                  </a:schemeClr>
                </a:solidFill>
                <a:latin typeface="Arial" panose="020B0604020202020204" pitchFamily="34" charset="0"/>
                <a:ea typeface="宋体" panose="02010600030101010101" pitchFamily="2" charset="-122"/>
                <a:cs typeface="Arial" panose="020B0604020202020204" pitchFamily="34" charset="0"/>
                <a:sym typeface="幼圆" panose="02010509060101010101" pitchFamily="49" charset="-122"/>
              </a:rPr>
              <a:t>Ting-yuan Lin</a:t>
            </a:r>
          </a:p>
        </p:txBody>
      </p:sp>
      <p:sp>
        <p:nvSpPr>
          <p:cNvPr id="17" name="矩形 21">
            <a:extLst>
              <a:ext uri="{FF2B5EF4-FFF2-40B4-BE49-F238E27FC236}">
                <a16:creationId xmlns:a16="http://schemas.microsoft.com/office/drawing/2014/main" id="{E79FA20D-E9C7-4AB2-9A54-6A2FAAAC85C2}"/>
              </a:ext>
            </a:extLst>
          </p:cNvPr>
          <p:cNvSpPr/>
          <p:nvPr/>
        </p:nvSpPr>
        <p:spPr>
          <a:xfrm>
            <a:off x="3426761" y="4071281"/>
            <a:ext cx="13131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chemeClr val="tx1">
                    <a:lumMod val="95000"/>
                    <a:lumOff val="5000"/>
                  </a:schemeClr>
                </a:solidFill>
                <a:latin typeface="Arial" panose="020B0604020202020204" pitchFamily="34" charset="0"/>
                <a:ea typeface="宋体" panose="02010600030101010101" pitchFamily="2" charset="-122"/>
                <a:cs typeface="Arial" panose="020B0604020202020204" pitchFamily="34" charset="0"/>
                <a:sym typeface="幼圆" panose="02010509060101010101" pitchFamily="49" charset="-122"/>
              </a:rPr>
              <a:t>Presenters:</a:t>
            </a:r>
          </a:p>
        </p:txBody>
      </p:sp>
    </p:spTree>
    <p:extLst>
      <p:ext uri="{BB962C8B-B14F-4D97-AF65-F5344CB8AC3E}">
        <p14:creationId xmlns:p14="http://schemas.microsoft.com/office/powerpoint/2010/main" val="352740030"/>
      </p:ext>
    </p:extLst>
  </p:cSld>
  <p:clrMapOvr>
    <a:masterClrMapping/>
  </p:clrMapOvr>
  <p:transition advClick="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6A629C-AC95-4480-B971-0C6F075B0288}"/>
              </a:ext>
            </a:extLst>
          </p:cNvPr>
          <p:cNvSpPr/>
          <p:nvPr/>
        </p:nvSpPr>
        <p:spPr>
          <a:xfrm>
            <a:off x="6453576" y="1233836"/>
            <a:ext cx="4306086" cy="3903848"/>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611A411-AB88-4EFD-99B2-61D22C060607}"/>
              </a:ext>
            </a:extLst>
          </p:cNvPr>
          <p:cNvSpPr txBox="1"/>
          <p:nvPr/>
        </p:nvSpPr>
        <p:spPr>
          <a:xfrm>
            <a:off x="213178" y="588736"/>
            <a:ext cx="3381829" cy="584775"/>
          </a:xfrm>
          <a:prstGeom prst="rect">
            <a:avLst/>
          </a:prstGeom>
          <a:noFill/>
        </p:spPr>
        <p:txBody>
          <a:bodyPr wrap="square" lIns="91440" tIns="45720" rIns="91440" bIns="45720" rtlCol="0" anchor="t">
            <a:spAutoFit/>
          </a:bodyPr>
          <a:lstStyle/>
          <a:p>
            <a:pPr algn="ctr"/>
            <a:r>
              <a:rPr lang="en-US" altLang="zh-CN" sz="3200" b="1">
                <a:latin typeface="Arial"/>
                <a:ea typeface="等线"/>
                <a:cs typeface="Times New Roman"/>
              </a:rPr>
              <a:t>1 Context</a:t>
            </a:r>
            <a:endParaRPr lang="zh-CN" altLang="en-US" sz="3200" b="1">
              <a:latin typeface="Arial"/>
              <a:ea typeface="等线"/>
              <a:cs typeface="Times New Roman"/>
            </a:endParaRPr>
          </a:p>
        </p:txBody>
      </p:sp>
      <p:sp>
        <p:nvSpPr>
          <p:cNvPr id="4" name="文本框 3">
            <a:extLst>
              <a:ext uri="{FF2B5EF4-FFF2-40B4-BE49-F238E27FC236}">
                <a16:creationId xmlns:a16="http://schemas.microsoft.com/office/drawing/2014/main" id="{EB9D9973-B035-4796-8854-58B59E44104D}"/>
              </a:ext>
            </a:extLst>
          </p:cNvPr>
          <p:cNvSpPr txBox="1"/>
          <p:nvPr/>
        </p:nvSpPr>
        <p:spPr>
          <a:xfrm>
            <a:off x="6735530" y="1717642"/>
            <a:ext cx="4000083" cy="738664"/>
          </a:xfrm>
          <a:prstGeom prst="rect">
            <a:avLst/>
          </a:prstGeom>
          <a:noFill/>
        </p:spPr>
        <p:txBody>
          <a:bodyPr wrap="square" lIns="91440" tIns="45720" rIns="91440" bIns="45720" rtlCol="0" anchor="t">
            <a:spAutoFit/>
          </a:bodyPr>
          <a:lstStyle/>
          <a:p>
            <a:pPr marL="342900" indent="-342900">
              <a:buFont typeface="Arial"/>
              <a:buChar char="•"/>
            </a:pPr>
            <a:r>
              <a:rPr lang="en-US" altLang="zh-CN" sz="2400">
                <a:latin typeface="Arial"/>
                <a:ea typeface="等线"/>
                <a:cs typeface="Times New Roman"/>
              </a:rPr>
              <a:t>Outbreak of COVID-19</a:t>
            </a:r>
            <a:endParaRPr lang="en-US" sz="2000">
              <a:latin typeface="Arial"/>
              <a:ea typeface="等线"/>
              <a:cs typeface="Arial"/>
            </a:endParaRPr>
          </a:p>
          <a:p>
            <a:pPr marL="285750" indent="-285750">
              <a:buFont typeface="Wingdings" panose="05000000000000000000" pitchFamily="2" charset="2"/>
              <a:buChar char="l"/>
            </a:pPr>
            <a:endParaRPr lang="zh-CN" altLang="en-US">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28" name="图片 27">
            <a:extLst>
              <a:ext uri="{FF2B5EF4-FFF2-40B4-BE49-F238E27FC236}">
                <a16:creationId xmlns:a16="http://schemas.microsoft.com/office/drawing/2014/main" id="{D057DC66-0BF9-4C3F-9F64-FF81ABD00A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599" y="1235781"/>
            <a:ext cx="5319333" cy="3902737"/>
          </a:xfrm>
          <a:prstGeom prst="rect">
            <a:avLst/>
          </a:prstGeom>
        </p:spPr>
      </p:pic>
      <p:sp>
        <p:nvSpPr>
          <p:cNvPr id="6" name="文本框 3">
            <a:extLst>
              <a:ext uri="{FF2B5EF4-FFF2-40B4-BE49-F238E27FC236}">
                <a16:creationId xmlns:a16="http://schemas.microsoft.com/office/drawing/2014/main" id="{A03B2487-37C8-4847-ABC5-60B246DE7CD5}"/>
              </a:ext>
            </a:extLst>
          </p:cNvPr>
          <p:cNvSpPr txBox="1"/>
          <p:nvPr/>
        </p:nvSpPr>
        <p:spPr>
          <a:xfrm>
            <a:off x="1559681" y="5297603"/>
            <a:ext cx="2806764" cy="2820003"/>
          </a:xfrm>
          <a:prstGeom prst="rect">
            <a:avLst/>
          </a:prstGeom>
          <a:noFill/>
        </p:spPr>
        <p:txBody>
          <a:bodyPr wrap="square" lIns="91440" tIns="45720" rIns="91440" bIns="45720" rtlCol="0" anchor="t">
            <a:spAutoFit/>
          </a:bodyPr>
          <a:lstStyle/>
          <a:p>
            <a:pPr>
              <a:lnSpc>
                <a:spcPct val="150000"/>
              </a:lnSpc>
            </a:pPr>
            <a:r>
              <a:rPr lang="en-US" sz="1050">
                <a:latin typeface="Arial"/>
                <a:ea typeface="等线"/>
                <a:cs typeface="Arial"/>
              </a:rPr>
              <a:t>Comparison of the total number of Mainland bankrupt companies in some industries in 2019 and 2020</a:t>
            </a:r>
            <a:endParaRPr lang="en-US" sz="1050">
              <a:latin typeface="Arial"/>
              <a:ea typeface="+mn-lt"/>
              <a:cs typeface="+mn-lt"/>
            </a:endParaRPr>
          </a:p>
          <a:p>
            <a:endParaRPr lang="en-US" altLang="zh-CN" sz="2000">
              <a:latin typeface="Arial"/>
              <a:ea typeface="等线"/>
              <a:cs typeface="Times New Roman" panose="02020603050405020304" pitchFamily="18" charset="0"/>
            </a:endParaRPr>
          </a:p>
          <a:p>
            <a:pPr marL="285750" indent="-285750">
              <a:buFont typeface="Wingdings" panose="05000000000000000000" pitchFamily="2" charset="2"/>
              <a:buChar char="l"/>
            </a:pPr>
            <a:endParaRPr lang="en-US" altLang="zh-CN" sz="2000">
              <a:latin typeface="Arial"/>
              <a:ea typeface="等线"/>
              <a:cs typeface="Times New Roman" panose="02020603050405020304" pitchFamily="18" charset="0"/>
            </a:endParaRPr>
          </a:p>
          <a:p>
            <a:pPr marL="285750" indent="-285750">
              <a:buFont typeface="Wingdings" panose="05000000000000000000" pitchFamily="2" charset="2"/>
              <a:buChar char="l"/>
            </a:pPr>
            <a:endParaRPr lang="en-US" altLang="zh-CN">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endParaRPr lang="en-US" altLang="zh-CN">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endParaRPr lang="en-US" altLang="zh-CN">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endParaRPr lang="en-US" altLang="zh-CN">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endParaRPr lang="zh-CN" altLang="en-US">
              <a:latin typeface="Times New Roman" panose="02020603050405020304" pitchFamily="18" charset="0"/>
              <a:cs typeface="Times New Roman" panose="02020603050405020304" pitchFamily="18" charset="0"/>
            </a:endParaRPr>
          </a:p>
        </p:txBody>
      </p:sp>
      <p:sp>
        <p:nvSpPr>
          <p:cNvPr id="11" name="文本框 3">
            <a:extLst>
              <a:ext uri="{FF2B5EF4-FFF2-40B4-BE49-F238E27FC236}">
                <a16:creationId xmlns:a16="http://schemas.microsoft.com/office/drawing/2014/main" id="{373C6E52-BE5C-4F0D-9FD6-EA837B22EB34}"/>
              </a:ext>
            </a:extLst>
          </p:cNvPr>
          <p:cNvSpPr txBox="1"/>
          <p:nvPr/>
        </p:nvSpPr>
        <p:spPr>
          <a:xfrm>
            <a:off x="7339379" y="2522773"/>
            <a:ext cx="2950536" cy="2123658"/>
          </a:xfrm>
          <a:prstGeom prst="rect">
            <a:avLst/>
          </a:prstGeom>
          <a:noFill/>
        </p:spPr>
        <p:txBody>
          <a:bodyPr wrap="square" lIns="91440" tIns="45720" rIns="91440" bIns="45720" rtlCol="0" anchor="t">
            <a:spAutoFit/>
          </a:bodyPr>
          <a:lstStyle/>
          <a:p>
            <a:pPr>
              <a:lnSpc>
                <a:spcPct val="150000"/>
              </a:lnSpc>
            </a:pPr>
            <a:r>
              <a:rPr lang="en-US" sz="2000">
                <a:latin typeface="Arial"/>
                <a:ea typeface="等线"/>
                <a:cs typeface="Arial"/>
              </a:rPr>
              <a:t>The number of bust companies increased sharply.</a:t>
            </a:r>
            <a:endParaRPr lang="en-US" sz="2000">
              <a:ea typeface="+mn-lt"/>
              <a:cs typeface="+mn-lt"/>
            </a:endParaRPr>
          </a:p>
          <a:p>
            <a:endParaRPr lang="en-US" altLang="zh-CN" sz="2400">
              <a:latin typeface="Arial"/>
              <a:ea typeface="等线"/>
              <a:cs typeface="Times New Roman"/>
            </a:endParaRPr>
          </a:p>
          <a:p>
            <a:pPr marL="285750" indent="-285750">
              <a:buFont typeface="Wingdings" panose="05000000000000000000" pitchFamily="2" charset="2"/>
              <a:buChar char="l"/>
            </a:pPr>
            <a:endParaRPr lang="zh-CN" altLang="en-US">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7" name="Audio 6">
            <a:hlinkClick r:id="" action="ppaction://media"/>
            <a:extLst>
              <a:ext uri="{FF2B5EF4-FFF2-40B4-BE49-F238E27FC236}">
                <a16:creationId xmlns:a16="http://schemas.microsoft.com/office/drawing/2014/main" id="{2E15FC3B-7AB2-4835-824C-3AC4CF4FACF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009293247"/>
      </p:ext>
    </p:extLst>
  </p:cSld>
  <p:clrMapOvr>
    <a:masterClrMapping/>
  </p:clrMapOvr>
  <p:transition advClick="0" advTm="2316">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BD9F157-B0C7-4507-B055-EA7519653D3E}"/>
              </a:ext>
            </a:extLst>
          </p:cNvPr>
          <p:cNvSpPr txBox="1"/>
          <p:nvPr/>
        </p:nvSpPr>
        <p:spPr>
          <a:xfrm>
            <a:off x="937379" y="1510798"/>
            <a:ext cx="9840687" cy="483209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ltLang="zh-CN" sz="2400">
                <a:latin typeface="Arial"/>
                <a:ea typeface="等线"/>
                <a:cs typeface="Arial"/>
              </a:rPr>
              <a:t>The need for effective economic early warning system</a:t>
            </a:r>
          </a:p>
          <a:p>
            <a:r>
              <a:rPr lang="en-US" altLang="zh-CN" sz="2400">
                <a:latin typeface="Arial"/>
                <a:ea typeface="等线"/>
                <a:cs typeface="Arial"/>
              </a:rPr>
              <a:t>    </a:t>
            </a:r>
            <a:r>
              <a:rPr lang="en-US" altLang="zh-CN">
                <a:latin typeface="Arial"/>
                <a:ea typeface="等线"/>
                <a:cs typeface="Arial"/>
              </a:rPr>
              <a:t>The awareness of prevention in various companies has been enhanced</a:t>
            </a:r>
          </a:p>
          <a:p>
            <a:endParaRPr lang="en-US" altLang="zh-CN" sz="2800">
              <a:latin typeface="Arial"/>
              <a:ea typeface="等线"/>
              <a:cs typeface="Arial"/>
            </a:endParaRPr>
          </a:p>
          <a:p>
            <a:pPr marL="457200" indent="-457200">
              <a:buFont typeface="Arial" panose="020B0604020202020204" pitchFamily="34" charset="0"/>
              <a:buChar char="•"/>
            </a:pPr>
            <a:r>
              <a:rPr lang="en-US" altLang="zh-CN" sz="2400">
                <a:latin typeface="Arial"/>
                <a:ea typeface="等线"/>
                <a:cs typeface="Arial"/>
              </a:rPr>
              <a:t>In 1932, the first research on companies' financial distress</a:t>
            </a:r>
          </a:p>
          <a:p>
            <a:r>
              <a:rPr lang="en-US" altLang="zh-CN" sz="2800">
                <a:latin typeface="Arial"/>
                <a:ea typeface="等线"/>
                <a:cs typeface="Arial"/>
              </a:rPr>
              <a:t>     </a:t>
            </a:r>
            <a:r>
              <a:rPr lang="en-US" altLang="zh-CN">
                <a:latin typeface="Arial"/>
                <a:ea typeface="等线"/>
                <a:cs typeface="Arial"/>
              </a:rPr>
              <a:t>Introduce Univariate Discriminant Approach (UDA)</a:t>
            </a:r>
          </a:p>
          <a:p>
            <a:endParaRPr lang="en-US" altLang="zh-CN" sz="2800">
              <a:latin typeface="Arial"/>
              <a:ea typeface="等线"/>
              <a:cs typeface="Arial"/>
            </a:endParaRPr>
          </a:p>
          <a:p>
            <a:pPr marL="457200" indent="-457200">
              <a:buFont typeface="Arial" panose="020B0604020202020204" pitchFamily="34" charset="0"/>
              <a:buChar char="•"/>
            </a:pPr>
            <a:r>
              <a:rPr lang="en-US" altLang="zh-CN" sz="2400">
                <a:latin typeface="Arial"/>
                <a:ea typeface="等线"/>
                <a:cs typeface="Arial"/>
              </a:rPr>
              <a:t>Nowadays, machine learning apply into company bankruptcy</a:t>
            </a:r>
          </a:p>
          <a:p>
            <a:r>
              <a:rPr lang="en-US" altLang="zh-CN" sz="2800">
                <a:latin typeface="Arial"/>
                <a:ea typeface="等线"/>
                <a:cs typeface="Arial"/>
              </a:rPr>
              <a:t>    </a:t>
            </a:r>
            <a:r>
              <a:rPr lang="en-US" altLang="zh-CN">
                <a:latin typeface="Arial"/>
                <a:ea typeface="等线"/>
                <a:cs typeface="Arial"/>
              </a:rPr>
              <a:t> Artificial Neural Network</a:t>
            </a:r>
          </a:p>
          <a:p>
            <a:r>
              <a:rPr lang="en-US" altLang="zh-CN">
                <a:latin typeface="Arial"/>
                <a:ea typeface="等线"/>
                <a:cs typeface="Arial"/>
              </a:rPr>
              <a:t>       Expert system</a:t>
            </a:r>
          </a:p>
          <a:p>
            <a:r>
              <a:rPr lang="en-US" altLang="zh-CN">
                <a:latin typeface="Arial"/>
                <a:ea typeface="等线"/>
                <a:cs typeface="Arial"/>
              </a:rPr>
              <a:t>       Genetic algorithm</a:t>
            </a:r>
          </a:p>
          <a:p>
            <a:r>
              <a:rPr lang="en-US" altLang="zh-CN" sz="2400">
                <a:latin typeface="Arial"/>
                <a:ea typeface="等线"/>
                <a:cs typeface="Arial"/>
              </a:rPr>
              <a:t>      ……</a:t>
            </a:r>
          </a:p>
          <a:p>
            <a:pPr marL="457200" indent="-457200">
              <a:buFont typeface="Arial" panose="020B0604020202020204" pitchFamily="34" charset="0"/>
              <a:buChar char="•"/>
            </a:pPr>
            <a:endParaRPr lang="zh-CN" altLang="en-US" sz="2800">
              <a:latin typeface="Arial"/>
              <a:cs typeface="Arial"/>
            </a:endParaRPr>
          </a:p>
        </p:txBody>
      </p:sp>
      <p:sp>
        <p:nvSpPr>
          <p:cNvPr id="7" name="文本框 1">
            <a:extLst>
              <a:ext uri="{FF2B5EF4-FFF2-40B4-BE49-F238E27FC236}">
                <a16:creationId xmlns:a16="http://schemas.microsoft.com/office/drawing/2014/main" id="{2471963D-600A-4AB8-9B4E-6EBD83552E6A}"/>
              </a:ext>
            </a:extLst>
          </p:cNvPr>
          <p:cNvSpPr txBox="1"/>
          <p:nvPr/>
        </p:nvSpPr>
        <p:spPr>
          <a:xfrm>
            <a:off x="213178" y="588736"/>
            <a:ext cx="3381829" cy="584775"/>
          </a:xfrm>
          <a:prstGeom prst="rect">
            <a:avLst/>
          </a:prstGeom>
          <a:noFill/>
        </p:spPr>
        <p:txBody>
          <a:bodyPr wrap="square" lIns="91440" tIns="45720" rIns="91440" bIns="45720" rtlCol="0" anchor="t">
            <a:spAutoFit/>
          </a:bodyPr>
          <a:lstStyle/>
          <a:p>
            <a:pPr algn="ctr"/>
            <a:r>
              <a:rPr lang="en-US" altLang="zh-CN" sz="3200" b="1">
                <a:latin typeface="Arial"/>
                <a:ea typeface="等线"/>
                <a:cs typeface="Times New Roman"/>
              </a:rPr>
              <a:t>1 Context</a:t>
            </a:r>
            <a:endParaRPr lang="zh-CN" altLang="en-US" sz="3200" b="1">
              <a:latin typeface="Arial"/>
              <a:ea typeface="等线"/>
              <a:cs typeface="Times New Roman"/>
            </a:endParaRPr>
          </a:p>
        </p:txBody>
      </p:sp>
    </p:spTree>
    <p:extLst>
      <p:ext uri="{BB962C8B-B14F-4D97-AF65-F5344CB8AC3E}">
        <p14:creationId xmlns:p14="http://schemas.microsoft.com/office/powerpoint/2010/main" val="3486974685"/>
      </p:ext>
    </p:extLst>
  </p:cSld>
  <p:clrMapOvr>
    <a:masterClrMapping/>
  </p:clrMapOvr>
  <p:transition advClick="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8029822-D18F-4054-8C05-0F77E65AC9D9}"/>
              </a:ext>
            </a:extLst>
          </p:cNvPr>
          <p:cNvSpPr txBox="1"/>
          <p:nvPr/>
        </p:nvSpPr>
        <p:spPr>
          <a:xfrm>
            <a:off x="917505" y="2831595"/>
            <a:ext cx="10918209" cy="2246769"/>
          </a:xfrm>
          <a:prstGeom prst="rect">
            <a:avLst/>
          </a:prstGeom>
          <a:noFill/>
        </p:spPr>
        <p:txBody>
          <a:bodyPr wrap="square" lIns="91440" tIns="45720" rIns="91440" bIns="45720" rtlCol="0" anchor="t">
            <a:spAutoFit/>
          </a:bodyPr>
          <a:lstStyle/>
          <a:p>
            <a:pPr marL="457200" indent="-457200">
              <a:buFont typeface="Wingdings" panose="05000000000000000000" pitchFamily="2" charset="2"/>
              <a:buChar char="l"/>
            </a:pPr>
            <a:r>
              <a:rPr lang="en-US" altLang="zh-CN" sz="2000">
                <a:latin typeface="Arial"/>
                <a:ea typeface="等线"/>
                <a:cs typeface="Times New Roman"/>
              </a:rPr>
              <a:t>Help companies build effective economic early warning system</a:t>
            </a:r>
          </a:p>
          <a:p>
            <a:r>
              <a:rPr lang="en-US" altLang="zh-CN" sz="2000">
                <a:latin typeface="Arial"/>
                <a:ea typeface="等线"/>
                <a:cs typeface="Times New Roman"/>
              </a:rPr>
              <a:t>     </a:t>
            </a:r>
            <a:endParaRPr lang="en-US" altLang="zh-CN" sz="2000">
              <a:latin typeface="Arial"/>
              <a:ea typeface="等线"/>
              <a:cs typeface="Times New Roman" panose="02020603050405020304" pitchFamily="18" charset="0"/>
            </a:endParaRPr>
          </a:p>
          <a:p>
            <a:pPr marL="457200" indent="-457200">
              <a:buFont typeface="Wingdings" panose="05000000000000000000" pitchFamily="2" charset="2"/>
              <a:buChar char="l"/>
            </a:pPr>
            <a:endParaRPr lang="en-US" altLang="zh-CN" sz="2000">
              <a:latin typeface="Arial"/>
              <a:ea typeface="等线"/>
              <a:cs typeface="Times New Roman" panose="02020603050405020304" pitchFamily="18" charset="0"/>
            </a:endParaRPr>
          </a:p>
          <a:p>
            <a:pPr marL="457200" indent="-457200">
              <a:buFont typeface="Wingdings" panose="05000000000000000000" pitchFamily="2" charset="2"/>
              <a:buChar char="l"/>
            </a:pPr>
            <a:r>
              <a:rPr lang="en-US" altLang="zh-CN" sz="2000">
                <a:latin typeface="Arial"/>
                <a:ea typeface="等线"/>
                <a:cs typeface="Times New Roman"/>
              </a:rPr>
              <a:t>Provide decision-making basis for the daily operation of the company</a:t>
            </a:r>
          </a:p>
          <a:p>
            <a:pPr marL="457200" indent="-457200">
              <a:buFont typeface="Wingdings" panose="05000000000000000000" pitchFamily="2" charset="2"/>
              <a:buChar char="l"/>
            </a:pPr>
            <a:endParaRPr lang="en-US" altLang="zh-CN" sz="2000">
              <a:latin typeface="Arial"/>
              <a:ea typeface="等线"/>
              <a:cs typeface="Times New Roman" panose="02020603050405020304" pitchFamily="18" charset="0"/>
            </a:endParaRPr>
          </a:p>
          <a:p>
            <a:endParaRPr lang="en-US" altLang="zh-CN" sz="2000">
              <a:latin typeface="Arial"/>
              <a:ea typeface="等线"/>
              <a:cs typeface="Times New Roman" panose="02020603050405020304" pitchFamily="18" charset="0"/>
            </a:endParaRPr>
          </a:p>
          <a:p>
            <a:pPr marL="457200" indent="-457200">
              <a:buFont typeface="Wingdings" panose="05000000000000000000" pitchFamily="2" charset="2"/>
              <a:buChar char="l"/>
            </a:pPr>
            <a:r>
              <a:rPr lang="en-US" altLang="zh-CN" sz="2000">
                <a:latin typeface="Arial"/>
                <a:ea typeface="等线"/>
                <a:cs typeface="Times New Roman"/>
              </a:rPr>
              <a:t>Provide effective predict company bankruptcy tools for investors and analysts</a:t>
            </a:r>
            <a:endParaRPr lang="zh-CN" altLang="en-US" sz="2000">
              <a:latin typeface="Arial"/>
              <a:ea typeface="等线"/>
              <a:cs typeface="Times New Roman"/>
            </a:endParaRPr>
          </a:p>
        </p:txBody>
      </p:sp>
      <p:sp>
        <p:nvSpPr>
          <p:cNvPr id="5" name="文本框 4">
            <a:extLst>
              <a:ext uri="{FF2B5EF4-FFF2-40B4-BE49-F238E27FC236}">
                <a16:creationId xmlns:a16="http://schemas.microsoft.com/office/drawing/2014/main" id="{6B07A2A9-5338-4B9B-816A-1DC5D5A890DD}"/>
              </a:ext>
            </a:extLst>
          </p:cNvPr>
          <p:cNvSpPr txBox="1"/>
          <p:nvPr/>
        </p:nvSpPr>
        <p:spPr>
          <a:xfrm>
            <a:off x="945826" y="1884463"/>
            <a:ext cx="4297871" cy="461665"/>
          </a:xfrm>
          <a:prstGeom prst="rect">
            <a:avLst/>
          </a:prstGeom>
          <a:noFill/>
        </p:spPr>
        <p:txBody>
          <a:bodyPr wrap="square" lIns="91440" tIns="45720" rIns="91440" bIns="45720" rtlCol="0" anchor="t">
            <a:spAutoFit/>
          </a:bodyPr>
          <a:lstStyle/>
          <a:p>
            <a:r>
              <a:rPr lang="en-US" altLang="zh-CN" sz="2400" b="1">
                <a:latin typeface="Arial"/>
                <a:ea typeface="等线"/>
                <a:cs typeface="Times New Roman"/>
              </a:rPr>
              <a:t>Project Significance</a:t>
            </a:r>
            <a:endParaRPr lang="zh-CN" altLang="en-US" sz="2400" b="1">
              <a:latin typeface="Arial"/>
              <a:ea typeface="等线"/>
              <a:cs typeface="Times New Roman"/>
            </a:endParaRPr>
          </a:p>
        </p:txBody>
      </p:sp>
      <p:sp>
        <p:nvSpPr>
          <p:cNvPr id="3" name="文本框 1">
            <a:extLst>
              <a:ext uri="{FF2B5EF4-FFF2-40B4-BE49-F238E27FC236}">
                <a16:creationId xmlns:a16="http://schemas.microsoft.com/office/drawing/2014/main" id="{1859B5AE-9092-4CFD-9D28-C96CB359E11B}"/>
              </a:ext>
            </a:extLst>
          </p:cNvPr>
          <p:cNvSpPr txBox="1"/>
          <p:nvPr/>
        </p:nvSpPr>
        <p:spPr>
          <a:xfrm>
            <a:off x="213178" y="588736"/>
            <a:ext cx="3381829" cy="584775"/>
          </a:xfrm>
          <a:prstGeom prst="rect">
            <a:avLst/>
          </a:prstGeom>
          <a:noFill/>
        </p:spPr>
        <p:txBody>
          <a:bodyPr wrap="square" lIns="91440" tIns="45720" rIns="91440" bIns="45720" rtlCol="0" anchor="t">
            <a:spAutoFit/>
          </a:bodyPr>
          <a:lstStyle/>
          <a:p>
            <a:pPr algn="ctr"/>
            <a:r>
              <a:rPr lang="en-US" altLang="zh-CN" sz="3200" b="1">
                <a:latin typeface="Arial"/>
                <a:ea typeface="等线"/>
                <a:cs typeface="Times New Roman"/>
              </a:rPr>
              <a:t>1 Context</a:t>
            </a:r>
            <a:endParaRPr lang="zh-CN" altLang="en-US" sz="3200" b="1">
              <a:latin typeface="Arial"/>
              <a:ea typeface="等线"/>
              <a:cs typeface="Times New Roman"/>
            </a:endParaRPr>
          </a:p>
        </p:txBody>
      </p:sp>
    </p:spTree>
    <p:extLst>
      <p:ext uri="{BB962C8B-B14F-4D97-AF65-F5344CB8AC3E}">
        <p14:creationId xmlns:p14="http://schemas.microsoft.com/office/powerpoint/2010/main" val="1552680390"/>
      </p:ext>
    </p:extLst>
  </p:cSld>
  <p:clrMapOvr>
    <a:masterClrMapping/>
  </p:clrMapOvr>
  <p:transition advClick="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FD6EA3B4-ECDB-406A-AEA9-BCB9AFA0DD0B}"/>
              </a:ext>
            </a:extLst>
          </p:cNvPr>
          <p:cNvSpPr/>
          <p:nvPr/>
        </p:nvSpPr>
        <p:spPr>
          <a:xfrm>
            <a:off x="5112774" y="2710941"/>
            <a:ext cx="4385556" cy="492443"/>
          </a:xfrm>
          <a:prstGeom prst="rect">
            <a:avLst/>
          </a:prstGeom>
        </p:spPr>
        <p:txBody>
          <a:bodyPr wrap="square" lIns="0" tIns="0" rIns="0" bIns="0">
            <a:spAutoFit/>
          </a:bodyPr>
          <a:lstStyle/>
          <a:p>
            <a:endParaRPr lang="zh-CN" altLang="en-US" sz="3200" b="1">
              <a:solidFill>
                <a:schemeClr val="accent1">
                  <a:lumMod val="100000"/>
                </a:schemeClr>
              </a:solidFill>
              <a:latin typeface="幼圆" panose="02010509060101010101" pitchFamily="49" charset="-122"/>
              <a:ea typeface="幼圆" panose="02010509060101010101" pitchFamily="49" charset="-122"/>
              <a:sym typeface="幼圆" panose="02010509060101010101" pitchFamily="49" charset="-122"/>
            </a:endParaRPr>
          </a:p>
        </p:txBody>
      </p:sp>
      <p:sp>
        <p:nvSpPr>
          <p:cNvPr id="7" name="TextBox 16">
            <a:extLst>
              <a:ext uri="{FF2B5EF4-FFF2-40B4-BE49-F238E27FC236}">
                <a16:creationId xmlns:a16="http://schemas.microsoft.com/office/drawing/2014/main" id="{2CB005E1-DF7E-454B-B562-F3657ECCC879}"/>
              </a:ext>
            </a:extLst>
          </p:cNvPr>
          <p:cNvSpPr txBox="1"/>
          <p:nvPr/>
        </p:nvSpPr>
        <p:spPr>
          <a:xfrm>
            <a:off x="823304" y="654102"/>
            <a:ext cx="3155795" cy="568712"/>
          </a:xfrm>
          <a:prstGeom prst="rect">
            <a:avLst/>
          </a:prstGeom>
          <a:noFill/>
        </p:spPr>
        <p:txBody>
          <a:bodyPr wrap="none" lIns="0" tIns="0" rIns="0" bIns="0" anchor="b" anchorCtr="0">
            <a:normAutofit/>
          </a:bodyPr>
          <a:lstStyle/>
          <a:p>
            <a:r>
              <a:rPr lang="en-US" altLang="zh-CN" sz="3200" b="1">
                <a:latin typeface="Arial"/>
                <a:ea typeface="幼圆"/>
                <a:cs typeface="Arial"/>
                <a:sym typeface="幼圆" panose="02010509060101010101" pitchFamily="49" charset="-122"/>
              </a:rPr>
              <a:t>Project</a:t>
            </a:r>
            <a:r>
              <a:rPr lang="en-US" altLang="zh-CN" sz="2800" b="1">
                <a:latin typeface="Arial"/>
                <a:ea typeface="幼圆"/>
                <a:cs typeface="Arial"/>
                <a:sym typeface="幼圆" panose="02010509060101010101" pitchFamily="49" charset="-122"/>
              </a:rPr>
              <a:t> </a:t>
            </a:r>
            <a:r>
              <a:rPr lang="en-US" altLang="zh-CN" sz="3200" b="1">
                <a:latin typeface="Arial"/>
                <a:ea typeface="幼圆"/>
                <a:cs typeface="Arial"/>
                <a:sym typeface="幼圆" panose="02010509060101010101" pitchFamily="49" charset="-122"/>
              </a:rPr>
              <a:t>pipeline</a:t>
            </a:r>
            <a:endParaRPr lang="zh-CN" altLang="en-US" sz="2800" b="1">
              <a:solidFill>
                <a:schemeClr val="accent1">
                  <a:lumMod val="100000"/>
                </a:schemeClr>
              </a:solidFill>
              <a:latin typeface="Arial"/>
              <a:ea typeface="幼圆"/>
              <a:cs typeface="Arial"/>
            </a:endParaRPr>
          </a:p>
        </p:txBody>
      </p:sp>
      <p:graphicFrame>
        <p:nvGraphicFramePr>
          <p:cNvPr id="9" name="Diagram 8">
            <a:extLst>
              <a:ext uri="{FF2B5EF4-FFF2-40B4-BE49-F238E27FC236}">
                <a16:creationId xmlns:a16="http://schemas.microsoft.com/office/drawing/2014/main" id="{E9510E93-A64B-044E-AF26-164B960BA4C8}"/>
              </a:ext>
            </a:extLst>
          </p:cNvPr>
          <p:cNvGraphicFramePr/>
          <p:nvPr>
            <p:extLst>
              <p:ext uri="{D42A27DB-BD31-4B8C-83A1-F6EECF244321}">
                <p14:modId xmlns:p14="http://schemas.microsoft.com/office/powerpoint/2010/main" val="1218627796"/>
              </p:ext>
            </p:extLst>
          </p:nvPr>
        </p:nvGraphicFramePr>
        <p:xfrm>
          <a:off x="1913569" y="938458"/>
          <a:ext cx="8365587" cy="3533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a:extLst>
              <a:ext uri="{FF2B5EF4-FFF2-40B4-BE49-F238E27FC236}">
                <a16:creationId xmlns:a16="http://schemas.microsoft.com/office/drawing/2014/main" id="{CA71A652-3071-4A48-B1FC-A11ADE672B2B}"/>
              </a:ext>
            </a:extLst>
          </p:cNvPr>
          <p:cNvGraphicFramePr/>
          <p:nvPr>
            <p:extLst>
              <p:ext uri="{D42A27DB-BD31-4B8C-83A1-F6EECF244321}">
                <p14:modId xmlns:p14="http://schemas.microsoft.com/office/powerpoint/2010/main" val="252135576"/>
              </p:ext>
            </p:extLst>
          </p:nvPr>
        </p:nvGraphicFramePr>
        <p:xfrm>
          <a:off x="1569556" y="3885060"/>
          <a:ext cx="8644498" cy="24226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Curved Left Arrow 11">
            <a:extLst>
              <a:ext uri="{FF2B5EF4-FFF2-40B4-BE49-F238E27FC236}">
                <a16:creationId xmlns:a16="http://schemas.microsoft.com/office/drawing/2014/main" id="{F321104C-B588-304D-93B6-CFF8C0C48A1A}"/>
              </a:ext>
            </a:extLst>
          </p:cNvPr>
          <p:cNvSpPr/>
          <p:nvPr/>
        </p:nvSpPr>
        <p:spPr>
          <a:xfrm>
            <a:off x="10216889" y="2038025"/>
            <a:ext cx="858129" cy="2729132"/>
          </a:xfrm>
          <a:prstGeom prst="curvedLeftArrow">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55719955"/>
      </p:ext>
    </p:extLst>
  </p:cSld>
  <p:clrMapOvr>
    <a:masterClrMapping/>
  </p:clrMapOvr>
  <p:transition advClick="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9DA3E5-28F2-2D43-8FCF-4ABB2CD734BB}"/>
              </a:ext>
            </a:extLst>
          </p:cNvPr>
          <p:cNvSpPr/>
          <p:nvPr/>
        </p:nvSpPr>
        <p:spPr>
          <a:xfrm>
            <a:off x="4656406" y="2513421"/>
            <a:ext cx="4895557" cy="134468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椭圆 46">
            <a:extLst>
              <a:ext uri="{FF2B5EF4-FFF2-40B4-BE49-F238E27FC236}">
                <a16:creationId xmlns:a16="http://schemas.microsoft.com/office/drawing/2014/main" id="{48AF9F0E-7F1D-443C-BF3D-DBA333578122}"/>
              </a:ext>
            </a:extLst>
          </p:cNvPr>
          <p:cNvSpPr/>
          <p:nvPr/>
        </p:nvSpPr>
        <p:spPr>
          <a:xfrm>
            <a:off x="3121937" y="2513421"/>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zh-CN" sz="4400" b="1">
                <a:solidFill>
                  <a:schemeClr val="bg1"/>
                </a:solidFill>
                <a:latin typeface="Arial"/>
                <a:ea typeface="幼圆"/>
                <a:cs typeface="Arial"/>
                <a:sym typeface="幼圆" panose="02010509060101010101" pitchFamily="49" charset="-122"/>
              </a:rPr>
              <a:t>02</a:t>
            </a:r>
            <a:endParaRPr lang="zh-CN" altLang="en-US" sz="4400" b="1">
              <a:solidFill>
                <a:schemeClr val="bg1"/>
              </a:solidFill>
              <a:latin typeface="Arial"/>
              <a:ea typeface="幼圆"/>
              <a:cs typeface="Arial"/>
            </a:endParaRPr>
          </a:p>
        </p:txBody>
      </p:sp>
      <p:sp>
        <p:nvSpPr>
          <p:cNvPr id="6" name="矩形 44">
            <a:extLst>
              <a:ext uri="{FF2B5EF4-FFF2-40B4-BE49-F238E27FC236}">
                <a16:creationId xmlns:a16="http://schemas.microsoft.com/office/drawing/2014/main" id="{55DA5874-7E8F-8B4C-B461-6E798E4989FC}"/>
              </a:ext>
            </a:extLst>
          </p:cNvPr>
          <p:cNvSpPr/>
          <p:nvPr/>
        </p:nvSpPr>
        <p:spPr>
          <a:xfrm>
            <a:off x="5384704" y="2939539"/>
            <a:ext cx="4385556" cy="492443"/>
          </a:xfrm>
          <a:prstGeom prst="rect">
            <a:avLst/>
          </a:prstGeom>
        </p:spPr>
        <p:txBody>
          <a:bodyPr wrap="square" lIns="0" tIns="0" rIns="0" bIns="0" anchor="t">
            <a:spAutoFit/>
          </a:bodyPr>
          <a:lstStyle/>
          <a:p>
            <a:r>
              <a:rPr lang="en-US" altLang="zh-CN" sz="3200" b="1">
                <a:latin typeface="Arial"/>
                <a:ea typeface="幼圆"/>
                <a:cs typeface="Arial"/>
                <a:sym typeface="幼圆" panose="02010509060101010101" pitchFamily="49" charset="-122"/>
              </a:rPr>
              <a:t>Data introduction</a:t>
            </a:r>
            <a:endParaRPr lang="zh-CN" altLang="en-US" sz="3200" b="1">
              <a:solidFill>
                <a:schemeClr val="accent1">
                  <a:lumMod val="100000"/>
                </a:schemeClr>
              </a:solidFill>
              <a:latin typeface="Arial"/>
              <a:ea typeface="幼圆"/>
              <a:cs typeface="Arial"/>
            </a:endParaRPr>
          </a:p>
        </p:txBody>
      </p:sp>
    </p:spTree>
    <p:extLst>
      <p:ext uri="{BB962C8B-B14F-4D97-AF65-F5344CB8AC3E}">
        <p14:creationId xmlns:p14="http://schemas.microsoft.com/office/powerpoint/2010/main" val="3663612746"/>
      </p:ext>
    </p:extLst>
  </p:cSld>
  <p:clrMapOvr>
    <a:masterClrMapping/>
  </p:clrMapOvr>
  <p:transition advClick="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44EA4FD6-D57A-4B69-A8CE-E698AAB64CE5}"/>
              </a:ext>
            </a:extLst>
          </p:cNvPr>
          <p:cNvCxnSpPr>
            <a:cxnSpLocks/>
          </p:cNvCxnSpPr>
          <p:nvPr/>
        </p:nvCxnSpPr>
        <p:spPr>
          <a:xfrm flipH="1">
            <a:off x="4387996" y="3688982"/>
            <a:ext cx="5640268"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CDC9C3E-3AC9-4840-95EC-2D7CF99A7020}"/>
              </a:ext>
            </a:extLst>
          </p:cNvPr>
          <p:cNvCxnSpPr>
            <a:cxnSpLocks/>
          </p:cNvCxnSpPr>
          <p:nvPr/>
        </p:nvCxnSpPr>
        <p:spPr>
          <a:xfrm flipH="1" flipV="1">
            <a:off x="4432544" y="4473088"/>
            <a:ext cx="5595720" cy="18014"/>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流程图: 决策 9">
            <a:extLst>
              <a:ext uri="{FF2B5EF4-FFF2-40B4-BE49-F238E27FC236}">
                <a16:creationId xmlns:a16="http://schemas.microsoft.com/office/drawing/2014/main" id="{CF1D6096-F15B-4F1B-A6E5-362A533C5E4F}"/>
              </a:ext>
            </a:extLst>
          </p:cNvPr>
          <p:cNvSpPr/>
          <p:nvPr/>
        </p:nvSpPr>
        <p:spPr>
          <a:xfrm>
            <a:off x="2196344" y="2610749"/>
            <a:ext cx="1417045" cy="1152886"/>
          </a:xfrm>
          <a:prstGeom prst="flowChartDecision">
            <a:avLst/>
          </a:prstGeom>
          <a:solidFill>
            <a:srgbClr val="181717">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幼圆" panose="02010509060101010101" pitchFamily="49" charset="-122"/>
                <a:ea typeface="幼圆" panose="02010509060101010101" pitchFamily="49" charset="-122"/>
                <a:cs typeface="+mn-ea"/>
                <a:sym typeface="幼圆" panose="02010509060101010101" pitchFamily="49" charset="-122"/>
              </a:rPr>
              <a:t>6819</a:t>
            </a:r>
            <a:endParaRPr lang="zh-CN" altLang="en-US" sz="1600">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11" name="流程图: 决策 10">
            <a:extLst>
              <a:ext uri="{FF2B5EF4-FFF2-40B4-BE49-F238E27FC236}">
                <a16:creationId xmlns:a16="http://schemas.microsoft.com/office/drawing/2014/main" id="{CE256523-280C-4CD8-B348-48E5841CEC6E}"/>
              </a:ext>
            </a:extLst>
          </p:cNvPr>
          <p:cNvSpPr/>
          <p:nvPr/>
        </p:nvSpPr>
        <p:spPr>
          <a:xfrm>
            <a:off x="2032421" y="3902042"/>
            <a:ext cx="1721097" cy="1458597"/>
          </a:xfrm>
          <a:prstGeom prst="flowChartDecision">
            <a:avLst/>
          </a:prstGeom>
          <a:solidFill>
            <a:schemeClr val="tx1">
              <a:lumMod val="95000"/>
              <a:lumOff val="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65">
                <a:latin typeface="幼圆" panose="02010509060101010101" pitchFamily="49" charset="-122"/>
                <a:ea typeface="幼圆" panose="02010509060101010101" pitchFamily="49" charset="-122"/>
                <a:cs typeface="+mn-ea"/>
                <a:sym typeface="幼圆" panose="02010509060101010101" pitchFamily="49" charset="-122"/>
              </a:rPr>
              <a:t>float64</a:t>
            </a:r>
            <a:endParaRPr lang="zh-CN" altLang="en-US" sz="2365">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12" name="流程图: 决策 11">
            <a:extLst>
              <a:ext uri="{FF2B5EF4-FFF2-40B4-BE49-F238E27FC236}">
                <a16:creationId xmlns:a16="http://schemas.microsoft.com/office/drawing/2014/main" id="{C8666975-DE34-4DCF-8F87-B257A6DB790E}"/>
              </a:ext>
            </a:extLst>
          </p:cNvPr>
          <p:cNvSpPr/>
          <p:nvPr/>
        </p:nvSpPr>
        <p:spPr>
          <a:xfrm>
            <a:off x="720187" y="2907423"/>
            <a:ext cx="2161378" cy="1831727"/>
          </a:xfrm>
          <a:prstGeom prst="flowChartDecision">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幼圆" panose="02010509060101010101" pitchFamily="49" charset="-122"/>
                <a:ea typeface="幼圆" panose="02010509060101010101" pitchFamily="49" charset="-122"/>
                <a:cs typeface="+mn-ea"/>
                <a:sym typeface="幼圆" panose="02010509060101010101" pitchFamily="49" charset="-122"/>
              </a:rPr>
              <a:t>6599:</a:t>
            </a:r>
          </a:p>
          <a:p>
            <a:pPr algn="ctr"/>
            <a:r>
              <a:rPr lang="en-US" altLang="zh-CN" sz="2000">
                <a:latin typeface="幼圆" panose="02010509060101010101" pitchFamily="49" charset="-122"/>
                <a:ea typeface="幼圆" panose="02010509060101010101" pitchFamily="49" charset="-122"/>
                <a:cs typeface="+mn-ea"/>
                <a:sym typeface="幼圆" panose="02010509060101010101" pitchFamily="49" charset="-122"/>
              </a:rPr>
              <a:t>220</a:t>
            </a:r>
            <a:endParaRPr lang="zh-CN" altLang="en-US" sz="2000">
              <a:latin typeface="幼圆" panose="02010509060101010101" pitchFamily="49" charset="-122"/>
              <a:ea typeface="幼圆" panose="02010509060101010101" pitchFamily="49" charset="-122"/>
              <a:cs typeface="+mn-ea"/>
              <a:sym typeface="幼圆" panose="02010509060101010101" pitchFamily="49" charset="-122"/>
            </a:endParaRPr>
          </a:p>
        </p:txBody>
      </p:sp>
      <p:sp>
        <p:nvSpPr>
          <p:cNvPr id="13" name="流程图: 决策 12">
            <a:extLst>
              <a:ext uri="{FF2B5EF4-FFF2-40B4-BE49-F238E27FC236}">
                <a16:creationId xmlns:a16="http://schemas.microsoft.com/office/drawing/2014/main" id="{0FA2A1AB-34D2-419E-A1B0-4994B3AFB731}"/>
              </a:ext>
            </a:extLst>
          </p:cNvPr>
          <p:cNvSpPr/>
          <p:nvPr/>
        </p:nvSpPr>
        <p:spPr>
          <a:xfrm>
            <a:off x="2933461" y="3365817"/>
            <a:ext cx="1157267" cy="941534"/>
          </a:xfrm>
          <a:prstGeom prst="flowChartDecision">
            <a:avLst/>
          </a:prstGeom>
          <a:solidFill>
            <a:srgbClr val="2B304A">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71">
                <a:latin typeface="幼圆" panose="02010509060101010101" pitchFamily="49" charset="-122"/>
                <a:ea typeface="幼圆" panose="02010509060101010101" pitchFamily="49" charset="-122"/>
                <a:cs typeface="+mn-ea"/>
                <a:sym typeface="幼圆" panose="02010509060101010101" pitchFamily="49" charset="-122"/>
              </a:rPr>
              <a:t>95</a:t>
            </a:r>
            <a:endParaRPr lang="zh-CN" altLang="en-US" sz="1971">
              <a:latin typeface="幼圆" panose="02010509060101010101" pitchFamily="49" charset="-122"/>
              <a:ea typeface="幼圆" panose="02010509060101010101" pitchFamily="49" charset="-122"/>
              <a:cs typeface="+mn-ea"/>
              <a:sym typeface="幼圆" panose="02010509060101010101" pitchFamily="49" charset="-122"/>
            </a:endParaRPr>
          </a:p>
        </p:txBody>
      </p:sp>
      <p:grpSp>
        <p:nvGrpSpPr>
          <p:cNvPr id="5" name="Group 4">
            <a:extLst>
              <a:ext uri="{FF2B5EF4-FFF2-40B4-BE49-F238E27FC236}">
                <a16:creationId xmlns:a16="http://schemas.microsoft.com/office/drawing/2014/main" id="{AFA6CD91-46C7-854A-984D-6943DB604C03}"/>
              </a:ext>
            </a:extLst>
          </p:cNvPr>
          <p:cNvGrpSpPr/>
          <p:nvPr/>
        </p:nvGrpSpPr>
        <p:grpSpPr>
          <a:xfrm>
            <a:off x="4387996" y="3042651"/>
            <a:ext cx="6748445" cy="2218927"/>
            <a:chOff x="4387996" y="3042651"/>
            <a:chExt cx="6748445" cy="2218927"/>
          </a:xfrm>
        </p:grpSpPr>
        <p:cxnSp>
          <p:nvCxnSpPr>
            <p:cNvPr id="8" name="直接连接符 7">
              <a:extLst>
                <a:ext uri="{FF2B5EF4-FFF2-40B4-BE49-F238E27FC236}">
                  <a16:creationId xmlns:a16="http://schemas.microsoft.com/office/drawing/2014/main" id="{9A12961F-2757-47CA-B83B-8C8F12A66638}"/>
                </a:ext>
              </a:extLst>
            </p:cNvPr>
            <p:cNvCxnSpPr>
              <a:cxnSpLocks/>
            </p:cNvCxnSpPr>
            <p:nvPr/>
          </p:nvCxnSpPr>
          <p:spPr>
            <a:xfrm flipH="1" flipV="1">
              <a:off x="4387996" y="5232222"/>
              <a:ext cx="5640268" cy="12139"/>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4">
              <a:extLst>
                <a:ext uri="{FF2B5EF4-FFF2-40B4-BE49-F238E27FC236}">
                  <a16:creationId xmlns:a16="http://schemas.microsoft.com/office/drawing/2014/main" id="{EFD08B01-6852-4593-A773-00689212CD1B}"/>
                </a:ext>
              </a:extLst>
            </p:cNvPr>
            <p:cNvSpPr/>
            <p:nvPr/>
          </p:nvSpPr>
          <p:spPr bwMode="auto">
            <a:xfrm>
              <a:off x="10028264" y="3222073"/>
              <a:ext cx="1108177" cy="354586"/>
            </a:xfrm>
            <a:prstGeom prst="roundRect">
              <a:avLst/>
            </a:prstGeom>
            <a:solidFill>
              <a:schemeClr val="bg2">
                <a:lumMod val="10000"/>
              </a:schemeClr>
            </a:solidFill>
            <a:ln w="19050">
              <a:noFill/>
              <a:round/>
              <a:headEnd/>
              <a:tailEnd/>
            </a:ln>
          </p:spPr>
          <p:txBody>
            <a:bodyPr rot="0" spcFirstLastPara="0" vert="horz" wrap="none" lIns="120140" tIns="60070" rIns="120140" bIns="60070" anchor="ctr" anchorCtr="1" forceAA="0" compatLnSpc="1">
              <a:prstTxWarp prst="textNoShape">
                <a:avLst/>
              </a:prstTxWarp>
              <a:noAutofit/>
            </a:bodyPr>
            <a:lstStyle/>
            <a:p>
              <a:pPr algn="ctr"/>
              <a:r>
                <a:rPr lang="en-US" altLang="zh-CN">
                  <a:solidFill>
                    <a:schemeClr val="bg1">
                      <a:lumMod val="100000"/>
                    </a:schemeClr>
                  </a:solidFill>
                  <a:latin typeface="Arial"/>
                  <a:ea typeface="幼圆"/>
                  <a:cs typeface="+mn-ea"/>
                  <a:sym typeface="幼圆" panose="02010509060101010101" pitchFamily="49" charset="-122"/>
                </a:rPr>
                <a:t>feature</a:t>
              </a:r>
            </a:p>
          </p:txBody>
        </p:sp>
        <p:sp>
          <p:nvSpPr>
            <p:cNvPr id="19" name="Rectangle: Rounded Corners 9">
              <a:extLst>
                <a:ext uri="{FF2B5EF4-FFF2-40B4-BE49-F238E27FC236}">
                  <a16:creationId xmlns:a16="http://schemas.microsoft.com/office/drawing/2014/main" id="{BBEA121C-C961-4D1E-82D7-E482689BC0FC}"/>
                </a:ext>
              </a:extLst>
            </p:cNvPr>
            <p:cNvSpPr/>
            <p:nvPr/>
          </p:nvSpPr>
          <p:spPr bwMode="auto">
            <a:xfrm>
              <a:off x="10028264" y="4096247"/>
              <a:ext cx="1108177" cy="365572"/>
            </a:xfrm>
            <a:prstGeom prst="roundRect">
              <a:avLst/>
            </a:prstGeom>
            <a:solidFill>
              <a:schemeClr val="accent1">
                <a:lumMod val="100000"/>
              </a:schemeClr>
            </a:solidFill>
            <a:ln w="19050">
              <a:noFill/>
              <a:round/>
              <a:headEnd/>
              <a:tailEnd/>
            </a:ln>
          </p:spPr>
          <p:txBody>
            <a:bodyPr rot="0" spcFirstLastPara="0" vert="horz" wrap="none" lIns="120140" tIns="60070" rIns="120140" bIns="60070" anchor="ctr" anchorCtr="1" forceAA="0" compatLnSpc="1">
              <a:prstTxWarp prst="textNoShape">
                <a:avLst/>
              </a:prstTxWarp>
              <a:noAutofit/>
            </a:bodyPr>
            <a:lstStyle/>
            <a:p>
              <a:pPr algn="ctr"/>
              <a:r>
                <a:rPr lang="en-US" altLang="zh-CN">
                  <a:solidFill>
                    <a:schemeClr val="bg1">
                      <a:lumMod val="100000"/>
                    </a:schemeClr>
                  </a:solidFill>
                  <a:latin typeface="Arial"/>
                  <a:ea typeface="幼圆"/>
                  <a:cs typeface="+mn-ea"/>
                  <a:sym typeface="幼圆" panose="02010509060101010101" pitchFamily="49" charset="-122"/>
                </a:rPr>
                <a:t>ratio</a:t>
              </a:r>
              <a:endParaRPr lang="en-US" altLang="zh-CN">
                <a:solidFill>
                  <a:schemeClr val="bg1">
                    <a:lumMod val="100000"/>
                  </a:schemeClr>
                </a:solidFill>
                <a:latin typeface="Arial"/>
                <a:ea typeface="幼圆"/>
                <a:cs typeface="+mn-ea"/>
              </a:endParaRPr>
            </a:p>
          </p:txBody>
        </p:sp>
        <p:sp>
          <p:nvSpPr>
            <p:cNvPr id="20" name="Rectangle: Rounded Corners 14">
              <a:extLst>
                <a:ext uri="{FF2B5EF4-FFF2-40B4-BE49-F238E27FC236}">
                  <a16:creationId xmlns:a16="http://schemas.microsoft.com/office/drawing/2014/main" id="{464CF3FE-462D-4D07-AA9E-3B1AC18FE1DD}"/>
                </a:ext>
              </a:extLst>
            </p:cNvPr>
            <p:cNvSpPr/>
            <p:nvPr/>
          </p:nvSpPr>
          <p:spPr bwMode="auto">
            <a:xfrm>
              <a:off x="10028265" y="4915584"/>
              <a:ext cx="1108176" cy="345994"/>
            </a:xfrm>
            <a:prstGeom prst="roundRect">
              <a:avLst/>
            </a:prstGeom>
            <a:solidFill>
              <a:schemeClr val="bg1">
                <a:lumMod val="50000"/>
              </a:schemeClr>
            </a:solidFill>
            <a:ln w="19050">
              <a:noFill/>
              <a:round/>
              <a:headEnd/>
              <a:tailEnd/>
            </a:ln>
          </p:spPr>
          <p:txBody>
            <a:bodyPr rot="0" spcFirstLastPara="0" vert="horz" wrap="none" lIns="120140" tIns="60070" rIns="120140" bIns="60070" anchor="ctr" anchorCtr="1" forceAA="0" compatLnSpc="1">
              <a:prstTxWarp prst="textNoShape">
                <a:avLst/>
              </a:prstTxWarp>
              <a:noAutofit/>
            </a:bodyPr>
            <a:lstStyle/>
            <a:p>
              <a:pPr algn="ctr"/>
              <a:r>
                <a:rPr lang="en-US" altLang="zh-CN">
                  <a:solidFill>
                    <a:schemeClr val="bg1">
                      <a:lumMod val="100000"/>
                    </a:schemeClr>
                  </a:solidFill>
                  <a:latin typeface="Arial"/>
                  <a:ea typeface="幼圆"/>
                  <a:cs typeface="+mn-ea"/>
                  <a:sym typeface="幼圆" panose="02010509060101010101" pitchFamily="49" charset="-122"/>
                </a:rPr>
                <a:t>type</a:t>
              </a:r>
              <a:endParaRPr lang="en-US" altLang="zh-CN">
                <a:solidFill>
                  <a:schemeClr val="bg1">
                    <a:lumMod val="100000"/>
                  </a:schemeClr>
                </a:solidFill>
                <a:latin typeface="Arial"/>
                <a:ea typeface="幼圆"/>
                <a:cs typeface="+mn-ea"/>
              </a:endParaRPr>
            </a:p>
          </p:txBody>
        </p:sp>
        <p:sp>
          <p:nvSpPr>
            <p:cNvPr id="22" name="文本框 21">
              <a:extLst>
                <a:ext uri="{FF2B5EF4-FFF2-40B4-BE49-F238E27FC236}">
                  <a16:creationId xmlns:a16="http://schemas.microsoft.com/office/drawing/2014/main" id="{0B039E74-B0E8-42D9-BEFF-E35373DEAC30}"/>
                </a:ext>
              </a:extLst>
            </p:cNvPr>
            <p:cNvSpPr txBox="1"/>
            <p:nvPr/>
          </p:nvSpPr>
          <p:spPr>
            <a:xfrm>
              <a:off x="4476235" y="3042651"/>
              <a:ext cx="5552029" cy="646331"/>
            </a:xfrm>
            <a:prstGeom prst="rect">
              <a:avLst/>
            </a:prstGeom>
            <a:noFill/>
          </p:spPr>
          <p:txBody>
            <a:bodyPr wrap="square" rtlCol="0">
              <a:spAutoFit/>
            </a:bodyPr>
            <a:lstStyle/>
            <a:p>
              <a:r>
                <a:rPr lang="en-US">
                  <a:latin typeface="Arial"/>
                  <a:cs typeface="Arial"/>
                </a:rPr>
                <a:t>The data set consists of 6819 samples, each sample has 95 features and one label</a:t>
              </a:r>
              <a:r>
                <a:rPr lang="en-US" sz="1600">
                  <a:latin typeface="Arial"/>
                  <a:cs typeface="Arial"/>
                </a:rPr>
                <a:t> </a:t>
              </a:r>
              <a:endParaRPr lang="en-US" altLang="zh-CN" sz="1600">
                <a:solidFill>
                  <a:schemeClr val="bg2">
                    <a:lumMod val="25000"/>
                  </a:schemeClr>
                </a:solidFill>
                <a:latin typeface="Arial"/>
                <a:ea typeface="幼圆" panose="02010509060101010101" pitchFamily="49" charset="-122"/>
                <a:cs typeface="Arial"/>
                <a:sym typeface="幼圆" panose="02010509060101010101" pitchFamily="49" charset="-122"/>
              </a:endParaRPr>
            </a:p>
          </p:txBody>
        </p:sp>
        <p:sp>
          <p:nvSpPr>
            <p:cNvPr id="23" name="文本框 22">
              <a:extLst>
                <a:ext uri="{FF2B5EF4-FFF2-40B4-BE49-F238E27FC236}">
                  <a16:creationId xmlns:a16="http://schemas.microsoft.com/office/drawing/2014/main" id="{A878A7CE-9E23-4F57-921B-981DC8A02D77}"/>
                </a:ext>
              </a:extLst>
            </p:cNvPr>
            <p:cNvSpPr txBox="1"/>
            <p:nvPr/>
          </p:nvSpPr>
          <p:spPr>
            <a:xfrm>
              <a:off x="4478240" y="3801785"/>
              <a:ext cx="5550024" cy="646331"/>
            </a:xfrm>
            <a:prstGeom prst="rect">
              <a:avLst/>
            </a:prstGeom>
            <a:noFill/>
          </p:spPr>
          <p:txBody>
            <a:bodyPr wrap="square" rtlCol="0">
              <a:spAutoFit/>
            </a:bodyPr>
            <a:lstStyle/>
            <a:p>
              <a:pPr lvl="0"/>
              <a:r>
                <a:rPr lang="en-US">
                  <a:latin typeface="Arial"/>
                  <a:cs typeface="Arial"/>
                </a:rPr>
                <a:t>The ratio of bankruptcy and non-bankruptcy is 6599:220 (96.77% :3.23% in percentage).</a:t>
              </a:r>
            </a:p>
          </p:txBody>
        </p:sp>
        <p:sp>
          <p:nvSpPr>
            <p:cNvPr id="24" name="文本框 23">
              <a:extLst>
                <a:ext uri="{FF2B5EF4-FFF2-40B4-BE49-F238E27FC236}">
                  <a16:creationId xmlns:a16="http://schemas.microsoft.com/office/drawing/2014/main" id="{37CD6A93-C916-43B5-8FF6-2ADFE7BA3A11}"/>
                </a:ext>
              </a:extLst>
            </p:cNvPr>
            <p:cNvSpPr txBox="1"/>
            <p:nvPr/>
          </p:nvSpPr>
          <p:spPr>
            <a:xfrm>
              <a:off x="4476235" y="4725294"/>
              <a:ext cx="4136392" cy="461665"/>
            </a:xfrm>
            <a:prstGeom prst="rect">
              <a:avLst/>
            </a:prstGeom>
            <a:noFill/>
          </p:spPr>
          <p:txBody>
            <a:bodyPr wrap="square" rtlCol="0">
              <a:spAutoFit/>
            </a:bodyPr>
            <a:lstStyle/>
            <a:p>
              <a:pPr>
                <a:lnSpc>
                  <a:spcPct val="150000"/>
                </a:lnSpc>
              </a:pPr>
              <a:r>
                <a:rPr lang="en-US">
                  <a:latin typeface="Arial"/>
                  <a:cs typeface="Arial"/>
                </a:rPr>
                <a:t>Most of feature data type is float64</a:t>
              </a:r>
              <a:r>
                <a:rPr lang="en-US" sz="1600">
                  <a:latin typeface="Arial"/>
                  <a:cs typeface="Arial"/>
                </a:rPr>
                <a:t>.</a:t>
              </a:r>
              <a:endParaRPr lang="en-US" altLang="zh-CN" sz="1600">
                <a:solidFill>
                  <a:schemeClr val="bg2">
                    <a:lumMod val="25000"/>
                  </a:schemeClr>
                </a:solidFill>
                <a:latin typeface="Arial"/>
                <a:ea typeface="幼圆" panose="02010509060101010101" pitchFamily="49" charset="-122"/>
                <a:cs typeface="Arial"/>
                <a:sym typeface="幼圆" panose="02010509060101010101" pitchFamily="49" charset="-122"/>
              </a:endParaRPr>
            </a:p>
          </p:txBody>
        </p:sp>
      </p:grpSp>
      <p:sp>
        <p:nvSpPr>
          <p:cNvPr id="2" name="TextBox 1">
            <a:extLst>
              <a:ext uri="{FF2B5EF4-FFF2-40B4-BE49-F238E27FC236}">
                <a16:creationId xmlns:a16="http://schemas.microsoft.com/office/drawing/2014/main" id="{C6FF8ECA-5E49-754E-A725-27C6A640CBFA}"/>
              </a:ext>
            </a:extLst>
          </p:cNvPr>
          <p:cNvSpPr txBox="1"/>
          <p:nvPr/>
        </p:nvSpPr>
        <p:spPr>
          <a:xfrm>
            <a:off x="1012875" y="1137781"/>
            <a:ext cx="10154335" cy="1754326"/>
          </a:xfrm>
          <a:prstGeom prst="rect">
            <a:avLst/>
          </a:prstGeom>
          <a:noFill/>
        </p:spPr>
        <p:txBody>
          <a:bodyPr wrap="square" lIns="91440" tIns="45720" rIns="91440" bIns="45720" rtlCol="0" anchor="t">
            <a:spAutoFit/>
          </a:bodyPr>
          <a:lstStyle/>
          <a:p>
            <a:r>
              <a:rPr lang="en-US">
                <a:latin typeface="Arial"/>
                <a:cs typeface="Arial"/>
              </a:rPr>
              <a:t>The data set comes from Kaggle.com (https://www.kaggle.com/fedesoriano/company-bankruptcy-prediction), the original data is from Taiwan Economic Journal for the years 1999 to 2009. The dependent variable bankruptcy is defined based on the business regulations of the Taiwan Stock Exchange. There are 95 features in total in this data set, including ROA, operating gross margin, realized sales gross margin and so on.</a:t>
            </a:r>
          </a:p>
          <a:p>
            <a:endParaRPr lang="en-US"/>
          </a:p>
        </p:txBody>
      </p:sp>
      <p:sp>
        <p:nvSpPr>
          <p:cNvPr id="30" name="TextBox 29">
            <a:extLst>
              <a:ext uri="{FF2B5EF4-FFF2-40B4-BE49-F238E27FC236}">
                <a16:creationId xmlns:a16="http://schemas.microsoft.com/office/drawing/2014/main" id="{CE49EA11-D200-B346-BAA2-E05B64DC835E}"/>
              </a:ext>
            </a:extLst>
          </p:cNvPr>
          <p:cNvSpPr txBox="1"/>
          <p:nvPr/>
        </p:nvSpPr>
        <p:spPr>
          <a:xfrm>
            <a:off x="1012875" y="515427"/>
            <a:ext cx="2507418" cy="584775"/>
          </a:xfrm>
          <a:prstGeom prst="rect">
            <a:avLst/>
          </a:prstGeom>
          <a:noFill/>
        </p:spPr>
        <p:txBody>
          <a:bodyPr wrap="none" lIns="91440" tIns="45720" rIns="91440" bIns="45720" rtlCol="0" anchor="t">
            <a:spAutoFit/>
          </a:bodyPr>
          <a:lstStyle/>
          <a:p>
            <a:r>
              <a:rPr lang="en-US" sz="3200" b="1">
                <a:latin typeface="Arial"/>
                <a:cs typeface="Arial"/>
              </a:rPr>
              <a:t>2.1 Data Set</a:t>
            </a:r>
          </a:p>
        </p:txBody>
      </p:sp>
    </p:spTree>
    <p:extLst>
      <p:ext uri="{BB962C8B-B14F-4D97-AF65-F5344CB8AC3E}">
        <p14:creationId xmlns:p14="http://schemas.microsoft.com/office/powerpoint/2010/main" val="2715332529"/>
      </p:ext>
    </p:extLst>
  </p:cSld>
  <p:clrMapOvr>
    <a:masterClrMapping/>
  </p:clrMapOvr>
  <p:transition advClick="0">
    <p:wip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白色毕业答辩PPT模板"/>
</p:tagLst>
</file>

<file path=ppt/theme/theme1.xml><?xml version="1.0" encoding="utf-8"?>
<a:theme xmlns:a="http://schemas.openxmlformats.org/drawingml/2006/main" name="千图网海量PPT模板www.58pic.com​​">
  <a:themeElements>
    <a:clrScheme name="自定义 2448">
      <a:dk1>
        <a:sysClr val="windowText" lastClr="000000"/>
      </a:dk1>
      <a:lt1>
        <a:sysClr val="window" lastClr="FFFFFF"/>
      </a:lt1>
      <a:dk2>
        <a:srgbClr val="44546A"/>
      </a:dk2>
      <a:lt2>
        <a:srgbClr val="E7E6E6"/>
      </a:lt2>
      <a:accent1>
        <a:srgbClr val="595959"/>
      </a:accent1>
      <a:accent2>
        <a:srgbClr val="0C0C0C"/>
      </a:accent2>
      <a:accent3>
        <a:srgbClr val="595959"/>
      </a:accent3>
      <a:accent4>
        <a:srgbClr val="0C0C0C"/>
      </a:accent4>
      <a:accent5>
        <a:srgbClr val="595959"/>
      </a:accent5>
      <a:accent6>
        <a:srgbClr val="0C0C0C"/>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1654</Words>
  <Application>Microsoft Office PowerPoint</Application>
  <PresentationFormat>Widescreen</PresentationFormat>
  <Paragraphs>295</Paragraphs>
  <Slides>36</Slides>
  <Notes>36</Notes>
  <HiddenSlides>0</HiddenSlides>
  <MMClips>4</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Arial,Sans-Serif</vt:lpstr>
      <vt:lpstr>等线</vt:lpstr>
      <vt:lpstr>等线 Light</vt:lpstr>
      <vt:lpstr>幼圆</vt:lpstr>
      <vt:lpstr>Arial</vt:lpstr>
      <vt:lpstr>Times New Roman</vt:lpstr>
      <vt:lpstr>Wingdings</vt:lpstr>
      <vt:lpstr>千图网海量PPT模板www.58pic.com​​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白色毕业答辩PPT模板</dc:title>
  <dc:creator>lenovo</dc:creator>
  <cp:lastModifiedBy>LIN, Ting Yuan</cp:lastModifiedBy>
  <cp:revision>11</cp:revision>
  <dcterms:created xsi:type="dcterms:W3CDTF">2018-04-10T08:10:31Z</dcterms:created>
  <dcterms:modified xsi:type="dcterms:W3CDTF">2021-08-16T01:40:19Z</dcterms:modified>
</cp:coreProperties>
</file>