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27" r:id="rId4"/>
    <p:sldId id="259" r:id="rId5"/>
    <p:sldId id="260" r:id="rId6"/>
    <p:sldId id="291" r:id="rId7"/>
    <p:sldId id="294" r:id="rId8"/>
    <p:sldId id="307" r:id="rId9"/>
    <p:sldId id="309" r:id="rId10"/>
    <p:sldId id="310" r:id="rId11"/>
    <p:sldId id="311" r:id="rId12"/>
    <p:sldId id="292" r:id="rId13"/>
    <p:sldId id="293" r:id="rId14"/>
    <p:sldId id="299" r:id="rId15"/>
    <p:sldId id="300" r:id="rId16"/>
    <p:sldId id="304" r:id="rId17"/>
    <p:sldId id="301" r:id="rId18"/>
    <p:sldId id="302" r:id="rId19"/>
    <p:sldId id="303" r:id="rId20"/>
    <p:sldId id="305" r:id="rId21"/>
    <p:sldId id="308" r:id="rId22"/>
    <p:sldId id="306" r:id="rId23"/>
    <p:sldId id="295" r:id="rId24"/>
    <p:sldId id="296" r:id="rId25"/>
    <p:sldId id="297" r:id="rId26"/>
    <p:sldId id="298" r:id="rId27"/>
    <p:sldId id="325" r:id="rId28"/>
    <p:sldId id="313" r:id="rId29"/>
    <p:sldId id="314" r:id="rId30"/>
    <p:sldId id="315" r:id="rId31"/>
    <p:sldId id="316" r:id="rId32"/>
    <p:sldId id="317" r:id="rId33"/>
    <p:sldId id="318" r:id="rId34"/>
    <p:sldId id="320" r:id="rId35"/>
    <p:sldId id="32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1" d="100"/>
          <a:sy n="71" d="100"/>
        </p:scale>
        <p:origin x="5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2020-05-12</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2020-05-12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2020-05-12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2020-05-12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2020-05-12</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2020-05-12</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SQL</a:t>
            </a:r>
            <a:br>
              <a:rPr lang="en-US" altLang="en-US" dirty="0"/>
            </a:br>
            <a:r>
              <a:rPr lang="en-US" altLang="en-US" dirty="0"/>
              <a:t>Review</a:t>
            </a:r>
            <a:endParaRPr lang="en-CA" dirty="0"/>
          </a:p>
        </p:txBody>
      </p:sp>
      <p:sp>
        <p:nvSpPr>
          <p:cNvPr id="3" name="Subtitle 2"/>
          <p:cNvSpPr>
            <a:spLocks noGrp="1"/>
          </p:cNvSpPr>
          <p:nvPr>
            <p:ph type="subTitle" idx="1"/>
          </p:nvPr>
        </p:nvSpPr>
        <p:spPr/>
        <p:txBody>
          <a:bodyPr/>
          <a:lstStyle/>
          <a:p>
            <a:pPr algn="ctr"/>
            <a:r>
              <a:rPr lang="en-US" dirty="0"/>
              <a:t>Lecture 01</a:t>
            </a:r>
            <a:endParaRPr lang="en-CA"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BA75-38CC-47C1-A356-9ECD99B35CC8}"/>
              </a:ext>
            </a:extLst>
          </p:cNvPr>
          <p:cNvSpPr>
            <a:spLocks noGrp="1"/>
          </p:cNvSpPr>
          <p:nvPr>
            <p:ph type="title"/>
          </p:nvPr>
        </p:nvSpPr>
        <p:spPr/>
        <p:txBody>
          <a:bodyPr>
            <a:normAutofit/>
          </a:bodyPr>
          <a:lstStyle/>
          <a:p>
            <a:r>
              <a:rPr lang="en-US" sz="4000" dirty="0"/>
              <a:t>Sorting By Column Numeric Position</a:t>
            </a:r>
          </a:p>
        </p:txBody>
      </p:sp>
      <p:sp>
        <p:nvSpPr>
          <p:cNvPr id="3" name="Content Placeholder 2">
            <a:extLst>
              <a:ext uri="{FF2B5EF4-FFF2-40B4-BE49-F238E27FC236}">
                <a16:creationId xmlns:a16="http://schemas.microsoft.com/office/drawing/2014/main" id="{1EFDAC55-10B6-47CD-A7D9-CDD7B8A0D2DD}"/>
              </a:ext>
            </a:extLst>
          </p:cNvPr>
          <p:cNvSpPr>
            <a:spLocks noGrp="1"/>
          </p:cNvSpPr>
          <p:nvPr>
            <p:ph idx="1"/>
          </p:nvPr>
        </p:nvSpPr>
        <p:spPr>
          <a:xfrm>
            <a:off x="1261872" y="3264196"/>
            <a:ext cx="8595360" cy="627321"/>
          </a:xfrm>
        </p:spPr>
        <p:txBody>
          <a:bodyPr/>
          <a:lstStyle/>
          <a:p>
            <a:r>
              <a:rPr lang="en-US" dirty="0"/>
              <a:t>The result of the above query is sorted based on the value of the second column.</a:t>
            </a:r>
          </a:p>
        </p:txBody>
      </p:sp>
      <p:sp>
        <p:nvSpPr>
          <p:cNvPr id="4" name="TextBox 3">
            <a:extLst>
              <a:ext uri="{FF2B5EF4-FFF2-40B4-BE49-F238E27FC236}">
                <a16:creationId xmlns:a16="http://schemas.microsoft.com/office/drawing/2014/main" id="{3069C28C-6942-44C8-8061-E902B8AD7976}"/>
              </a:ext>
            </a:extLst>
          </p:cNvPr>
          <p:cNvSpPr txBox="1"/>
          <p:nvPr/>
        </p:nvSpPr>
        <p:spPr>
          <a:xfrm>
            <a:off x="1261872" y="1956398"/>
            <a:ext cx="54791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2;</a:t>
            </a:r>
          </a:p>
        </p:txBody>
      </p:sp>
      <p:sp>
        <p:nvSpPr>
          <p:cNvPr id="5" name="TextBox 4">
            <a:extLst>
              <a:ext uri="{FF2B5EF4-FFF2-40B4-BE49-F238E27FC236}">
                <a16:creationId xmlns:a16="http://schemas.microsoft.com/office/drawing/2014/main" id="{E85107D4-9403-4A36-87A2-F896064CFF29}"/>
              </a:ext>
            </a:extLst>
          </p:cNvPr>
          <p:cNvSpPr txBox="1"/>
          <p:nvPr/>
        </p:nvSpPr>
        <p:spPr>
          <a:xfrm>
            <a:off x="1265410" y="3916330"/>
            <a:ext cx="54791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1;</a:t>
            </a:r>
          </a:p>
        </p:txBody>
      </p:sp>
      <p:pic>
        <p:nvPicPr>
          <p:cNvPr id="6" name="Picture 5">
            <a:extLst>
              <a:ext uri="{FF2B5EF4-FFF2-40B4-BE49-F238E27FC236}">
                <a16:creationId xmlns:a16="http://schemas.microsoft.com/office/drawing/2014/main" id="{99355493-A906-409D-8BB7-83E53BC3243B}"/>
              </a:ext>
            </a:extLst>
          </p:cNvPr>
          <p:cNvPicPr>
            <a:picLocks noChangeAspect="1"/>
          </p:cNvPicPr>
          <p:nvPr/>
        </p:nvPicPr>
        <p:blipFill>
          <a:blip r:embed="rId2"/>
          <a:stretch>
            <a:fillRect/>
          </a:stretch>
        </p:blipFill>
        <p:spPr>
          <a:xfrm>
            <a:off x="5905611" y="1924427"/>
            <a:ext cx="2486025" cy="1181100"/>
          </a:xfrm>
          <a:prstGeom prst="rect">
            <a:avLst/>
          </a:prstGeom>
        </p:spPr>
      </p:pic>
      <p:sp>
        <p:nvSpPr>
          <p:cNvPr id="7" name="Content Placeholder 2">
            <a:extLst>
              <a:ext uri="{FF2B5EF4-FFF2-40B4-BE49-F238E27FC236}">
                <a16:creationId xmlns:a16="http://schemas.microsoft.com/office/drawing/2014/main" id="{EF16CBE5-0D49-4678-9F03-2014037841C2}"/>
              </a:ext>
            </a:extLst>
          </p:cNvPr>
          <p:cNvSpPr txBox="1">
            <a:spLocks/>
          </p:cNvSpPr>
          <p:nvPr/>
        </p:nvSpPr>
        <p:spPr>
          <a:xfrm>
            <a:off x="1265414" y="5032750"/>
            <a:ext cx="8595360" cy="62732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result of the above query is sorted based on the value of the first column.</a:t>
            </a:r>
          </a:p>
        </p:txBody>
      </p:sp>
      <p:pic>
        <p:nvPicPr>
          <p:cNvPr id="8" name="Picture 7">
            <a:extLst>
              <a:ext uri="{FF2B5EF4-FFF2-40B4-BE49-F238E27FC236}">
                <a16:creationId xmlns:a16="http://schemas.microsoft.com/office/drawing/2014/main" id="{381E5808-DD58-4C1B-9E5A-FD3F36B141AE}"/>
              </a:ext>
            </a:extLst>
          </p:cNvPr>
          <p:cNvPicPr>
            <a:picLocks noChangeAspect="1"/>
          </p:cNvPicPr>
          <p:nvPr/>
        </p:nvPicPr>
        <p:blipFill>
          <a:blip r:embed="rId3"/>
          <a:stretch>
            <a:fillRect/>
          </a:stretch>
        </p:blipFill>
        <p:spPr>
          <a:xfrm>
            <a:off x="5880470" y="3702788"/>
            <a:ext cx="2511166" cy="1183972"/>
          </a:xfrm>
          <a:prstGeom prst="rect">
            <a:avLst/>
          </a:prstGeom>
        </p:spPr>
      </p:pic>
    </p:spTree>
    <p:extLst>
      <p:ext uri="{BB962C8B-B14F-4D97-AF65-F5344CB8AC3E}">
        <p14:creationId xmlns:p14="http://schemas.microsoft.com/office/powerpoint/2010/main" val="186500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0EAA-DA83-4115-BB54-43DECFF9B6A4}"/>
              </a:ext>
            </a:extLst>
          </p:cNvPr>
          <p:cNvSpPr>
            <a:spLocks noGrp="1"/>
          </p:cNvSpPr>
          <p:nvPr>
            <p:ph type="title"/>
          </p:nvPr>
        </p:nvSpPr>
        <p:spPr/>
        <p:txBody>
          <a:bodyPr/>
          <a:lstStyle/>
          <a:p>
            <a:r>
              <a:rPr lang="en-US" dirty="0"/>
              <a:t>Sorting By Multiple Columns</a:t>
            </a:r>
          </a:p>
        </p:txBody>
      </p:sp>
      <p:sp>
        <p:nvSpPr>
          <p:cNvPr id="3" name="Content Placeholder 2">
            <a:extLst>
              <a:ext uri="{FF2B5EF4-FFF2-40B4-BE49-F238E27FC236}">
                <a16:creationId xmlns:a16="http://schemas.microsoft.com/office/drawing/2014/main" id="{4504012E-D4A3-451B-86B0-84A766BA6296}"/>
              </a:ext>
            </a:extLst>
          </p:cNvPr>
          <p:cNvSpPr>
            <a:spLocks noGrp="1"/>
          </p:cNvSpPr>
          <p:nvPr>
            <p:ph idx="1"/>
          </p:nvPr>
        </p:nvSpPr>
        <p:spPr>
          <a:xfrm>
            <a:off x="1261872" y="3062177"/>
            <a:ext cx="8595360" cy="841675"/>
          </a:xfrm>
        </p:spPr>
        <p:txBody>
          <a:bodyPr/>
          <a:lstStyle/>
          <a:p>
            <a:r>
              <a:rPr lang="en-US" dirty="0"/>
              <a:t>The result of the above query is sorted first by column </a:t>
            </a:r>
            <a:r>
              <a:rPr lang="en-US" dirty="0" err="1"/>
              <a:t>warehouse_name</a:t>
            </a:r>
            <a:r>
              <a:rPr lang="en-US" dirty="0"/>
              <a:t> ascendingly and then by column </a:t>
            </a:r>
            <a:r>
              <a:rPr lang="en-US" dirty="0" err="1"/>
              <a:t>location_id</a:t>
            </a:r>
            <a:r>
              <a:rPr lang="en-US" dirty="0"/>
              <a:t> </a:t>
            </a:r>
            <a:r>
              <a:rPr lang="en-US" dirty="0" err="1"/>
              <a:t>descendingly</a:t>
            </a:r>
            <a:r>
              <a:rPr lang="en-US" dirty="0"/>
              <a:t>.</a:t>
            </a:r>
          </a:p>
        </p:txBody>
      </p:sp>
      <p:sp>
        <p:nvSpPr>
          <p:cNvPr id="4" name="TextBox 3">
            <a:extLst>
              <a:ext uri="{FF2B5EF4-FFF2-40B4-BE49-F238E27FC236}">
                <a16:creationId xmlns:a16="http://schemas.microsoft.com/office/drawing/2014/main" id="{4BD7762E-BF98-4A61-B4CC-0586178F4D68}"/>
              </a:ext>
            </a:extLst>
          </p:cNvPr>
          <p:cNvSpPr txBox="1"/>
          <p:nvPr/>
        </p:nvSpPr>
        <p:spPr>
          <a:xfrm>
            <a:off x="1261872" y="2030819"/>
            <a:ext cx="677634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ass_warehouses</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ORDER BY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warehouse_name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location_id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CD244070-EDEE-4016-8DD5-1F4302294369}"/>
              </a:ext>
            </a:extLst>
          </p:cNvPr>
          <p:cNvPicPr>
            <a:picLocks noChangeAspect="1"/>
          </p:cNvPicPr>
          <p:nvPr/>
        </p:nvPicPr>
        <p:blipFill>
          <a:blip r:embed="rId2"/>
          <a:stretch>
            <a:fillRect/>
          </a:stretch>
        </p:blipFill>
        <p:spPr>
          <a:xfrm>
            <a:off x="3142364" y="4047280"/>
            <a:ext cx="3875124" cy="2207223"/>
          </a:xfrm>
          <a:prstGeom prst="rect">
            <a:avLst/>
          </a:prstGeom>
        </p:spPr>
      </p:pic>
    </p:spTree>
    <p:extLst>
      <p:ext uri="{BB962C8B-B14F-4D97-AF65-F5344CB8AC3E}">
        <p14:creationId xmlns:p14="http://schemas.microsoft.com/office/powerpoint/2010/main" val="200524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193B-21F1-46F2-A550-E9BBA4FDDFE4}"/>
              </a:ext>
            </a:extLst>
          </p:cNvPr>
          <p:cNvSpPr>
            <a:spLocks noGrp="1"/>
          </p:cNvSpPr>
          <p:nvPr>
            <p:ph type="title"/>
          </p:nvPr>
        </p:nvSpPr>
        <p:spPr/>
        <p:txBody>
          <a:bodyPr/>
          <a:lstStyle/>
          <a:p>
            <a:r>
              <a:rPr lang="en-US" dirty="0"/>
              <a:t>Simple Arithmetic Expressions</a:t>
            </a:r>
          </a:p>
        </p:txBody>
      </p:sp>
      <p:graphicFrame>
        <p:nvGraphicFramePr>
          <p:cNvPr id="4" name="Table 4">
            <a:extLst>
              <a:ext uri="{FF2B5EF4-FFF2-40B4-BE49-F238E27FC236}">
                <a16:creationId xmlns:a16="http://schemas.microsoft.com/office/drawing/2014/main" id="{48A509A7-281A-4220-B2FC-1CA77438430A}"/>
              </a:ext>
            </a:extLst>
          </p:cNvPr>
          <p:cNvGraphicFramePr>
            <a:graphicFrameLocks noGrp="1"/>
          </p:cNvGraphicFramePr>
          <p:nvPr>
            <p:ph idx="1"/>
            <p:extLst>
              <p:ext uri="{D42A27DB-BD31-4B8C-83A1-F6EECF244321}">
                <p14:modId xmlns:p14="http://schemas.microsoft.com/office/powerpoint/2010/main" val="653759030"/>
              </p:ext>
            </p:extLst>
          </p:nvPr>
        </p:nvGraphicFramePr>
        <p:xfrm>
          <a:off x="1740528" y="2020189"/>
          <a:ext cx="7294068" cy="2077720"/>
        </p:xfrm>
        <a:graphic>
          <a:graphicData uri="http://schemas.openxmlformats.org/drawingml/2006/table">
            <a:tbl>
              <a:tblPr firstRow="1" bandRow="1">
                <a:tableStyleId>{5C22544A-7EE6-4342-B048-85BDC9FD1C3A}</a:tableStyleId>
              </a:tblPr>
              <a:tblGrid>
                <a:gridCol w="1683156">
                  <a:extLst>
                    <a:ext uri="{9D8B030D-6E8A-4147-A177-3AD203B41FA5}">
                      <a16:colId xmlns:a16="http://schemas.microsoft.com/office/drawing/2014/main" val="4070702713"/>
                    </a:ext>
                  </a:extLst>
                </a:gridCol>
                <a:gridCol w="1977656">
                  <a:extLst>
                    <a:ext uri="{9D8B030D-6E8A-4147-A177-3AD203B41FA5}">
                      <a16:colId xmlns:a16="http://schemas.microsoft.com/office/drawing/2014/main" val="2963802756"/>
                    </a:ext>
                  </a:extLst>
                </a:gridCol>
                <a:gridCol w="3633256">
                  <a:extLst>
                    <a:ext uri="{9D8B030D-6E8A-4147-A177-3AD203B41FA5}">
                      <a16:colId xmlns:a16="http://schemas.microsoft.com/office/drawing/2014/main" val="2552097398"/>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3708737878"/>
                  </a:ext>
                </a:extLst>
              </a:tr>
              <a:tr h="370840">
                <a:tc>
                  <a:txBody>
                    <a:bodyPr/>
                    <a:lstStyle/>
                    <a:p>
                      <a:r>
                        <a:rPr lang="en-US" dirty="0"/>
                        <a:t>+</a:t>
                      </a:r>
                    </a:p>
                  </a:txBody>
                  <a:tcPr/>
                </a:tc>
                <a:tc>
                  <a:txBody>
                    <a:bodyPr/>
                    <a:lstStyle/>
                    <a:p>
                      <a:r>
                        <a:rPr lang="en-US" sz="1400" dirty="0"/>
                        <a:t>Add</a:t>
                      </a:r>
                    </a:p>
                  </a:txBody>
                  <a:tcPr/>
                </a:tc>
                <a:tc>
                  <a:txBody>
                    <a:bodyPr/>
                    <a:lstStyle/>
                    <a:p>
                      <a:r>
                        <a:rPr lang="en-US" sz="1100" dirty="0"/>
                        <a:t>SELECT </a:t>
                      </a:r>
                      <a:r>
                        <a:rPr lang="en-US" sz="1100" dirty="0" err="1"/>
                        <a:t>list_price</a:t>
                      </a:r>
                      <a:r>
                        <a:rPr lang="en-US" sz="1100" dirty="0"/>
                        <a:t> + 10</a:t>
                      </a:r>
                    </a:p>
                    <a:p>
                      <a:r>
                        <a:rPr lang="en-US" sz="1100" dirty="0"/>
                        <a:t>FROM products;</a:t>
                      </a:r>
                    </a:p>
                  </a:txBody>
                  <a:tcPr/>
                </a:tc>
                <a:extLst>
                  <a:ext uri="{0D108BD9-81ED-4DB2-BD59-A6C34878D82A}">
                    <a16:rowId xmlns:a16="http://schemas.microsoft.com/office/drawing/2014/main" val="3530539812"/>
                  </a:ext>
                </a:extLst>
              </a:tr>
              <a:tr h="370840">
                <a:tc>
                  <a:txBody>
                    <a:bodyPr/>
                    <a:lstStyle/>
                    <a:p>
                      <a:r>
                        <a:rPr lang="en-US" dirty="0"/>
                        <a:t>-</a:t>
                      </a:r>
                    </a:p>
                  </a:txBody>
                  <a:tcPr/>
                </a:tc>
                <a:tc>
                  <a:txBody>
                    <a:bodyPr/>
                    <a:lstStyle/>
                    <a:p>
                      <a:r>
                        <a:rPr lang="en-US" sz="1400" dirty="0"/>
                        <a:t>Subtract</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- 5</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2182200739"/>
                  </a:ext>
                </a:extLst>
              </a:tr>
              <a:tr h="370840">
                <a:tc>
                  <a:txBody>
                    <a:bodyPr/>
                    <a:lstStyle/>
                    <a:p>
                      <a:r>
                        <a:rPr lang="en-US" dirty="0"/>
                        <a:t>*</a:t>
                      </a:r>
                    </a:p>
                  </a:txBody>
                  <a:tcPr/>
                </a:tc>
                <a:tc>
                  <a:txBody>
                    <a:bodyPr/>
                    <a:lstStyle/>
                    <a:p>
                      <a:r>
                        <a:rPr lang="en-US" sz="1400" dirty="0"/>
                        <a:t>Multiply</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1.05</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3056230669"/>
                  </a:ext>
                </a:extLst>
              </a:tr>
              <a:tr h="370840">
                <a:tc>
                  <a:txBody>
                    <a:bodyPr/>
                    <a:lstStyle/>
                    <a:p>
                      <a:r>
                        <a:rPr lang="en-US" dirty="0"/>
                        <a:t>/</a:t>
                      </a:r>
                    </a:p>
                  </a:txBody>
                  <a:tcPr/>
                </a:tc>
                <a:tc>
                  <a:txBody>
                    <a:bodyPr/>
                    <a:lstStyle/>
                    <a:p>
                      <a:r>
                        <a:rPr lang="en-US" sz="1400" dirty="0"/>
                        <a:t>Divide</a:t>
                      </a:r>
                    </a:p>
                  </a:txBody>
                  <a:tcPr/>
                </a:tc>
                <a:tc>
                  <a:txBody>
                    <a:bodyPr/>
                    <a:lstStyle/>
                    <a:p>
                      <a:r>
                        <a:rPr lang="en-US" sz="1100" kern="1200" dirty="0">
                          <a:solidFill>
                            <a:schemeClr val="dk1"/>
                          </a:solidFill>
                          <a:latin typeface="+mn-lt"/>
                          <a:ea typeface="+mn-ea"/>
                          <a:cs typeface="+mn-cs"/>
                        </a:rPr>
                        <a:t>SELECT </a:t>
                      </a:r>
                      <a:r>
                        <a:rPr lang="en-US" sz="1100" kern="1200" dirty="0" err="1">
                          <a:solidFill>
                            <a:schemeClr val="dk1"/>
                          </a:solidFill>
                          <a:latin typeface="+mn-lt"/>
                          <a:ea typeface="+mn-ea"/>
                          <a:cs typeface="+mn-cs"/>
                        </a:rPr>
                        <a:t>list_price</a:t>
                      </a:r>
                      <a:r>
                        <a:rPr lang="en-US" sz="1100" kern="1200" dirty="0">
                          <a:solidFill>
                            <a:schemeClr val="dk1"/>
                          </a:solidFill>
                          <a:latin typeface="+mn-lt"/>
                          <a:ea typeface="+mn-ea"/>
                          <a:cs typeface="+mn-cs"/>
                        </a:rPr>
                        <a:t> / 2</a:t>
                      </a:r>
                    </a:p>
                    <a:p>
                      <a:r>
                        <a:rPr lang="en-US" sz="1100" kern="1200" dirty="0">
                          <a:solidFill>
                            <a:schemeClr val="dk1"/>
                          </a:solidFill>
                          <a:latin typeface="+mn-lt"/>
                          <a:ea typeface="+mn-ea"/>
                          <a:cs typeface="+mn-cs"/>
                        </a:rPr>
                        <a:t>FROM products;</a:t>
                      </a:r>
                    </a:p>
                  </a:txBody>
                  <a:tcPr/>
                </a:tc>
                <a:extLst>
                  <a:ext uri="{0D108BD9-81ED-4DB2-BD59-A6C34878D82A}">
                    <a16:rowId xmlns:a16="http://schemas.microsoft.com/office/drawing/2014/main" val="3742923456"/>
                  </a:ext>
                </a:extLst>
              </a:tr>
            </a:tbl>
          </a:graphicData>
        </a:graphic>
      </p:graphicFrame>
      <p:pic>
        <p:nvPicPr>
          <p:cNvPr id="7" name="Picture 6">
            <a:extLst>
              <a:ext uri="{FF2B5EF4-FFF2-40B4-BE49-F238E27FC236}">
                <a16:creationId xmlns:a16="http://schemas.microsoft.com/office/drawing/2014/main" id="{289CD099-D8C7-4B00-95BD-716275D2AA84}"/>
              </a:ext>
            </a:extLst>
          </p:cNvPr>
          <p:cNvPicPr>
            <a:picLocks noChangeAspect="1"/>
          </p:cNvPicPr>
          <p:nvPr/>
        </p:nvPicPr>
        <p:blipFill>
          <a:blip r:embed="rId2"/>
          <a:stretch>
            <a:fillRect/>
          </a:stretch>
        </p:blipFill>
        <p:spPr>
          <a:xfrm>
            <a:off x="1740528" y="4581451"/>
            <a:ext cx="7286625" cy="1790700"/>
          </a:xfrm>
          <a:prstGeom prst="rect">
            <a:avLst/>
          </a:prstGeom>
        </p:spPr>
      </p:pic>
      <p:sp>
        <p:nvSpPr>
          <p:cNvPr id="9" name="TextBox 8">
            <a:extLst>
              <a:ext uri="{FF2B5EF4-FFF2-40B4-BE49-F238E27FC236}">
                <a16:creationId xmlns:a16="http://schemas.microsoft.com/office/drawing/2014/main" id="{1A299C32-89DA-4CD3-B226-10D5D0BAA5BA}"/>
              </a:ext>
            </a:extLst>
          </p:cNvPr>
          <p:cNvSpPr txBox="1"/>
          <p:nvPr/>
        </p:nvSpPr>
        <p:spPr>
          <a:xfrm>
            <a:off x="9027153" y="600281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9391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ECFA-2036-4175-A485-1268C61DA543}"/>
              </a:ext>
            </a:extLst>
          </p:cNvPr>
          <p:cNvSpPr>
            <a:spLocks noGrp="1"/>
          </p:cNvSpPr>
          <p:nvPr>
            <p:ph type="title"/>
          </p:nvPr>
        </p:nvSpPr>
        <p:spPr/>
        <p:txBody>
          <a:bodyPr/>
          <a:lstStyle/>
          <a:p>
            <a:r>
              <a:rPr lang="en-US" dirty="0"/>
              <a:t>Operator Precedence</a:t>
            </a:r>
          </a:p>
        </p:txBody>
      </p:sp>
      <p:graphicFrame>
        <p:nvGraphicFramePr>
          <p:cNvPr id="4" name="Table 4">
            <a:extLst>
              <a:ext uri="{FF2B5EF4-FFF2-40B4-BE49-F238E27FC236}">
                <a16:creationId xmlns:a16="http://schemas.microsoft.com/office/drawing/2014/main" id="{1DEABFDC-2CE6-4B89-B694-5893AAC8EFFF}"/>
              </a:ext>
            </a:extLst>
          </p:cNvPr>
          <p:cNvGraphicFramePr>
            <a:graphicFrameLocks noGrp="1"/>
          </p:cNvGraphicFramePr>
          <p:nvPr>
            <p:ph idx="1"/>
            <p:extLst>
              <p:ext uri="{D42A27DB-BD31-4B8C-83A1-F6EECF244321}">
                <p14:modId xmlns:p14="http://schemas.microsoft.com/office/powerpoint/2010/main" val="508011252"/>
              </p:ext>
            </p:extLst>
          </p:nvPr>
        </p:nvGraphicFramePr>
        <p:xfrm>
          <a:off x="1262063" y="2424223"/>
          <a:ext cx="8594724" cy="111252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2677013884"/>
                    </a:ext>
                  </a:extLst>
                </a:gridCol>
                <a:gridCol w="4297362">
                  <a:extLst>
                    <a:ext uri="{9D8B030D-6E8A-4147-A177-3AD203B41FA5}">
                      <a16:colId xmlns:a16="http://schemas.microsoft.com/office/drawing/2014/main" val="1542269697"/>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906488312"/>
                  </a:ext>
                </a:extLst>
              </a:tr>
              <a:tr h="370840">
                <a:tc>
                  <a:txBody>
                    <a:bodyPr/>
                    <a:lstStyle/>
                    <a:p>
                      <a:r>
                        <a:rPr lang="en-US" dirty="0"/>
                        <a:t>* /</a:t>
                      </a:r>
                    </a:p>
                  </a:txBody>
                  <a:tcPr/>
                </a:tc>
                <a:tc>
                  <a:txBody>
                    <a:bodyPr/>
                    <a:lstStyle/>
                    <a:p>
                      <a:r>
                        <a:rPr lang="en-US" dirty="0"/>
                        <a:t>Multiplication, division</a:t>
                      </a:r>
                    </a:p>
                  </a:txBody>
                  <a:tcPr/>
                </a:tc>
                <a:extLst>
                  <a:ext uri="{0D108BD9-81ED-4DB2-BD59-A6C34878D82A}">
                    <a16:rowId xmlns:a16="http://schemas.microsoft.com/office/drawing/2014/main" val="2957535781"/>
                  </a:ext>
                </a:extLst>
              </a:tr>
              <a:tr h="370840">
                <a:tc>
                  <a:txBody>
                    <a:bodyPr/>
                    <a:lstStyle/>
                    <a:p>
                      <a:r>
                        <a:rPr lang="en-US" dirty="0"/>
                        <a:t>+ -</a:t>
                      </a:r>
                    </a:p>
                  </a:txBody>
                  <a:tcPr/>
                </a:tc>
                <a:tc>
                  <a:txBody>
                    <a:bodyPr/>
                    <a:lstStyle/>
                    <a:p>
                      <a:r>
                        <a:rPr lang="en-US" dirty="0"/>
                        <a:t>Addition, subtraction</a:t>
                      </a:r>
                    </a:p>
                  </a:txBody>
                  <a:tcPr/>
                </a:tc>
                <a:extLst>
                  <a:ext uri="{0D108BD9-81ED-4DB2-BD59-A6C34878D82A}">
                    <a16:rowId xmlns:a16="http://schemas.microsoft.com/office/drawing/2014/main" val="916068636"/>
                  </a:ext>
                </a:extLst>
              </a:tr>
            </a:tbl>
          </a:graphicData>
        </a:graphic>
      </p:graphicFrame>
    </p:spTree>
    <p:extLst>
      <p:ext uri="{BB962C8B-B14F-4D97-AF65-F5344CB8AC3E}">
        <p14:creationId xmlns:p14="http://schemas.microsoft.com/office/powerpoint/2010/main" val="136926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4275-C53F-4BE5-9641-75AD3DB8A8C4}"/>
              </a:ext>
            </a:extLst>
          </p:cNvPr>
          <p:cNvSpPr>
            <a:spLocks noGrp="1"/>
          </p:cNvSpPr>
          <p:nvPr>
            <p:ph type="title"/>
          </p:nvPr>
        </p:nvSpPr>
        <p:spPr/>
        <p:txBody>
          <a:bodyPr>
            <a:normAutofit/>
          </a:bodyPr>
          <a:lstStyle/>
          <a:p>
            <a:r>
              <a:rPr lang="en-US" sz="4000" dirty="0"/>
              <a:t>Comparison Operators and Conditions</a:t>
            </a:r>
          </a:p>
        </p:txBody>
      </p:sp>
      <p:graphicFrame>
        <p:nvGraphicFramePr>
          <p:cNvPr id="4" name="Table 4">
            <a:extLst>
              <a:ext uri="{FF2B5EF4-FFF2-40B4-BE49-F238E27FC236}">
                <a16:creationId xmlns:a16="http://schemas.microsoft.com/office/drawing/2014/main" id="{55F10712-68F8-42F2-AC7A-C4EFED811506}"/>
              </a:ext>
            </a:extLst>
          </p:cNvPr>
          <p:cNvGraphicFramePr>
            <a:graphicFrameLocks noGrp="1"/>
          </p:cNvGraphicFramePr>
          <p:nvPr>
            <p:ph idx="1"/>
            <p:extLst>
              <p:ext uri="{D42A27DB-BD31-4B8C-83A1-F6EECF244321}">
                <p14:modId xmlns:p14="http://schemas.microsoft.com/office/powerpoint/2010/main" val="2322769997"/>
              </p:ext>
            </p:extLst>
          </p:nvPr>
        </p:nvGraphicFramePr>
        <p:xfrm>
          <a:off x="1262063" y="1967028"/>
          <a:ext cx="8594724" cy="4079240"/>
        </p:xfrm>
        <a:graphic>
          <a:graphicData uri="http://schemas.openxmlformats.org/drawingml/2006/table">
            <a:tbl>
              <a:tblPr firstRow="1" bandRow="1">
                <a:tableStyleId>{5C22544A-7EE6-4342-B048-85BDC9FD1C3A}</a:tableStyleId>
              </a:tblPr>
              <a:tblGrid>
                <a:gridCol w="3320570">
                  <a:extLst>
                    <a:ext uri="{9D8B030D-6E8A-4147-A177-3AD203B41FA5}">
                      <a16:colId xmlns:a16="http://schemas.microsoft.com/office/drawing/2014/main" val="3060832050"/>
                    </a:ext>
                  </a:extLst>
                </a:gridCol>
                <a:gridCol w="5274154">
                  <a:extLst>
                    <a:ext uri="{9D8B030D-6E8A-4147-A177-3AD203B41FA5}">
                      <a16:colId xmlns:a16="http://schemas.microsoft.com/office/drawing/2014/main" val="2956083018"/>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3092269612"/>
                  </a:ext>
                </a:extLst>
              </a:tr>
              <a:tr h="370840">
                <a:tc>
                  <a:txBody>
                    <a:bodyPr/>
                    <a:lstStyle/>
                    <a:p>
                      <a:r>
                        <a:rPr lang="en-US" dirty="0"/>
                        <a:t>=</a:t>
                      </a:r>
                    </a:p>
                  </a:txBody>
                  <a:tcPr/>
                </a:tc>
                <a:tc>
                  <a:txBody>
                    <a:bodyPr/>
                    <a:lstStyle/>
                    <a:p>
                      <a:r>
                        <a:rPr lang="en-US" dirty="0"/>
                        <a:t>Equal to</a:t>
                      </a:r>
                    </a:p>
                  </a:txBody>
                  <a:tcPr/>
                </a:tc>
                <a:extLst>
                  <a:ext uri="{0D108BD9-81ED-4DB2-BD59-A6C34878D82A}">
                    <a16:rowId xmlns:a16="http://schemas.microsoft.com/office/drawing/2014/main" val="146077323"/>
                  </a:ext>
                </a:extLst>
              </a:tr>
              <a:tr h="370840">
                <a:tc>
                  <a:txBody>
                    <a:bodyPr/>
                    <a:lstStyle/>
                    <a:p>
                      <a:r>
                        <a:rPr lang="en-US" dirty="0"/>
                        <a:t>&gt;</a:t>
                      </a:r>
                    </a:p>
                  </a:txBody>
                  <a:tcPr/>
                </a:tc>
                <a:tc>
                  <a:txBody>
                    <a:bodyPr/>
                    <a:lstStyle/>
                    <a:p>
                      <a:r>
                        <a:rPr lang="en-US" dirty="0"/>
                        <a:t>Greater than</a:t>
                      </a:r>
                    </a:p>
                  </a:txBody>
                  <a:tcPr/>
                </a:tc>
                <a:extLst>
                  <a:ext uri="{0D108BD9-81ED-4DB2-BD59-A6C34878D82A}">
                    <a16:rowId xmlns:a16="http://schemas.microsoft.com/office/drawing/2014/main" val="132909503"/>
                  </a:ext>
                </a:extLst>
              </a:tr>
              <a:tr h="370840">
                <a:tc>
                  <a:txBody>
                    <a:bodyPr/>
                    <a:lstStyle/>
                    <a:p>
                      <a:r>
                        <a:rPr lang="en-US" dirty="0"/>
                        <a:t>&lt;</a:t>
                      </a:r>
                    </a:p>
                  </a:txBody>
                  <a:tcPr/>
                </a:tc>
                <a:tc>
                  <a:txBody>
                    <a:bodyPr/>
                    <a:lstStyle/>
                    <a:p>
                      <a:r>
                        <a:rPr lang="en-US" dirty="0"/>
                        <a:t>Less than</a:t>
                      </a:r>
                    </a:p>
                  </a:txBody>
                  <a:tcPr/>
                </a:tc>
                <a:extLst>
                  <a:ext uri="{0D108BD9-81ED-4DB2-BD59-A6C34878D82A}">
                    <a16:rowId xmlns:a16="http://schemas.microsoft.com/office/drawing/2014/main" val="4101679733"/>
                  </a:ext>
                </a:extLst>
              </a:tr>
              <a:tr h="370840">
                <a:tc>
                  <a:txBody>
                    <a:bodyPr/>
                    <a:lstStyle/>
                    <a:p>
                      <a:r>
                        <a:rPr lang="en-US" dirty="0"/>
                        <a:t>&gt;=</a:t>
                      </a:r>
                    </a:p>
                  </a:txBody>
                  <a:tcPr/>
                </a:tc>
                <a:tc>
                  <a:txBody>
                    <a:bodyPr/>
                    <a:lstStyle/>
                    <a:p>
                      <a:r>
                        <a:rPr lang="en-US" dirty="0"/>
                        <a:t>Greater than or equal to</a:t>
                      </a:r>
                    </a:p>
                  </a:txBody>
                  <a:tcPr/>
                </a:tc>
                <a:extLst>
                  <a:ext uri="{0D108BD9-81ED-4DB2-BD59-A6C34878D82A}">
                    <a16:rowId xmlns:a16="http://schemas.microsoft.com/office/drawing/2014/main" val="2234628624"/>
                  </a:ext>
                </a:extLst>
              </a:tr>
              <a:tr h="370840">
                <a:tc>
                  <a:txBody>
                    <a:bodyPr/>
                    <a:lstStyle/>
                    <a:p>
                      <a:r>
                        <a:rPr lang="en-US" dirty="0"/>
                        <a:t>&lt;=</a:t>
                      </a:r>
                    </a:p>
                  </a:txBody>
                  <a:tcPr/>
                </a:tc>
                <a:tc>
                  <a:txBody>
                    <a:bodyPr/>
                    <a:lstStyle/>
                    <a:p>
                      <a:r>
                        <a:rPr lang="en-US" dirty="0"/>
                        <a:t>Less than or equal to</a:t>
                      </a:r>
                    </a:p>
                  </a:txBody>
                  <a:tcPr/>
                </a:tc>
                <a:extLst>
                  <a:ext uri="{0D108BD9-81ED-4DB2-BD59-A6C34878D82A}">
                    <a16:rowId xmlns:a16="http://schemas.microsoft.com/office/drawing/2014/main" val="3189406072"/>
                  </a:ext>
                </a:extLst>
              </a:tr>
              <a:tr h="370840">
                <a:tc>
                  <a:txBody>
                    <a:bodyPr/>
                    <a:lstStyle/>
                    <a:p>
                      <a:r>
                        <a:rPr lang="en-US" dirty="0"/>
                        <a:t>&lt;&gt; (!=)</a:t>
                      </a:r>
                    </a:p>
                  </a:txBody>
                  <a:tcPr/>
                </a:tc>
                <a:tc>
                  <a:txBody>
                    <a:bodyPr/>
                    <a:lstStyle/>
                    <a:p>
                      <a:r>
                        <a:rPr lang="en-US" dirty="0"/>
                        <a:t>Not equal to</a:t>
                      </a:r>
                    </a:p>
                  </a:txBody>
                  <a:tcPr/>
                </a:tc>
                <a:extLst>
                  <a:ext uri="{0D108BD9-81ED-4DB2-BD59-A6C34878D82A}">
                    <a16:rowId xmlns:a16="http://schemas.microsoft.com/office/drawing/2014/main" val="1671825101"/>
                  </a:ext>
                </a:extLst>
              </a:tr>
              <a:tr h="370840">
                <a:tc>
                  <a:txBody>
                    <a:bodyPr/>
                    <a:lstStyle/>
                    <a:p>
                      <a:r>
                        <a:rPr lang="en-US" sz="1600" kern="1200" dirty="0">
                          <a:solidFill>
                            <a:schemeClr val="dk1"/>
                          </a:solidFill>
                          <a:latin typeface="+mn-lt"/>
                          <a:ea typeface="+mn-ea"/>
                          <a:cs typeface="+mn-cs"/>
                        </a:rPr>
                        <a:t>LIKE / NOT LIKE</a:t>
                      </a:r>
                    </a:p>
                  </a:txBody>
                  <a:tcPr/>
                </a:tc>
                <a:tc>
                  <a:txBody>
                    <a:bodyPr/>
                    <a:lstStyle/>
                    <a:p>
                      <a:r>
                        <a:rPr lang="en-US" dirty="0"/>
                        <a:t>Match a character pattern</a:t>
                      </a:r>
                    </a:p>
                  </a:txBody>
                  <a:tcPr/>
                </a:tc>
                <a:extLst>
                  <a:ext uri="{0D108BD9-81ED-4DB2-BD59-A6C34878D82A}">
                    <a16:rowId xmlns:a16="http://schemas.microsoft.com/office/drawing/2014/main" val="1570538832"/>
                  </a:ext>
                </a:extLst>
              </a:tr>
              <a:tr h="370840">
                <a:tc>
                  <a:txBody>
                    <a:bodyPr/>
                    <a:lstStyle/>
                    <a:p>
                      <a:r>
                        <a:rPr lang="en-US" sz="1600" dirty="0"/>
                        <a:t>BETWEEN </a:t>
                      </a:r>
                      <a:r>
                        <a:rPr lang="en-US" sz="1600" b="1" dirty="0"/>
                        <a:t>/ </a:t>
                      </a:r>
                      <a:r>
                        <a:rPr lang="en-US" sz="1600" dirty="0"/>
                        <a:t>NOT BETWEEN</a:t>
                      </a:r>
                    </a:p>
                  </a:txBody>
                  <a:tcPr/>
                </a:tc>
                <a:tc>
                  <a:txBody>
                    <a:bodyPr/>
                    <a:lstStyle/>
                    <a:p>
                      <a:r>
                        <a:rPr lang="en-US" dirty="0"/>
                        <a:t>Checks values within a given range (inclusive)</a:t>
                      </a:r>
                    </a:p>
                  </a:txBody>
                  <a:tcPr/>
                </a:tc>
                <a:extLst>
                  <a:ext uri="{0D108BD9-81ED-4DB2-BD59-A6C34878D82A}">
                    <a16:rowId xmlns:a16="http://schemas.microsoft.com/office/drawing/2014/main" val="3825146943"/>
                  </a:ext>
                </a:extLst>
              </a:tr>
              <a:tr h="370840">
                <a:tc>
                  <a:txBody>
                    <a:bodyPr/>
                    <a:lstStyle/>
                    <a:p>
                      <a:r>
                        <a:rPr lang="en-US" sz="1600" kern="1200" dirty="0">
                          <a:solidFill>
                            <a:schemeClr val="dk1"/>
                          </a:solidFill>
                          <a:latin typeface="+mn-lt"/>
                          <a:ea typeface="+mn-ea"/>
                          <a:cs typeface="+mn-cs"/>
                        </a:rPr>
                        <a:t>IN / NOT IN</a:t>
                      </a:r>
                    </a:p>
                  </a:txBody>
                  <a:tcPr/>
                </a:tc>
                <a:tc>
                  <a:txBody>
                    <a:bodyPr/>
                    <a:lstStyle/>
                    <a:p>
                      <a:r>
                        <a:rPr lang="en-US" dirty="0"/>
                        <a:t>Checks multiple distinct values</a:t>
                      </a:r>
                    </a:p>
                  </a:txBody>
                  <a:tcPr/>
                </a:tc>
                <a:extLst>
                  <a:ext uri="{0D108BD9-81ED-4DB2-BD59-A6C34878D82A}">
                    <a16:rowId xmlns:a16="http://schemas.microsoft.com/office/drawing/2014/main" val="2996384232"/>
                  </a:ext>
                </a:extLst>
              </a:tr>
              <a:tr h="370840">
                <a:tc>
                  <a:txBody>
                    <a:bodyPr/>
                    <a:lstStyle/>
                    <a:p>
                      <a:r>
                        <a:rPr lang="en-US" sz="1600" kern="1200" dirty="0">
                          <a:solidFill>
                            <a:schemeClr val="dk1"/>
                          </a:solidFill>
                          <a:latin typeface="+mn-lt"/>
                          <a:ea typeface="+mn-ea"/>
                          <a:cs typeface="+mn-cs"/>
                        </a:rPr>
                        <a:t>IS NULL / IS NOT NULL</a:t>
                      </a:r>
                    </a:p>
                  </a:txBody>
                  <a:tcPr/>
                </a:tc>
                <a:tc>
                  <a:txBody>
                    <a:bodyPr/>
                    <a:lstStyle/>
                    <a:p>
                      <a:r>
                        <a:rPr lang="en-US" dirty="0"/>
                        <a:t>Checks if a column is null</a:t>
                      </a:r>
                    </a:p>
                  </a:txBody>
                  <a:tcPr/>
                </a:tc>
                <a:extLst>
                  <a:ext uri="{0D108BD9-81ED-4DB2-BD59-A6C34878D82A}">
                    <a16:rowId xmlns:a16="http://schemas.microsoft.com/office/drawing/2014/main" val="2966935499"/>
                  </a:ext>
                </a:extLst>
              </a:tr>
            </a:tbl>
          </a:graphicData>
        </a:graphic>
      </p:graphicFrame>
    </p:spTree>
    <p:extLst>
      <p:ext uri="{BB962C8B-B14F-4D97-AF65-F5344CB8AC3E}">
        <p14:creationId xmlns:p14="http://schemas.microsoft.com/office/powerpoint/2010/main" val="181483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2B0-8DD8-4247-A2D5-19C2BED25F16}"/>
              </a:ext>
            </a:extLst>
          </p:cNvPr>
          <p:cNvSpPr>
            <a:spLocks noGrp="1"/>
          </p:cNvSpPr>
          <p:nvPr>
            <p:ph type="title"/>
          </p:nvPr>
        </p:nvSpPr>
        <p:spPr/>
        <p:txBody>
          <a:bodyPr/>
          <a:lstStyle/>
          <a:p>
            <a:r>
              <a:rPr lang="en-US" dirty="0"/>
              <a:t>LIKE / NOT LIKE</a:t>
            </a:r>
          </a:p>
        </p:txBody>
      </p:sp>
      <p:sp>
        <p:nvSpPr>
          <p:cNvPr id="3" name="Content Placeholder 2">
            <a:extLst>
              <a:ext uri="{FF2B5EF4-FFF2-40B4-BE49-F238E27FC236}">
                <a16:creationId xmlns:a16="http://schemas.microsoft.com/office/drawing/2014/main" id="{AE6C9959-FBD4-4CE3-94DD-A67799212D15}"/>
              </a:ext>
            </a:extLst>
          </p:cNvPr>
          <p:cNvSpPr>
            <a:spLocks noGrp="1"/>
          </p:cNvSpPr>
          <p:nvPr>
            <p:ph idx="1"/>
          </p:nvPr>
        </p:nvSpPr>
        <p:spPr>
          <a:xfrm>
            <a:off x="1261872" y="1828801"/>
            <a:ext cx="8595360" cy="1600200"/>
          </a:xfrm>
        </p:spPr>
        <p:txBody>
          <a:bodyPr/>
          <a:lstStyle/>
          <a:p>
            <a:r>
              <a:rPr lang="en-US" dirty="0"/>
              <a:t>The “LIKE” operator is used to select a column with a specific string pattern.</a:t>
            </a:r>
          </a:p>
          <a:p>
            <a:r>
              <a:rPr lang="en-US" dirty="0"/>
              <a:t>The following wild cards is used with the </a:t>
            </a:r>
            <a:r>
              <a:rPr lang="en-US" i="1" dirty="0"/>
              <a:t>LIKE </a:t>
            </a:r>
            <a:r>
              <a:rPr lang="en-US" dirty="0"/>
              <a:t>operator.</a:t>
            </a:r>
          </a:p>
          <a:p>
            <a:pPr lvl="1"/>
            <a:r>
              <a:rPr lang="en-US" dirty="0"/>
              <a:t>%: nothing or anything (zero, one, or more characters) </a:t>
            </a:r>
          </a:p>
          <a:p>
            <a:pPr lvl="1"/>
            <a:r>
              <a:rPr lang="en-US" dirty="0"/>
              <a:t>_: a single character</a:t>
            </a:r>
          </a:p>
        </p:txBody>
      </p:sp>
      <p:sp>
        <p:nvSpPr>
          <p:cNvPr id="4" name="TextBox 3">
            <a:extLst>
              <a:ext uri="{FF2B5EF4-FFF2-40B4-BE49-F238E27FC236}">
                <a16:creationId xmlns:a16="http://schemas.microsoft.com/office/drawing/2014/main" id="{8536F256-45DB-4FD3-BA2E-DA150E2BEA45}"/>
              </a:ext>
            </a:extLst>
          </p:cNvPr>
          <p:cNvSpPr txBox="1"/>
          <p:nvPr/>
        </p:nvSpPr>
        <p:spPr>
          <a:xfrm>
            <a:off x="1339702" y="3391781"/>
            <a:ext cx="4880344"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a:t>
            </a:r>
            <a:r>
              <a:rPr lang="en-US" sz="1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BBA6D5A4-199F-4D55-9B01-B78309D8D614}"/>
              </a:ext>
            </a:extLst>
          </p:cNvPr>
          <p:cNvPicPr>
            <a:picLocks noChangeAspect="1"/>
          </p:cNvPicPr>
          <p:nvPr/>
        </p:nvPicPr>
        <p:blipFill>
          <a:blip r:embed="rId2"/>
          <a:stretch>
            <a:fillRect/>
          </a:stretch>
        </p:blipFill>
        <p:spPr>
          <a:xfrm>
            <a:off x="6432918" y="3509013"/>
            <a:ext cx="3424313" cy="463036"/>
          </a:xfrm>
          <a:prstGeom prst="rect">
            <a:avLst/>
          </a:prstGeom>
        </p:spPr>
      </p:pic>
      <p:pic>
        <p:nvPicPr>
          <p:cNvPr id="6" name="Picture 5">
            <a:extLst>
              <a:ext uri="{FF2B5EF4-FFF2-40B4-BE49-F238E27FC236}">
                <a16:creationId xmlns:a16="http://schemas.microsoft.com/office/drawing/2014/main" id="{0B6C977E-6054-402A-BA05-C7666399495B}"/>
              </a:ext>
            </a:extLst>
          </p:cNvPr>
          <p:cNvPicPr>
            <a:picLocks noChangeAspect="1"/>
          </p:cNvPicPr>
          <p:nvPr/>
        </p:nvPicPr>
        <p:blipFill>
          <a:blip r:embed="rId3"/>
          <a:stretch>
            <a:fillRect/>
          </a:stretch>
        </p:blipFill>
        <p:spPr>
          <a:xfrm>
            <a:off x="6432918" y="4318148"/>
            <a:ext cx="3038475" cy="1943100"/>
          </a:xfrm>
          <a:prstGeom prst="rect">
            <a:avLst/>
          </a:prstGeom>
        </p:spPr>
      </p:pic>
      <p:sp>
        <p:nvSpPr>
          <p:cNvPr id="7" name="TextBox 6">
            <a:extLst>
              <a:ext uri="{FF2B5EF4-FFF2-40B4-BE49-F238E27FC236}">
                <a16:creationId xmlns:a16="http://schemas.microsoft.com/office/drawing/2014/main" id="{1FC9D172-D2DC-46C1-BEAC-D6454DB9CA52}"/>
              </a:ext>
            </a:extLst>
          </p:cNvPr>
          <p:cNvSpPr txBox="1"/>
          <p:nvPr/>
        </p:nvSpPr>
        <p:spPr>
          <a:xfrm>
            <a:off x="1343241" y="4841347"/>
            <a:ext cx="4880344"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'%r_';</a:t>
            </a:r>
          </a:p>
        </p:txBody>
      </p:sp>
    </p:spTree>
    <p:extLst>
      <p:ext uri="{BB962C8B-B14F-4D97-AF65-F5344CB8AC3E}">
        <p14:creationId xmlns:p14="http://schemas.microsoft.com/office/powerpoint/2010/main" val="427799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2DED-BAB2-4F5D-851E-AD4D823D767D}"/>
              </a:ext>
            </a:extLst>
          </p:cNvPr>
          <p:cNvSpPr>
            <a:spLocks noGrp="1"/>
          </p:cNvSpPr>
          <p:nvPr>
            <p:ph type="title"/>
          </p:nvPr>
        </p:nvSpPr>
        <p:spPr/>
        <p:txBody>
          <a:bodyPr/>
          <a:lstStyle/>
          <a:p>
            <a:r>
              <a:rPr lang="en-US" dirty="0"/>
              <a:t>Escape Character ‘\’</a:t>
            </a:r>
          </a:p>
        </p:txBody>
      </p:sp>
      <p:sp>
        <p:nvSpPr>
          <p:cNvPr id="3" name="Content Placeholder 2">
            <a:extLst>
              <a:ext uri="{FF2B5EF4-FFF2-40B4-BE49-F238E27FC236}">
                <a16:creationId xmlns:a16="http://schemas.microsoft.com/office/drawing/2014/main" id="{9DEC07A8-A18B-418D-AF4A-849739ABDD33}"/>
              </a:ext>
            </a:extLst>
          </p:cNvPr>
          <p:cNvSpPr>
            <a:spLocks noGrp="1"/>
          </p:cNvSpPr>
          <p:nvPr>
            <p:ph idx="1"/>
          </p:nvPr>
        </p:nvSpPr>
        <p:spPr>
          <a:xfrm>
            <a:off x="1261872" y="1828801"/>
            <a:ext cx="8595360" cy="776176"/>
          </a:xfrm>
        </p:spPr>
        <p:txBody>
          <a:bodyPr/>
          <a:lstStyle/>
          <a:p>
            <a:r>
              <a:rPr lang="en-US" dirty="0"/>
              <a:t>To find the character patterns including ‘_’ (underscore) the escape character ‘\’ is used.</a:t>
            </a:r>
          </a:p>
          <a:p>
            <a:pPr marL="0" indent="0">
              <a:buNone/>
            </a:pPr>
            <a:endParaRPr lang="en-US" dirty="0"/>
          </a:p>
        </p:txBody>
      </p:sp>
      <p:sp>
        <p:nvSpPr>
          <p:cNvPr id="5" name="TextBox 4">
            <a:extLst>
              <a:ext uri="{FF2B5EF4-FFF2-40B4-BE49-F238E27FC236}">
                <a16:creationId xmlns:a16="http://schemas.microsoft.com/office/drawing/2014/main" id="{5041940C-C4AA-4A3F-B6AD-A9F207E0E9CA}"/>
              </a:ext>
            </a:extLst>
          </p:cNvPr>
          <p:cNvSpPr txBox="1"/>
          <p:nvPr/>
        </p:nvSpPr>
        <p:spPr>
          <a:xfrm>
            <a:off x="1442628" y="2653887"/>
            <a:ext cx="59436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class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course_code</a:t>
            </a:r>
            <a:r>
              <a:rPr lang="en-US" dirty="0">
                <a:latin typeface="Courier New" panose="02070309020205020404" pitchFamily="49" charset="0"/>
                <a:cs typeface="Courier New" panose="02070309020205020404" pitchFamily="49" charset="0"/>
              </a:rPr>
              <a:t> LIKE ‘DBS\_%’</a:t>
            </a:r>
          </a:p>
        </p:txBody>
      </p:sp>
      <p:sp>
        <p:nvSpPr>
          <p:cNvPr id="6" name="Content Placeholder 2">
            <a:extLst>
              <a:ext uri="{FF2B5EF4-FFF2-40B4-BE49-F238E27FC236}">
                <a16:creationId xmlns:a16="http://schemas.microsoft.com/office/drawing/2014/main" id="{D8CD529D-0FC9-433D-A3C1-6AE9DEA1E555}"/>
              </a:ext>
            </a:extLst>
          </p:cNvPr>
          <p:cNvSpPr txBox="1">
            <a:spLocks/>
          </p:cNvSpPr>
          <p:nvPr/>
        </p:nvSpPr>
        <p:spPr>
          <a:xfrm>
            <a:off x="1265411" y="3852530"/>
            <a:ext cx="8595360" cy="77617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above condition checks for </a:t>
            </a:r>
            <a:r>
              <a:rPr lang="en-US" dirty="0" err="1"/>
              <a:t>course_code</a:t>
            </a:r>
            <a:r>
              <a:rPr lang="en-US" dirty="0"/>
              <a:t> to starts ‘DBS_’ sub-string followed by zero, one, or more characters.</a:t>
            </a:r>
          </a:p>
          <a:p>
            <a:pPr marL="0" indent="0">
              <a:buFont typeface="Arial" pitchFamily="34" charset="0"/>
              <a:buNone/>
            </a:pPr>
            <a:endParaRPr lang="en-US" dirty="0"/>
          </a:p>
        </p:txBody>
      </p:sp>
    </p:spTree>
    <p:extLst>
      <p:ext uri="{BB962C8B-B14F-4D97-AF65-F5344CB8AC3E}">
        <p14:creationId xmlns:p14="http://schemas.microsoft.com/office/powerpoint/2010/main" val="35707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E503-1C7B-400C-8EE8-503612632277}"/>
              </a:ext>
            </a:extLst>
          </p:cNvPr>
          <p:cNvSpPr>
            <a:spLocks noGrp="1"/>
          </p:cNvSpPr>
          <p:nvPr>
            <p:ph type="title"/>
          </p:nvPr>
        </p:nvSpPr>
        <p:spPr/>
        <p:txBody>
          <a:bodyPr/>
          <a:lstStyle/>
          <a:p>
            <a:r>
              <a:rPr lang="en-US" dirty="0"/>
              <a:t>BETWEEN / NOT BETWEEN</a:t>
            </a:r>
          </a:p>
        </p:txBody>
      </p:sp>
      <p:sp>
        <p:nvSpPr>
          <p:cNvPr id="4" name="TextBox 3">
            <a:extLst>
              <a:ext uri="{FF2B5EF4-FFF2-40B4-BE49-F238E27FC236}">
                <a16:creationId xmlns:a16="http://schemas.microsoft.com/office/drawing/2014/main" id="{8F435648-A201-49E9-9FBD-C8FBA2BAB5FA}"/>
              </a:ext>
            </a:extLst>
          </p:cNvPr>
          <p:cNvSpPr txBox="1"/>
          <p:nvPr/>
        </p:nvSpPr>
        <p:spPr>
          <a:xfrm>
            <a:off x="1371607" y="1998905"/>
            <a:ext cx="585853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BETWEEN 1000 AND 1050</a:t>
            </a:r>
          </a:p>
        </p:txBody>
      </p:sp>
      <p:pic>
        <p:nvPicPr>
          <p:cNvPr id="5" name="Picture 4">
            <a:extLst>
              <a:ext uri="{FF2B5EF4-FFF2-40B4-BE49-F238E27FC236}">
                <a16:creationId xmlns:a16="http://schemas.microsoft.com/office/drawing/2014/main" id="{F9179A75-583B-4CDB-A751-70B68777D2AB}"/>
              </a:ext>
            </a:extLst>
          </p:cNvPr>
          <p:cNvPicPr>
            <a:picLocks noChangeAspect="1"/>
          </p:cNvPicPr>
          <p:nvPr/>
        </p:nvPicPr>
        <p:blipFill>
          <a:blip r:embed="rId2"/>
          <a:stretch>
            <a:fillRect/>
          </a:stretch>
        </p:blipFill>
        <p:spPr>
          <a:xfrm>
            <a:off x="5320496" y="2904323"/>
            <a:ext cx="4706017" cy="1263087"/>
          </a:xfrm>
          <a:prstGeom prst="rect">
            <a:avLst/>
          </a:prstGeom>
        </p:spPr>
      </p:pic>
      <p:sp>
        <p:nvSpPr>
          <p:cNvPr id="6" name="TextBox 5">
            <a:extLst>
              <a:ext uri="{FF2B5EF4-FFF2-40B4-BE49-F238E27FC236}">
                <a16:creationId xmlns:a16="http://schemas.microsoft.com/office/drawing/2014/main" id="{5BFFE832-1B2E-46F5-8CD2-3386B01420DE}"/>
              </a:ext>
            </a:extLst>
          </p:cNvPr>
          <p:cNvSpPr txBox="1"/>
          <p:nvPr/>
        </p:nvSpPr>
        <p:spPr>
          <a:xfrm>
            <a:off x="1371607" y="4412501"/>
            <a:ext cx="7368356" cy="95410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NOT BETWEEN</a:t>
            </a:r>
            <a:r>
              <a:rPr lang="en-US" sz="1400" dirty="0">
                <a:latin typeface="Courier New" panose="02070309020205020404" pitchFamily="49" charset="0"/>
                <a:cs typeface="Courier New" panose="02070309020205020404" pitchFamily="49" charset="0"/>
              </a:rPr>
              <a:t> 50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8000</a:t>
            </a:r>
          </a:p>
          <a:p>
            <a:r>
              <a:rPr lang="en-US" sz="1400" b="1" dirty="0">
                <a:latin typeface="Courier New" panose="02070309020205020404" pitchFamily="49" charset="0"/>
                <a:cs typeface="Courier New" panose="02070309020205020404" pitchFamily="49" charset="0"/>
              </a:rPr>
              <a:t>ORDER 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C2B7EA50-280D-42C5-883A-EFC6D07C5783}"/>
              </a:ext>
            </a:extLst>
          </p:cNvPr>
          <p:cNvPicPr>
            <a:picLocks noChangeAspect="1"/>
          </p:cNvPicPr>
          <p:nvPr/>
        </p:nvPicPr>
        <p:blipFill>
          <a:blip r:embed="rId3"/>
          <a:stretch>
            <a:fillRect/>
          </a:stretch>
        </p:blipFill>
        <p:spPr>
          <a:xfrm>
            <a:off x="6108192" y="4751902"/>
            <a:ext cx="3914775" cy="1762125"/>
          </a:xfrm>
          <a:prstGeom prst="rect">
            <a:avLst/>
          </a:prstGeom>
        </p:spPr>
      </p:pic>
    </p:spTree>
    <p:extLst>
      <p:ext uri="{BB962C8B-B14F-4D97-AF65-F5344CB8AC3E}">
        <p14:creationId xmlns:p14="http://schemas.microsoft.com/office/powerpoint/2010/main" val="135427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6E10-1652-438B-8AE0-8082D393B95F}"/>
              </a:ext>
            </a:extLst>
          </p:cNvPr>
          <p:cNvSpPr>
            <a:spLocks noGrp="1"/>
          </p:cNvSpPr>
          <p:nvPr>
            <p:ph type="title"/>
          </p:nvPr>
        </p:nvSpPr>
        <p:spPr/>
        <p:txBody>
          <a:bodyPr/>
          <a:lstStyle/>
          <a:p>
            <a:r>
              <a:rPr lang="en-US" dirty="0"/>
              <a:t>IN/ NOT IN</a:t>
            </a:r>
          </a:p>
        </p:txBody>
      </p:sp>
      <p:sp>
        <p:nvSpPr>
          <p:cNvPr id="4" name="TextBox 3">
            <a:extLst>
              <a:ext uri="{FF2B5EF4-FFF2-40B4-BE49-F238E27FC236}">
                <a16:creationId xmlns:a16="http://schemas.microsoft.com/office/drawing/2014/main" id="{F9846AC8-7316-459D-B2BE-69B1EBE2EE8A}"/>
              </a:ext>
            </a:extLst>
          </p:cNvPr>
          <p:cNvSpPr txBox="1"/>
          <p:nvPr/>
        </p:nvSpPr>
        <p:spPr>
          <a:xfrm>
            <a:off x="1403498" y="1881963"/>
            <a:ext cx="671977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location_id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postal_code</a:t>
            </a:r>
            <a:r>
              <a:rPr lang="en-US" sz="1400" dirty="0">
                <a:latin typeface="Courier New" panose="02070309020205020404" pitchFamily="49" charset="0"/>
                <a:cs typeface="Courier New" panose="02070309020205020404" pitchFamily="49" charset="0"/>
              </a:rPr>
              <a:t>, city, state</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locations</a:t>
            </a: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city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('Munich', 'Toronto', 'Tokyo');</a:t>
            </a:r>
          </a:p>
        </p:txBody>
      </p:sp>
      <p:pic>
        <p:nvPicPr>
          <p:cNvPr id="5" name="Picture 4">
            <a:extLst>
              <a:ext uri="{FF2B5EF4-FFF2-40B4-BE49-F238E27FC236}">
                <a16:creationId xmlns:a16="http://schemas.microsoft.com/office/drawing/2014/main" id="{E59166CF-5C77-48B9-A7F0-78D99C798ACA}"/>
              </a:ext>
            </a:extLst>
          </p:cNvPr>
          <p:cNvPicPr>
            <a:picLocks noChangeAspect="1"/>
          </p:cNvPicPr>
          <p:nvPr/>
        </p:nvPicPr>
        <p:blipFill>
          <a:blip r:embed="rId2"/>
          <a:stretch>
            <a:fillRect/>
          </a:stretch>
        </p:blipFill>
        <p:spPr>
          <a:xfrm>
            <a:off x="2796473" y="2811268"/>
            <a:ext cx="3933825" cy="800100"/>
          </a:xfrm>
          <a:prstGeom prst="rect">
            <a:avLst/>
          </a:prstGeom>
        </p:spPr>
      </p:pic>
      <p:sp>
        <p:nvSpPr>
          <p:cNvPr id="6" name="TextBox 5">
            <a:extLst>
              <a:ext uri="{FF2B5EF4-FFF2-40B4-BE49-F238E27FC236}">
                <a16:creationId xmlns:a16="http://schemas.microsoft.com/office/drawing/2014/main" id="{93FE69F1-6299-4A7A-9718-BA32D153F64C}"/>
              </a:ext>
            </a:extLst>
          </p:cNvPr>
          <p:cNvSpPr txBox="1"/>
          <p:nvPr/>
        </p:nvSpPr>
        <p:spPr>
          <a:xfrm>
            <a:off x="1403498" y="3827728"/>
            <a:ext cx="6351040"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product_categories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not in (2,3);</a:t>
            </a:r>
          </a:p>
        </p:txBody>
      </p:sp>
      <p:pic>
        <p:nvPicPr>
          <p:cNvPr id="7" name="Picture 6">
            <a:extLst>
              <a:ext uri="{FF2B5EF4-FFF2-40B4-BE49-F238E27FC236}">
                <a16:creationId xmlns:a16="http://schemas.microsoft.com/office/drawing/2014/main" id="{1700BF8C-EF4A-4862-B5DE-31864B88F20B}"/>
              </a:ext>
            </a:extLst>
          </p:cNvPr>
          <p:cNvPicPr>
            <a:picLocks noChangeAspect="1"/>
          </p:cNvPicPr>
          <p:nvPr/>
        </p:nvPicPr>
        <p:blipFill>
          <a:blip r:embed="rId3"/>
          <a:stretch>
            <a:fillRect/>
          </a:stretch>
        </p:blipFill>
        <p:spPr>
          <a:xfrm>
            <a:off x="3157980" y="4827923"/>
            <a:ext cx="2938020" cy="945570"/>
          </a:xfrm>
          <a:prstGeom prst="rect">
            <a:avLst/>
          </a:prstGeom>
        </p:spPr>
      </p:pic>
    </p:spTree>
    <p:extLst>
      <p:ext uri="{BB962C8B-B14F-4D97-AF65-F5344CB8AC3E}">
        <p14:creationId xmlns:p14="http://schemas.microsoft.com/office/powerpoint/2010/main" val="202836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7411-C9A9-4247-8974-3B206FF4C359}"/>
              </a:ext>
            </a:extLst>
          </p:cNvPr>
          <p:cNvSpPr>
            <a:spLocks noGrp="1"/>
          </p:cNvSpPr>
          <p:nvPr>
            <p:ph type="title"/>
          </p:nvPr>
        </p:nvSpPr>
        <p:spPr/>
        <p:txBody>
          <a:bodyPr/>
          <a:lstStyle/>
          <a:p>
            <a:r>
              <a:rPr lang="en-US" dirty="0"/>
              <a:t>IS NULL / IS NOT NULL</a:t>
            </a:r>
          </a:p>
        </p:txBody>
      </p:sp>
      <p:sp>
        <p:nvSpPr>
          <p:cNvPr id="4" name="TextBox 3">
            <a:extLst>
              <a:ext uri="{FF2B5EF4-FFF2-40B4-BE49-F238E27FC236}">
                <a16:creationId xmlns:a16="http://schemas.microsoft.com/office/drawing/2014/main" id="{3493AE58-F9C9-4480-A285-9068863940B7}"/>
              </a:ext>
            </a:extLst>
          </p:cNvPr>
          <p:cNvSpPr txBox="1"/>
          <p:nvPr/>
        </p:nvSpPr>
        <p:spPr>
          <a:xfrm>
            <a:off x="1371600" y="1881963"/>
            <a:ext cx="6358270"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location_id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postal_code</a:t>
            </a:r>
            <a:r>
              <a:rPr lang="en-US" sz="1600" dirty="0">
                <a:latin typeface="Courier New" panose="02070309020205020404" pitchFamily="49" charset="0"/>
                <a:cs typeface="Courier New" panose="02070309020205020404" pitchFamily="49" charset="0"/>
              </a:rPr>
              <a:t>, city, state</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locations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state </a:t>
            </a:r>
            <a:r>
              <a:rPr lang="en-US" sz="1600" b="1" dirty="0">
                <a:latin typeface="Courier New" panose="02070309020205020404" pitchFamily="49" charset="0"/>
                <a:cs typeface="Courier New" panose="02070309020205020404" pitchFamily="49" charset="0"/>
              </a:rPr>
              <a:t>IS NULL</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772490C-7FCB-4AEC-BCED-7DBE59B1FA3C}"/>
              </a:ext>
            </a:extLst>
          </p:cNvPr>
          <p:cNvPicPr>
            <a:picLocks noChangeAspect="1"/>
          </p:cNvPicPr>
          <p:nvPr/>
        </p:nvPicPr>
        <p:blipFill>
          <a:blip r:embed="rId2"/>
          <a:stretch>
            <a:fillRect/>
          </a:stretch>
        </p:blipFill>
        <p:spPr>
          <a:xfrm>
            <a:off x="5408207" y="2596697"/>
            <a:ext cx="3752739" cy="1454313"/>
          </a:xfrm>
          <a:prstGeom prst="rect">
            <a:avLst/>
          </a:prstGeom>
        </p:spPr>
      </p:pic>
      <p:sp>
        <p:nvSpPr>
          <p:cNvPr id="6" name="TextBox 5">
            <a:extLst>
              <a:ext uri="{FF2B5EF4-FFF2-40B4-BE49-F238E27FC236}">
                <a16:creationId xmlns:a16="http://schemas.microsoft.com/office/drawing/2014/main" id="{76E3973E-BC7F-4A79-B3A0-CB39DE0117BE}"/>
              </a:ext>
            </a:extLst>
          </p:cNvPr>
          <p:cNvSpPr txBox="1"/>
          <p:nvPr/>
        </p:nvSpPr>
        <p:spPr>
          <a:xfrm>
            <a:off x="1371600" y="4051010"/>
            <a:ext cx="6007395"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warehouses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location_id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 NOT NULL</a:t>
            </a:r>
            <a:r>
              <a:rPr lang="en-US" sz="1600"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ADCDD76C-8A73-4E16-AA89-1D627745AC2E}"/>
              </a:ext>
            </a:extLst>
          </p:cNvPr>
          <p:cNvPicPr>
            <a:picLocks noChangeAspect="1"/>
          </p:cNvPicPr>
          <p:nvPr/>
        </p:nvPicPr>
        <p:blipFill>
          <a:blip r:embed="rId3"/>
          <a:stretch>
            <a:fillRect/>
          </a:stretch>
        </p:blipFill>
        <p:spPr>
          <a:xfrm>
            <a:off x="5408207" y="4466508"/>
            <a:ext cx="3714750" cy="1933575"/>
          </a:xfrm>
          <a:prstGeom prst="rect">
            <a:avLst/>
          </a:prstGeom>
        </p:spPr>
      </p:pic>
    </p:spTree>
    <p:extLst>
      <p:ext uri="{BB962C8B-B14F-4D97-AF65-F5344CB8AC3E}">
        <p14:creationId xmlns:p14="http://schemas.microsoft.com/office/powerpoint/2010/main" val="84419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altLang="en-US" dirty="0"/>
              <a:t>SELECT</a:t>
            </a:r>
          </a:p>
          <a:p>
            <a:r>
              <a:rPr lang="en-US" altLang="en-US" dirty="0" smtClean="0"/>
              <a:t>JOIN</a:t>
            </a:r>
            <a:endParaRPr lang="en-US" altLang="en-US" dirty="0"/>
          </a:p>
          <a:p>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BEB3-E35B-44FA-841A-CC2B10DBFBE3}"/>
              </a:ext>
            </a:extLst>
          </p:cNvPr>
          <p:cNvSpPr>
            <a:spLocks noGrp="1"/>
          </p:cNvSpPr>
          <p:nvPr>
            <p:ph type="title"/>
          </p:nvPr>
        </p:nvSpPr>
        <p:spPr/>
        <p:txBody>
          <a:bodyPr/>
          <a:lstStyle/>
          <a:p>
            <a:r>
              <a:rPr lang="en-US" dirty="0"/>
              <a:t>Logical Operators</a:t>
            </a:r>
          </a:p>
        </p:txBody>
      </p:sp>
      <p:graphicFrame>
        <p:nvGraphicFramePr>
          <p:cNvPr id="4" name="Table 4">
            <a:extLst>
              <a:ext uri="{FF2B5EF4-FFF2-40B4-BE49-F238E27FC236}">
                <a16:creationId xmlns:a16="http://schemas.microsoft.com/office/drawing/2014/main" id="{4D02EC77-02B0-4F79-8269-1B4A17CCBED0}"/>
              </a:ext>
            </a:extLst>
          </p:cNvPr>
          <p:cNvGraphicFramePr>
            <a:graphicFrameLocks noGrp="1"/>
          </p:cNvGraphicFramePr>
          <p:nvPr>
            <p:ph idx="1"/>
            <p:extLst>
              <p:ext uri="{D42A27DB-BD31-4B8C-83A1-F6EECF244321}">
                <p14:modId xmlns:p14="http://schemas.microsoft.com/office/powerpoint/2010/main" val="1808503226"/>
              </p:ext>
            </p:extLst>
          </p:nvPr>
        </p:nvGraphicFramePr>
        <p:xfrm>
          <a:off x="1293962" y="1956393"/>
          <a:ext cx="8062690" cy="1483360"/>
        </p:xfrm>
        <a:graphic>
          <a:graphicData uri="http://schemas.openxmlformats.org/drawingml/2006/table">
            <a:tbl>
              <a:tblPr firstRow="1" bandRow="1">
                <a:tableStyleId>{5C22544A-7EE6-4342-B048-85BDC9FD1C3A}</a:tableStyleId>
              </a:tblPr>
              <a:tblGrid>
                <a:gridCol w="2161621">
                  <a:extLst>
                    <a:ext uri="{9D8B030D-6E8A-4147-A177-3AD203B41FA5}">
                      <a16:colId xmlns:a16="http://schemas.microsoft.com/office/drawing/2014/main" val="2434718519"/>
                    </a:ext>
                  </a:extLst>
                </a:gridCol>
                <a:gridCol w="5901069">
                  <a:extLst>
                    <a:ext uri="{9D8B030D-6E8A-4147-A177-3AD203B41FA5}">
                      <a16:colId xmlns:a16="http://schemas.microsoft.com/office/drawing/2014/main" val="320171813"/>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181121024"/>
                  </a:ext>
                </a:extLst>
              </a:tr>
              <a:tr h="370840">
                <a:tc>
                  <a:txBody>
                    <a:bodyPr/>
                    <a:lstStyle/>
                    <a:p>
                      <a:r>
                        <a:rPr lang="en-US" dirty="0"/>
                        <a:t>NOT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true if the condition is false</a:t>
                      </a:r>
                    </a:p>
                  </a:txBody>
                  <a:tcPr/>
                </a:tc>
                <a:extLst>
                  <a:ext uri="{0D108BD9-81ED-4DB2-BD59-A6C34878D82A}">
                    <a16:rowId xmlns:a16="http://schemas.microsoft.com/office/drawing/2014/main" val="3368693349"/>
                  </a:ext>
                </a:extLst>
              </a:tr>
              <a:tr h="370840">
                <a:tc>
                  <a:txBody>
                    <a:bodyPr/>
                    <a:lstStyle/>
                    <a:p>
                      <a:r>
                        <a:rPr lang="en-US" dirty="0"/>
                        <a:t>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true if all conditions are true</a:t>
                      </a:r>
                    </a:p>
                  </a:txBody>
                  <a:tcPr/>
                </a:tc>
                <a:extLst>
                  <a:ext uri="{0D108BD9-81ED-4DB2-BD59-A6C34878D82A}">
                    <a16:rowId xmlns:a16="http://schemas.microsoft.com/office/drawing/2014/main" val="1344661221"/>
                  </a:ext>
                </a:extLst>
              </a:tr>
              <a:tr h="370840">
                <a:tc>
                  <a:txBody>
                    <a:bodyPr/>
                    <a:lstStyle/>
                    <a:p>
                      <a:r>
                        <a:rPr lang="en-US" dirty="0"/>
                        <a:t>OR</a:t>
                      </a:r>
                    </a:p>
                  </a:txBody>
                  <a:tcPr/>
                </a:tc>
                <a:tc>
                  <a:txBody>
                    <a:bodyPr/>
                    <a:lstStyle/>
                    <a:p>
                      <a:r>
                        <a:rPr lang="en-US" dirty="0"/>
                        <a:t>returns true if either condition is true</a:t>
                      </a:r>
                    </a:p>
                  </a:txBody>
                  <a:tcPr/>
                </a:tc>
                <a:extLst>
                  <a:ext uri="{0D108BD9-81ED-4DB2-BD59-A6C34878D82A}">
                    <a16:rowId xmlns:a16="http://schemas.microsoft.com/office/drawing/2014/main" val="1019704189"/>
                  </a:ext>
                </a:extLst>
              </a:tr>
            </a:tbl>
          </a:graphicData>
        </a:graphic>
      </p:graphicFrame>
    </p:spTree>
    <p:extLst>
      <p:ext uri="{BB962C8B-B14F-4D97-AF65-F5344CB8AC3E}">
        <p14:creationId xmlns:p14="http://schemas.microsoft.com/office/powerpoint/2010/main" val="241749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FD6D-17B2-46D0-B71D-5377DFFC9C69}"/>
              </a:ext>
            </a:extLst>
          </p:cNvPr>
          <p:cNvSpPr>
            <a:spLocks noGrp="1"/>
          </p:cNvSpPr>
          <p:nvPr>
            <p:ph type="title"/>
          </p:nvPr>
        </p:nvSpPr>
        <p:spPr/>
        <p:txBody>
          <a:bodyPr/>
          <a:lstStyle/>
          <a:p>
            <a:r>
              <a:rPr lang="en-US" dirty="0"/>
              <a:t>AND / OR</a:t>
            </a:r>
          </a:p>
        </p:txBody>
      </p:sp>
      <p:sp>
        <p:nvSpPr>
          <p:cNvPr id="4" name="TextBox 3">
            <a:extLst>
              <a:ext uri="{FF2B5EF4-FFF2-40B4-BE49-F238E27FC236}">
                <a16:creationId xmlns:a16="http://schemas.microsoft.com/office/drawing/2014/main" id="{0061025E-29B3-42EE-8C0A-5B66DFC1EE78}"/>
              </a:ext>
            </a:extLst>
          </p:cNvPr>
          <p:cNvSpPr txBox="1"/>
          <p:nvPr/>
        </p:nvSpPr>
        <p:spPr>
          <a:xfrm>
            <a:off x="1261872" y="2052084"/>
            <a:ext cx="7797068"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4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&lt; 280;</a:t>
            </a:r>
          </a:p>
        </p:txBody>
      </p:sp>
      <p:pic>
        <p:nvPicPr>
          <p:cNvPr id="5" name="Picture 4">
            <a:extLst>
              <a:ext uri="{FF2B5EF4-FFF2-40B4-BE49-F238E27FC236}">
                <a16:creationId xmlns:a16="http://schemas.microsoft.com/office/drawing/2014/main" id="{1AA3667F-F13A-4684-8BC4-D5B8CD9B693E}"/>
              </a:ext>
            </a:extLst>
          </p:cNvPr>
          <p:cNvPicPr>
            <a:picLocks noChangeAspect="1"/>
          </p:cNvPicPr>
          <p:nvPr/>
        </p:nvPicPr>
        <p:blipFill>
          <a:blip r:embed="rId2"/>
          <a:stretch>
            <a:fillRect/>
          </a:stretch>
        </p:blipFill>
        <p:spPr>
          <a:xfrm>
            <a:off x="2552145" y="3149781"/>
            <a:ext cx="4791075" cy="409575"/>
          </a:xfrm>
          <a:prstGeom prst="rect">
            <a:avLst/>
          </a:prstGeom>
        </p:spPr>
      </p:pic>
      <p:sp>
        <p:nvSpPr>
          <p:cNvPr id="6" name="TextBox 5">
            <a:extLst>
              <a:ext uri="{FF2B5EF4-FFF2-40B4-BE49-F238E27FC236}">
                <a16:creationId xmlns:a16="http://schemas.microsoft.com/office/drawing/2014/main" id="{5223B675-4984-4236-9BA8-54023612A3F8}"/>
              </a:ext>
            </a:extLst>
          </p:cNvPr>
          <p:cNvSpPr txBox="1"/>
          <p:nvPr/>
        </p:nvSpPr>
        <p:spPr>
          <a:xfrm>
            <a:off x="1293770" y="4040370"/>
            <a:ext cx="762694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ass_warehouses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warehouse_name</a:t>
            </a:r>
            <a:r>
              <a:rPr lang="en-US" sz="1400" dirty="0">
                <a:latin typeface="Courier New" panose="02070309020205020404" pitchFamily="49" charset="0"/>
                <a:cs typeface="Courier New" panose="02070309020205020404" pitchFamily="49" charset="0"/>
              </a:rPr>
              <a:t> = 'Bombay' </a:t>
            </a:r>
            <a:r>
              <a:rPr lang="en-US" sz="1400" b="1" dirty="0">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location_id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(6, 8, 13);</a:t>
            </a:r>
          </a:p>
        </p:txBody>
      </p:sp>
      <p:pic>
        <p:nvPicPr>
          <p:cNvPr id="7" name="Picture 6">
            <a:extLst>
              <a:ext uri="{FF2B5EF4-FFF2-40B4-BE49-F238E27FC236}">
                <a16:creationId xmlns:a16="http://schemas.microsoft.com/office/drawing/2014/main" id="{5FA7F60D-9C0E-4964-BF16-17540765B93E}"/>
              </a:ext>
            </a:extLst>
          </p:cNvPr>
          <p:cNvPicPr>
            <a:picLocks noChangeAspect="1"/>
          </p:cNvPicPr>
          <p:nvPr/>
        </p:nvPicPr>
        <p:blipFill>
          <a:blip r:embed="rId3"/>
          <a:stretch>
            <a:fillRect/>
          </a:stretch>
        </p:blipFill>
        <p:spPr>
          <a:xfrm>
            <a:off x="3085544" y="5124007"/>
            <a:ext cx="3724275" cy="990600"/>
          </a:xfrm>
          <a:prstGeom prst="rect">
            <a:avLst/>
          </a:prstGeom>
        </p:spPr>
      </p:pic>
    </p:spTree>
    <p:extLst>
      <p:ext uri="{BB962C8B-B14F-4D97-AF65-F5344CB8AC3E}">
        <p14:creationId xmlns:p14="http://schemas.microsoft.com/office/powerpoint/2010/main" val="156635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182D-4407-4568-96E1-FC92B637697B}"/>
              </a:ext>
            </a:extLst>
          </p:cNvPr>
          <p:cNvSpPr>
            <a:spLocks noGrp="1"/>
          </p:cNvSpPr>
          <p:nvPr>
            <p:ph type="title"/>
          </p:nvPr>
        </p:nvSpPr>
        <p:spPr/>
        <p:txBody>
          <a:bodyPr/>
          <a:lstStyle/>
          <a:p>
            <a:r>
              <a:rPr lang="en-US" dirty="0"/>
              <a:t>Rules of Precedence</a:t>
            </a:r>
          </a:p>
        </p:txBody>
      </p:sp>
      <p:graphicFrame>
        <p:nvGraphicFramePr>
          <p:cNvPr id="4" name="Table 4">
            <a:extLst>
              <a:ext uri="{FF2B5EF4-FFF2-40B4-BE49-F238E27FC236}">
                <a16:creationId xmlns:a16="http://schemas.microsoft.com/office/drawing/2014/main" id="{8FE81200-D854-4E7A-80F2-0FDB29F23EF4}"/>
              </a:ext>
            </a:extLst>
          </p:cNvPr>
          <p:cNvGraphicFramePr>
            <a:graphicFrameLocks noGrp="1"/>
          </p:cNvGraphicFramePr>
          <p:nvPr>
            <p:ph idx="1"/>
            <p:extLst>
              <p:ext uri="{D42A27DB-BD31-4B8C-83A1-F6EECF244321}">
                <p14:modId xmlns:p14="http://schemas.microsoft.com/office/powerpoint/2010/main" val="61816837"/>
              </p:ext>
            </p:extLst>
          </p:nvPr>
        </p:nvGraphicFramePr>
        <p:xfrm>
          <a:off x="1262063" y="1828800"/>
          <a:ext cx="8594724" cy="3708400"/>
        </p:xfrm>
        <a:graphic>
          <a:graphicData uri="http://schemas.openxmlformats.org/drawingml/2006/table">
            <a:tbl>
              <a:tblPr firstRow="1" bandRow="1">
                <a:tableStyleId>{5C22544A-7EE6-4342-B048-85BDC9FD1C3A}</a:tableStyleId>
              </a:tblPr>
              <a:tblGrid>
                <a:gridCol w="2618821">
                  <a:extLst>
                    <a:ext uri="{9D8B030D-6E8A-4147-A177-3AD203B41FA5}">
                      <a16:colId xmlns:a16="http://schemas.microsoft.com/office/drawing/2014/main" val="1871928690"/>
                    </a:ext>
                  </a:extLst>
                </a:gridCol>
                <a:gridCol w="5975903">
                  <a:extLst>
                    <a:ext uri="{9D8B030D-6E8A-4147-A177-3AD203B41FA5}">
                      <a16:colId xmlns:a16="http://schemas.microsoft.com/office/drawing/2014/main" val="2811721944"/>
                    </a:ext>
                  </a:extLst>
                </a:gridCol>
              </a:tblGrid>
              <a:tr h="370840">
                <a:tc>
                  <a:txBody>
                    <a:bodyPr/>
                    <a:lstStyle/>
                    <a:p>
                      <a:r>
                        <a:rPr lang="en-US" sz="1600" dirty="0"/>
                        <a:t>Order of precedence</a:t>
                      </a:r>
                    </a:p>
                  </a:txBody>
                  <a:tcPr/>
                </a:tc>
                <a:tc>
                  <a:txBody>
                    <a:bodyPr/>
                    <a:lstStyle/>
                    <a:p>
                      <a:r>
                        <a:rPr lang="en-US" sz="1600" dirty="0"/>
                        <a:t>Operator</a:t>
                      </a:r>
                    </a:p>
                  </a:txBody>
                  <a:tcPr/>
                </a:tc>
                <a:extLst>
                  <a:ext uri="{0D108BD9-81ED-4DB2-BD59-A6C34878D82A}">
                    <a16:rowId xmlns:a16="http://schemas.microsoft.com/office/drawing/2014/main" val="3177113833"/>
                  </a:ext>
                </a:extLst>
              </a:tr>
              <a:tr h="370840">
                <a:tc>
                  <a:txBody>
                    <a:bodyPr/>
                    <a:lstStyle/>
                    <a:p>
                      <a:r>
                        <a:rPr lang="en-US" sz="1600" dirty="0"/>
                        <a:t>1</a:t>
                      </a:r>
                    </a:p>
                  </a:txBody>
                  <a:tcPr/>
                </a:tc>
                <a:tc>
                  <a:txBody>
                    <a:bodyPr/>
                    <a:lstStyle/>
                    <a:p>
                      <a:r>
                        <a:rPr lang="en-US" sz="1600" dirty="0"/>
                        <a:t>Parentheses</a:t>
                      </a:r>
                    </a:p>
                  </a:txBody>
                  <a:tcPr/>
                </a:tc>
                <a:extLst>
                  <a:ext uri="{0D108BD9-81ED-4DB2-BD59-A6C34878D82A}">
                    <a16:rowId xmlns:a16="http://schemas.microsoft.com/office/drawing/2014/main" val="2175982110"/>
                  </a:ext>
                </a:extLst>
              </a:tr>
              <a:tr h="370840">
                <a:tc>
                  <a:txBody>
                    <a:bodyPr/>
                    <a:lstStyle/>
                    <a:p>
                      <a:r>
                        <a:rPr lang="en-US" sz="1600" dirty="0"/>
                        <a:t>2</a:t>
                      </a:r>
                    </a:p>
                  </a:txBody>
                  <a:tcPr/>
                </a:tc>
                <a:tc>
                  <a:txBody>
                    <a:bodyPr/>
                    <a:lstStyle/>
                    <a:p>
                      <a:r>
                        <a:rPr lang="en-US" sz="1600" dirty="0"/>
                        <a:t>* /</a:t>
                      </a:r>
                    </a:p>
                  </a:txBody>
                  <a:tcPr/>
                </a:tc>
                <a:extLst>
                  <a:ext uri="{0D108BD9-81ED-4DB2-BD59-A6C34878D82A}">
                    <a16:rowId xmlns:a16="http://schemas.microsoft.com/office/drawing/2014/main" val="1716553220"/>
                  </a:ext>
                </a:extLst>
              </a:tr>
              <a:tr h="370840">
                <a:tc>
                  <a:txBody>
                    <a:bodyPr/>
                    <a:lstStyle/>
                    <a:p>
                      <a:r>
                        <a:rPr lang="en-US" sz="1600" dirty="0"/>
                        <a:t>3</a:t>
                      </a:r>
                    </a:p>
                  </a:txBody>
                  <a:tcPr/>
                </a:tc>
                <a:tc>
                  <a:txBody>
                    <a:bodyPr/>
                    <a:lstStyle/>
                    <a:p>
                      <a:r>
                        <a:rPr lang="en-US" sz="1600" dirty="0"/>
                        <a:t>+ -</a:t>
                      </a:r>
                    </a:p>
                  </a:txBody>
                  <a:tcPr/>
                </a:tc>
                <a:extLst>
                  <a:ext uri="{0D108BD9-81ED-4DB2-BD59-A6C34878D82A}">
                    <a16:rowId xmlns:a16="http://schemas.microsoft.com/office/drawing/2014/main" val="3652484512"/>
                  </a:ext>
                </a:extLst>
              </a:tr>
              <a:tr h="370840">
                <a:tc>
                  <a:txBody>
                    <a:bodyPr/>
                    <a:lstStyle/>
                    <a:p>
                      <a:r>
                        <a:rPr lang="en-US" sz="1600" dirty="0"/>
                        <a:t>4</a:t>
                      </a:r>
                    </a:p>
                  </a:txBody>
                  <a:tcPr/>
                </a:tc>
                <a:tc>
                  <a:txBody>
                    <a:bodyPr/>
                    <a:lstStyle/>
                    <a:p>
                      <a:r>
                        <a:rPr lang="en-US" sz="1600" dirty="0"/>
                        <a:t>=, &lt;, &gt;, &lt;=, &gt;=, &lt;&gt; </a:t>
                      </a:r>
                    </a:p>
                  </a:txBody>
                  <a:tcPr/>
                </a:tc>
                <a:extLst>
                  <a:ext uri="{0D108BD9-81ED-4DB2-BD59-A6C34878D82A}">
                    <a16:rowId xmlns:a16="http://schemas.microsoft.com/office/drawing/2014/main" val="1255825755"/>
                  </a:ext>
                </a:extLst>
              </a:tr>
              <a:tr h="370840">
                <a:tc>
                  <a:txBody>
                    <a:bodyPr/>
                    <a:lstStyle/>
                    <a:p>
                      <a:r>
                        <a:rPr lang="en-US" sz="1600" dirty="0"/>
                        <a:t>5</a:t>
                      </a:r>
                    </a:p>
                  </a:txBody>
                  <a:tcPr/>
                </a:tc>
                <a:tc>
                  <a:txBody>
                    <a:bodyPr/>
                    <a:lstStyle/>
                    <a:p>
                      <a:r>
                        <a:rPr lang="en-US" sz="1600" dirty="0"/>
                        <a:t>IS [NOT] NULL, [NOT] LIKE, [NOT] IN </a:t>
                      </a:r>
                    </a:p>
                  </a:txBody>
                  <a:tcPr/>
                </a:tc>
                <a:extLst>
                  <a:ext uri="{0D108BD9-81ED-4DB2-BD59-A6C34878D82A}">
                    <a16:rowId xmlns:a16="http://schemas.microsoft.com/office/drawing/2014/main" val="1653647641"/>
                  </a:ext>
                </a:extLst>
              </a:tr>
              <a:tr h="370840">
                <a:tc>
                  <a:txBody>
                    <a:bodyPr/>
                    <a:lstStyle/>
                    <a:p>
                      <a:r>
                        <a:rPr lang="en-US" sz="1600" dirty="0"/>
                        <a:t>6</a:t>
                      </a:r>
                    </a:p>
                  </a:txBody>
                  <a:tcPr/>
                </a:tc>
                <a:tc>
                  <a:txBody>
                    <a:bodyPr/>
                    <a:lstStyle/>
                    <a:p>
                      <a:r>
                        <a:rPr lang="en-US" sz="1600" dirty="0"/>
                        <a:t>BETWEEN</a:t>
                      </a:r>
                    </a:p>
                  </a:txBody>
                  <a:tcPr/>
                </a:tc>
                <a:extLst>
                  <a:ext uri="{0D108BD9-81ED-4DB2-BD59-A6C34878D82A}">
                    <a16:rowId xmlns:a16="http://schemas.microsoft.com/office/drawing/2014/main" val="4081669902"/>
                  </a:ext>
                </a:extLst>
              </a:tr>
              <a:tr h="370840">
                <a:tc>
                  <a:txBody>
                    <a:bodyPr/>
                    <a:lstStyle/>
                    <a:p>
                      <a:r>
                        <a:rPr lang="en-US" sz="1600" dirty="0"/>
                        <a:t>7</a:t>
                      </a:r>
                    </a:p>
                  </a:txBody>
                  <a:tcPr/>
                </a:tc>
                <a:tc>
                  <a:txBody>
                    <a:bodyPr/>
                    <a:lstStyle/>
                    <a:p>
                      <a:r>
                        <a:rPr lang="en-US" sz="1600" dirty="0"/>
                        <a:t>NOT</a:t>
                      </a:r>
                    </a:p>
                  </a:txBody>
                  <a:tcPr/>
                </a:tc>
                <a:extLst>
                  <a:ext uri="{0D108BD9-81ED-4DB2-BD59-A6C34878D82A}">
                    <a16:rowId xmlns:a16="http://schemas.microsoft.com/office/drawing/2014/main" val="352627840"/>
                  </a:ext>
                </a:extLst>
              </a:tr>
              <a:tr h="370840">
                <a:tc>
                  <a:txBody>
                    <a:bodyPr/>
                    <a:lstStyle/>
                    <a:p>
                      <a:r>
                        <a:rPr lang="en-US" sz="1600" dirty="0"/>
                        <a:t>8</a:t>
                      </a:r>
                    </a:p>
                  </a:txBody>
                  <a:tcPr/>
                </a:tc>
                <a:tc>
                  <a:txBody>
                    <a:bodyPr/>
                    <a:lstStyle/>
                    <a:p>
                      <a:r>
                        <a:rPr lang="en-US" sz="1600" dirty="0"/>
                        <a:t>AND</a:t>
                      </a:r>
                    </a:p>
                  </a:txBody>
                  <a:tcPr/>
                </a:tc>
                <a:extLst>
                  <a:ext uri="{0D108BD9-81ED-4DB2-BD59-A6C34878D82A}">
                    <a16:rowId xmlns:a16="http://schemas.microsoft.com/office/drawing/2014/main" val="3576903061"/>
                  </a:ext>
                </a:extLst>
              </a:tr>
              <a:tr h="370840">
                <a:tc>
                  <a:txBody>
                    <a:bodyPr/>
                    <a:lstStyle/>
                    <a:p>
                      <a:r>
                        <a:rPr lang="en-US" sz="1600" dirty="0"/>
                        <a:t>9</a:t>
                      </a:r>
                    </a:p>
                  </a:txBody>
                  <a:tcPr/>
                </a:tc>
                <a:tc>
                  <a:txBody>
                    <a:bodyPr/>
                    <a:lstStyle/>
                    <a:p>
                      <a:r>
                        <a:rPr lang="en-US" sz="1600" dirty="0"/>
                        <a:t>OR</a:t>
                      </a:r>
                    </a:p>
                  </a:txBody>
                  <a:tcPr/>
                </a:tc>
                <a:extLst>
                  <a:ext uri="{0D108BD9-81ED-4DB2-BD59-A6C34878D82A}">
                    <a16:rowId xmlns:a16="http://schemas.microsoft.com/office/drawing/2014/main" val="1498086743"/>
                  </a:ext>
                </a:extLst>
              </a:tr>
            </a:tbl>
          </a:graphicData>
        </a:graphic>
      </p:graphicFrame>
    </p:spTree>
    <p:extLst>
      <p:ext uri="{BB962C8B-B14F-4D97-AF65-F5344CB8AC3E}">
        <p14:creationId xmlns:p14="http://schemas.microsoft.com/office/powerpoint/2010/main" val="333876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9BE3-72FD-4006-A33F-6E8FECF54777}"/>
              </a:ext>
            </a:extLst>
          </p:cNvPr>
          <p:cNvSpPr>
            <a:spLocks noGrp="1"/>
          </p:cNvSpPr>
          <p:nvPr>
            <p:ph type="title"/>
          </p:nvPr>
        </p:nvSpPr>
        <p:spPr/>
        <p:txBody>
          <a:bodyPr/>
          <a:lstStyle/>
          <a:p>
            <a:r>
              <a:rPr lang="en-US" dirty="0"/>
              <a:t>Concatenation Operator</a:t>
            </a:r>
          </a:p>
        </p:txBody>
      </p:sp>
      <p:sp>
        <p:nvSpPr>
          <p:cNvPr id="3" name="Content Placeholder 2">
            <a:extLst>
              <a:ext uri="{FF2B5EF4-FFF2-40B4-BE49-F238E27FC236}">
                <a16:creationId xmlns:a16="http://schemas.microsoft.com/office/drawing/2014/main" id="{131D291F-18BB-4DCE-B842-F6023A53DBBA}"/>
              </a:ext>
            </a:extLst>
          </p:cNvPr>
          <p:cNvSpPr>
            <a:spLocks noGrp="1"/>
          </p:cNvSpPr>
          <p:nvPr>
            <p:ph idx="1"/>
          </p:nvPr>
        </p:nvSpPr>
        <p:spPr>
          <a:xfrm>
            <a:off x="1261872" y="1828800"/>
            <a:ext cx="8595360" cy="850605"/>
          </a:xfrm>
        </p:spPr>
        <p:txBody>
          <a:bodyPr>
            <a:normAutofit fontScale="92500" lnSpcReduction="20000"/>
          </a:bodyPr>
          <a:lstStyle/>
          <a:p>
            <a:r>
              <a:rPr lang="en-US" dirty="0"/>
              <a:t>The concatenation operator links columns of type character strings.</a:t>
            </a:r>
          </a:p>
          <a:p>
            <a:pPr lvl="1"/>
            <a:r>
              <a:rPr lang="en-US" dirty="0"/>
              <a:t>Concatenation operator: ||</a:t>
            </a:r>
          </a:p>
          <a:p>
            <a:pPr lvl="1"/>
            <a:r>
              <a:rPr lang="en-US" dirty="0"/>
              <a:t>Concatenation function: CONCAT(column1, column2)</a:t>
            </a:r>
          </a:p>
          <a:p>
            <a:endParaRPr lang="en-US" dirty="0"/>
          </a:p>
        </p:txBody>
      </p:sp>
      <p:sp>
        <p:nvSpPr>
          <p:cNvPr id="4" name="TextBox 3">
            <a:extLst>
              <a:ext uri="{FF2B5EF4-FFF2-40B4-BE49-F238E27FC236}">
                <a16:creationId xmlns:a16="http://schemas.microsoft.com/office/drawing/2014/main" id="{C96C7C31-69B0-4D8F-99BB-510E134818FC}"/>
              </a:ext>
            </a:extLst>
          </p:cNvPr>
          <p:cNvSpPr txBox="1"/>
          <p:nvPr/>
        </p:nvSpPr>
        <p:spPr>
          <a:xfrm>
            <a:off x="1368202" y="2750317"/>
            <a:ext cx="8819453"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"Name",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"Full Name“,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first_name,last_name</a:t>
            </a:r>
            <a:r>
              <a:rPr lang="en-US" sz="1400" dirty="0">
                <a:latin typeface="Courier New" panose="02070309020205020404" pitchFamily="49" charset="0"/>
                <a:cs typeface="Courier New" panose="02070309020205020404" pitchFamily="49" charset="0"/>
              </a:rPr>
              <a:t>) as "Name 3",</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CONCAT</a:t>
            </a:r>
            <a:r>
              <a:rPr lang="en-US" sz="1400" dirty="0">
                <a:latin typeface="Courier New" panose="02070309020205020404" pitchFamily="49" charset="0"/>
                <a:cs typeface="Courier New" panose="02070309020205020404" pitchFamily="49" charset="0"/>
              </a:rPr>
              <a:t>(CONCAT(</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as "Name 3"</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contacts;</a:t>
            </a:r>
          </a:p>
        </p:txBody>
      </p:sp>
      <p:sp>
        <p:nvSpPr>
          <p:cNvPr id="6" name="TextBox 5">
            <a:extLst>
              <a:ext uri="{FF2B5EF4-FFF2-40B4-BE49-F238E27FC236}">
                <a16:creationId xmlns:a16="http://schemas.microsoft.com/office/drawing/2014/main" id="{DEE88281-BE87-44F1-99F8-FBDF9ABCC5B3}"/>
              </a:ext>
            </a:extLst>
          </p:cNvPr>
          <p:cNvSpPr txBox="1"/>
          <p:nvPr/>
        </p:nvSpPr>
        <p:spPr>
          <a:xfrm>
            <a:off x="9260963" y="6141775"/>
            <a:ext cx="914400" cy="369332"/>
          </a:xfrm>
          <a:prstGeom prst="rect">
            <a:avLst/>
          </a:prstGeom>
          <a:noFill/>
        </p:spPr>
        <p:txBody>
          <a:bodyPr wrap="square" rtlCol="0">
            <a:spAutoFit/>
          </a:bodyPr>
          <a:lstStyle/>
          <a:p>
            <a:r>
              <a:rPr lang="en-US" dirty="0"/>
              <a:t>…</a:t>
            </a:r>
          </a:p>
        </p:txBody>
      </p:sp>
      <p:pic>
        <p:nvPicPr>
          <p:cNvPr id="8" name="Picture 7">
            <a:extLst>
              <a:ext uri="{FF2B5EF4-FFF2-40B4-BE49-F238E27FC236}">
                <a16:creationId xmlns:a16="http://schemas.microsoft.com/office/drawing/2014/main" id="{1751E76A-9525-4FC2-909A-80444D4CD273}"/>
              </a:ext>
            </a:extLst>
          </p:cNvPr>
          <p:cNvPicPr>
            <a:picLocks noChangeAspect="1"/>
          </p:cNvPicPr>
          <p:nvPr/>
        </p:nvPicPr>
        <p:blipFill>
          <a:blip r:embed="rId2"/>
          <a:stretch>
            <a:fillRect/>
          </a:stretch>
        </p:blipFill>
        <p:spPr>
          <a:xfrm>
            <a:off x="1442630" y="4250945"/>
            <a:ext cx="8211737" cy="1988105"/>
          </a:xfrm>
          <a:prstGeom prst="rect">
            <a:avLst/>
          </a:prstGeom>
        </p:spPr>
      </p:pic>
    </p:spTree>
    <p:extLst>
      <p:ext uri="{BB962C8B-B14F-4D97-AF65-F5344CB8AC3E}">
        <p14:creationId xmlns:p14="http://schemas.microsoft.com/office/powerpoint/2010/main" val="285825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BF06-5B53-40D3-8D3C-3309CDF5FD40}"/>
              </a:ext>
            </a:extLst>
          </p:cNvPr>
          <p:cNvSpPr>
            <a:spLocks noGrp="1"/>
          </p:cNvSpPr>
          <p:nvPr>
            <p:ph type="title"/>
          </p:nvPr>
        </p:nvSpPr>
        <p:spPr/>
        <p:txBody>
          <a:bodyPr/>
          <a:lstStyle/>
          <a:p>
            <a:r>
              <a:rPr lang="en-US" dirty="0"/>
              <a:t>Literal Character Strings</a:t>
            </a:r>
          </a:p>
        </p:txBody>
      </p:sp>
      <p:sp>
        <p:nvSpPr>
          <p:cNvPr id="3" name="Content Placeholder 2">
            <a:extLst>
              <a:ext uri="{FF2B5EF4-FFF2-40B4-BE49-F238E27FC236}">
                <a16:creationId xmlns:a16="http://schemas.microsoft.com/office/drawing/2014/main" id="{851FD269-CA82-4D53-BB23-626FB545C3A3}"/>
              </a:ext>
            </a:extLst>
          </p:cNvPr>
          <p:cNvSpPr>
            <a:spLocks noGrp="1"/>
          </p:cNvSpPr>
          <p:nvPr>
            <p:ph idx="1"/>
          </p:nvPr>
        </p:nvSpPr>
        <p:spPr>
          <a:xfrm>
            <a:off x="1261872" y="1828801"/>
            <a:ext cx="8595360" cy="1212112"/>
          </a:xfrm>
        </p:spPr>
        <p:txBody>
          <a:bodyPr>
            <a:normAutofit fontScale="85000" lnSpcReduction="10000"/>
          </a:bodyPr>
          <a:lstStyle/>
          <a:p>
            <a:r>
              <a:rPr lang="en-US" dirty="0"/>
              <a:t>Literals such as a character, a number, or a date can be included in SQL select statement. </a:t>
            </a:r>
          </a:p>
          <a:p>
            <a:r>
              <a:rPr lang="en-US" dirty="0"/>
              <a:t>Character and date literals must be enclosed by single quotations.</a:t>
            </a:r>
          </a:p>
          <a:p>
            <a:pPr marL="0" indent="0">
              <a:buNone/>
            </a:pPr>
            <a:r>
              <a:rPr lang="en-US" dirty="0"/>
              <a:t> </a:t>
            </a:r>
          </a:p>
        </p:txBody>
      </p:sp>
      <p:sp>
        <p:nvSpPr>
          <p:cNvPr id="4" name="TextBox 3">
            <a:extLst>
              <a:ext uri="{FF2B5EF4-FFF2-40B4-BE49-F238E27FC236}">
                <a16:creationId xmlns:a16="http://schemas.microsoft.com/office/drawing/2014/main" id="{52371757-19B8-4ED1-B21C-1F3CB923F014}"/>
              </a:ext>
            </a:extLst>
          </p:cNvPr>
          <p:cNvSpPr txBox="1"/>
          <p:nvPr/>
        </p:nvSpPr>
        <p:spPr>
          <a:xfrm>
            <a:off x="1261872" y="2778608"/>
            <a:ext cx="6478630" cy="52322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 costs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p:txBody>
      </p:sp>
      <p:pic>
        <p:nvPicPr>
          <p:cNvPr id="5" name="Picture 4">
            <a:extLst>
              <a:ext uri="{FF2B5EF4-FFF2-40B4-BE49-F238E27FC236}">
                <a16:creationId xmlns:a16="http://schemas.microsoft.com/office/drawing/2014/main" id="{6A4EBF02-EDC2-480B-8C42-C5C96D3F0D95}"/>
              </a:ext>
            </a:extLst>
          </p:cNvPr>
          <p:cNvPicPr>
            <a:picLocks noChangeAspect="1"/>
          </p:cNvPicPr>
          <p:nvPr/>
        </p:nvPicPr>
        <p:blipFill>
          <a:blip r:embed="rId2"/>
          <a:stretch>
            <a:fillRect/>
          </a:stretch>
        </p:blipFill>
        <p:spPr>
          <a:xfrm>
            <a:off x="6575240" y="2741745"/>
            <a:ext cx="3440629" cy="1628855"/>
          </a:xfrm>
          <a:prstGeom prst="rect">
            <a:avLst/>
          </a:prstGeom>
        </p:spPr>
      </p:pic>
      <p:sp>
        <p:nvSpPr>
          <p:cNvPr id="8" name="TextBox 7">
            <a:extLst>
              <a:ext uri="{FF2B5EF4-FFF2-40B4-BE49-F238E27FC236}">
                <a16:creationId xmlns:a16="http://schemas.microsoft.com/office/drawing/2014/main" id="{14AA72C5-A92C-44D2-99FA-C0E7B636DAF2}"/>
              </a:ext>
            </a:extLst>
          </p:cNvPr>
          <p:cNvSpPr txBox="1"/>
          <p:nvPr/>
        </p:nvSpPr>
        <p:spPr>
          <a:xfrm>
            <a:off x="1371601" y="4583903"/>
            <a:ext cx="8293394" cy="52322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q'['s job title is ]' </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p:txBody>
      </p:sp>
      <p:pic>
        <p:nvPicPr>
          <p:cNvPr id="10" name="Picture 9">
            <a:extLst>
              <a:ext uri="{FF2B5EF4-FFF2-40B4-BE49-F238E27FC236}">
                <a16:creationId xmlns:a16="http://schemas.microsoft.com/office/drawing/2014/main" id="{F1F2E2DD-1622-44D4-9DFB-C78FBD1ABA72}"/>
              </a:ext>
            </a:extLst>
          </p:cNvPr>
          <p:cNvPicPr>
            <a:picLocks noChangeAspect="1"/>
          </p:cNvPicPr>
          <p:nvPr/>
        </p:nvPicPr>
        <p:blipFill>
          <a:blip r:embed="rId3"/>
          <a:stretch>
            <a:fillRect/>
          </a:stretch>
        </p:blipFill>
        <p:spPr>
          <a:xfrm>
            <a:off x="6628405" y="4919942"/>
            <a:ext cx="3440629" cy="1636289"/>
          </a:xfrm>
          <a:prstGeom prst="rect">
            <a:avLst/>
          </a:prstGeom>
        </p:spPr>
      </p:pic>
      <p:sp>
        <p:nvSpPr>
          <p:cNvPr id="11" name="TextBox 10">
            <a:extLst>
              <a:ext uri="{FF2B5EF4-FFF2-40B4-BE49-F238E27FC236}">
                <a16:creationId xmlns:a16="http://schemas.microsoft.com/office/drawing/2014/main" id="{E34DDE08-3802-458B-BC4B-8D6CC85FA87F}"/>
              </a:ext>
            </a:extLst>
          </p:cNvPr>
          <p:cNvSpPr txBox="1"/>
          <p:nvPr/>
        </p:nvSpPr>
        <p:spPr>
          <a:xfrm>
            <a:off x="9611834" y="4214571"/>
            <a:ext cx="914400"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7D9C91CC-6DB2-4FE1-A273-CF50CB5DAC8C}"/>
              </a:ext>
            </a:extLst>
          </p:cNvPr>
          <p:cNvSpPr txBox="1"/>
          <p:nvPr/>
        </p:nvSpPr>
        <p:spPr>
          <a:xfrm>
            <a:off x="9664994" y="6389198"/>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41919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4300-CD76-4CF6-A6AC-A45E356748F1}"/>
              </a:ext>
            </a:extLst>
          </p:cNvPr>
          <p:cNvSpPr>
            <a:spLocks noGrp="1"/>
          </p:cNvSpPr>
          <p:nvPr>
            <p:ph type="title"/>
          </p:nvPr>
        </p:nvSpPr>
        <p:spPr/>
        <p:txBody>
          <a:bodyPr/>
          <a:lstStyle/>
          <a:p>
            <a:r>
              <a:rPr lang="en-US" dirty="0"/>
              <a:t>Distinct</a:t>
            </a:r>
          </a:p>
        </p:txBody>
      </p:sp>
      <p:sp>
        <p:nvSpPr>
          <p:cNvPr id="3" name="Content Placeholder 2">
            <a:extLst>
              <a:ext uri="{FF2B5EF4-FFF2-40B4-BE49-F238E27FC236}">
                <a16:creationId xmlns:a16="http://schemas.microsoft.com/office/drawing/2014/main" id="{3E34E787-8D7B-45E8-9EC0-FE38760ECF9A}"/>
              </a:ext>
            </a:extLst>
          </p:cNvPr>
          <p:cNvSpPr>
            <a:spLocks noGrp="1"/>
          </p:cNvSpPr>
          <p:nvPr>
            <p:ph idx="1"/>
          </p:nvPr>
        </p:nvSpPr>
        <p:spPr>
          <a:xfrm>
            <a:off x="1261872" y="1828802"/>
            <a:ext cx="8595360" cy="669850"/>
          </a:xfrm>
        </p:spPr>
        <p:txBody>
          <a:bodyPr/>
          <a:lstStyle/>
          <a:p>
            <a:r>
              <a:rPr lang="en-US" dirty="0"/>
              <a:t>Distinct clause is used to remove the duplicate rows from a SQL select query result.</a:t>
            </a:r>
          </a:p>
        </p:txBody>
      </p:sp>
      <p:sp>
        <p:nvSpPr>
          <p:cNvPr id="4" name="TextBox 3">
            <a:extLst>
              <a:ext uri="{FF2B5EF4-FFF2-40B4-BE49-F238E27FC236}">
                <a16:creationId xmlns:a16="http://schemas.microsoft.com/office/drawing/2014/main" id="{19C69036-02FA-409D-AD95-E3B00B15EBB8}"/>
              </a:ext>
            </a:extLst>
          </p:cNvPr>
          <p:cNvSpPr txBox="1"/>
          <p:nvPr/>
        </p:nvSpPr>
        <p:spPr>
          <a:xfrm>
            <a:off x="1414130" y="2636132"/>
            <a:ext cx="4848447"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SELECT DISTINCT </a:t>
            </a:r>
            <a:r>
              <a:rPr lang="en-US" dirty="0">
                <a:latin typeface="Courier New" panose="02070309020205020404" pitchFamily="49" charset="0"/>
                <a:cs typeface="Courier New" panose="02070309020205020404" pitchFamily="49" charset="0"/>
              </a:rPr>
              <a:t>state</a:t>
            </a:r>
          </a:p>
          <a:p>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locations;</a:t>
            </a:r>
          </a:p>
        </p:txBody>
      </p:sp>
      <p:pic>
        <p:nvPicPr>
          <p:cNvPr id="5" name="Picture 4">
            <a:extLst>
              <a:ext uri="{FF2B5EF4-FFF2-40B4-BE49-F238E27FC236}">
                <a16:creationId xmlns:a16="http://schemas.microsoft.com/office/drawing/2014/main" id="{86FD22BD-C788-4EF3-A3E6-030157D50AC2}"/>
              </a:ext>
            </a:extLst>
          </p:cNvPr>
          <p:cNvPicPr>
            <a:picLocks noChangeAspect="1"/>
          </p:cNvPicPr>
          <p:nvPr/>
        </p:nvPicPr>
        <p:blipFill>
          <a:blip r:embed="rId2"/>
          <a:stretch>
            <a:fillRect/>
          </a:stretch>
        </p:blipFill>
        <p:spPr>
          <a:xfrm>
            <a:off x="1512923" y="3575538"/>
            <a:ext cx="2155309" cy="2318210"/>
          </a:xfrm>
          <a:prstGeom prst="rect">
            <a:avLst/>
          </a:prstGeom>
        </p:spPr>
      </p:pic>
      <p:sp>
        <p:nvSpPr>
          <p:cNvPr id="6" name="TextBox 5">
            <a:extLst>
              <a:ext uri="{FF2B5EF4-FFF2-40B4-BE49-F238E27FC236}">
                <a16:creationId xmlns:a16="http://schemas.microsoft.com/office/drawing/2014/main" id="{9A0FEC9B-99BA-4064-89A1-B895CAA7EDE5}"/>
              </a:ext>
            </a:extLst>
          </p:cNvPr>
          <p:cNvSpPr txBox="1"/>
          <p:nvPr/>
        </p:nvSpPr>
        <p:spPr>
          <a:xfrm>
            <a:off x="3211032" y="577495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70144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6B6A-4492-4C41-A8C2-F168A7A4301B}"/>
              </a:ext>
            </a:extLst>
          </p:cNvPr>
          <p:cNvSpPr>
            <a:spLocks noGrp="1"/>
          </p:cNvSpPr>
          <p:nvPr>
            <p:ph type="title"/>
          </p:nvPr>
        </p:nvSpPr>
        <p:spPr/>
        <p:txBody>
          <a:bodyPr/>
          <a:lstStyle/>
          <a:p>
            <a:r>
              <a:rPr lang="en-US" dirty="0"/>
              <a:t>Table Structure</a:t>
            </a:r>
          </a:p>
        </p:txBody>
      </p:sp>
      <p:sp>
        <p:nvSpPr>
          <p:cNvPr id="3" name="Content Placeholder 2">
            <a:extLst>
              <a:ext uri="{FF2B5EF4-FFF2-40B4-BE49-F238E27FC236}">
                <a16:creationId xmlns:a16="http://schemas.microsoft.com/office/drawing/2014/main" id="{EAA76DCA-3553-4F4F-AA96-C8A03C02813F}"/>
              </a:ext>
            </a:extLst>
          </p:cNvPr>
          <p:cNvSpPr>
            <a:spLocks noGrp="1"/>
          </p:cNvSpPr>
          <p:nvPr>
            <p:ph idx="1"/>
          </p:nvPr>
        </p:nvSpPr>
        <p:spPr>
          <a:xfrm>
            <a:off x="1261872" y="1828801"/>
            <a:ext cx="8595360" cy="797442"/>
          </a:xfrm>
        </p:spPr>
        <p:txBody>
          <a:bodyPr/>
          <a:lstStyle/>
          <a:p>
            <a:r>
              <a:rPr lang="en-US" dirty="0"/>
              <a:t>DESC or DESCRIBE</a:t>
            </a:r>
          </a:p>
          <a:p>
            <a:pPr lvl="1"/>
            <a:r>
              <a:rPr lang="en-US" dirty="0"/>
              <a:t>displays a table structure.</a:t>
            </a:r>
          </a:p>
        </p:txBody>
      </p:sp>
      <p:sp>
        <p:nvSpPr>
          <p:cNvPr id="4" name="TextBox 3">
            <a:extLst>
              <a:ext uri="{FF2B5EF4-FFF2-40B4-BE49-F238E27FC236}">
                <a16:creationId xmlns:a16="http://schemas.microsoft.com/office/drawing/2014/main" id="{15E6358E-2599-45D2-8C58-83B899C4D008}"/>
              </a:ext>
            </a:extLst>
          </p:cNvPr>
          <p:cNvSpPr txBox="1"/>
          <p:nvPr/>
        </p:nvSpPr>
        <p:spPr>
          <a:xfrm>
            <a:off x="1531086" y="4183916"/>
            <a:ext cx="7889359" cy="2308324"/>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Name          Null     Type           </a:t>
            </a:r>
          </a:p>
          <a:p>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PRODUCT_ID    NOT NULL NUMBER         </a:t>
            </a:r>
          </a:p>
          <a:p>
            <a:r>
              <a:rPr lang="en-US" dirty="0">
                <a:latin typeface="Courier New" panose="02070309020205020404" pitchFamily="49" charset="0"/>
                <a:cs typeface="Courier New" panose="02070309020205020404" pitchFamily="49" charset="0"/>
              </a:rPr>
              <a:t>PRODUCT_NAME  NOT NULL VARCHAR2(255)  </a:t>
            </a:r>
          </a:p>
          <a:p>
            <a:r>
              <a:rPr lang="en-US" dirty="0">
                <a:latin typeface="Courier New" panose="02070309020205020404" pitchFamily="49" charset="0"/>
                <a:cs typeface="Courier New" panose="02070309020205020404" pitchFamily="49" charset="0"/>
              </a:rPr>
              <a:t>DESCRIPTION            VARCHAR2(2000) </a:t>
            </a:r>
          </a:p>
          <a:p>
            <a:r>
              <a:rPr lang="en-US" dirty="0">
                <a:latin typeface="Courier New" panose="02070309020205020404" pitchFamily="49" charset="0"/>
                <a:cs typeface="Courier New" panose="02070309020205020404" pitchFamily="49" charset="0"/>
              </a:rPr>
              <a:t>STANDARD_COST          NUMBER(9,2)    </a:t>
            </a:r>
          </a:p>
          <a:p>
            <a:r>
              <a:rPr lang="en-US" dirty="0">
                <a:latin typeface="Courier New" panose="02070309020205020404" pitchFamily="49" charset="0"/>
                <a:cs typeface="Courier New" panose="02070309020205020404" pitchFamily="49" charset="0"/>
              </a:rPr>
              <a:t>LIST_PRICE             NUMBER(9,2)    </a:t>
            </a:r>
          </a:p>
          <a:p>
            <a:r>
              <a:rPr lang="en-US" dirty="0">
                <a:latin typeface="Courier New" panose="02070309020205020404" pitchFamily="49" charset="0"/>
                <a:cs typeface="Courier New" panose="02070309020205020404" pitchFamily="49" charset="0"/>
              </a:rPr>
              <a:t>CATEGORY_ID   NOT NULL NUMBER </a:t>
            </a:r>
          </a:p>
        </p:txBody>
      </p:sp>
      <p:sp>
        <p:nvSpPr>
          <p:cNvPr id="5" name="TextBox 4">
            <a:extLst>
              <a:ext uri="{FF2B5EF4-FFF2-40B4-BE49-F238E27FC236}">
                <a16:creationId xmlns:a16="http://schemas.microsoft.com/office/drawing/2014/main" id="{6C650F9B-06FA-471D-8733-E4116E83843E}"/>
              </a:ext>
            </a:extLst>
          </p:cNvPr>
          <p:cNvSpPr txBox="1"/>
          <p:nvPr/>
        </p:nvSpPr>
        <p:spPr>
          <a:xfrm>
            <a:off x="1743740" y="2881423"/>
            <a:ext cx="4352260"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 products;</a:t>
            </a:r>
          </a:p>
          <a:p>
            <a:r>
              <a:rPr lang="en-US" dirty="0">
                <a:latin typeface="Courier New" panose="02070309020205020404" pitchFamily="49" charset="0"/>
                <a:cs typeface="Courier New" panose="02070309020205020404" pitchFamily="49" charset="0"/>
              </a:rPr>
              <a:t>or</a:t>
            </a:r>
          </a:p>
          <a:p>
            <a:r>
              <a:rPr lang="en-US" b="1" dirty="0">
                <a:latin typeface="Courier New" panose="02070309020205020404" pitchFamily="49" charset="0"/>
                <a:cs typeface="Courier New" panose="02070309020205020404" pitchFamily="49" charset="0"/>
              </a:rPr>
              <a:t>DESCRIBE</a:t>
            </a:r>
            <a:r>
              <a:rPr lang="en-US" dirty="0">
                <a:latin typeface="Courier New" panose="02070309020205020404" pitchFamily="49" charset="0"/>
                <a:cs typeface="Courier New" panose="02070309020205020404" pitchFamily="49" charset="0"/>
              </a:rPr>
              <a:t> products;</a:t>
            </a:r>
          </a:p>
        </p:txBody>
      </p:sp>
    </p:spTree>
    <p:extLst>
      <p:ext uri="{BB962C8B-B14F-4D97-AF65-F5344CB8AC3E}">
        <p14:creationId xmlns:p14="http://schemas.microsoft.com/office/powerpoint/2010/main" val="509274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D76B-3D11-4081-AFDD-3B31ABF0CD32}"/>
              </a:ext>
            </a:extLst>
          </p:cNvPr>
          <p:cNvSpPr>
            <a:spLocks noGrp="1"/>
          </p:cNvSpPr>
          <p:nvPr>
            <p:ph type="title"/>
          </p:nvPr>
        </p:nvSpPr>
        <p:spPr/>
        <p:txBody>
          <a:bodyPr/>
          <a:lstStyle/>
          <a:p>
            <a:r>
              <a:rPr lang="en-US" dirty="0"/>
              <a:t>Join</a:t>
            </a:r>
          </a:p>
        </p:txBody>
      </p:sp>
      <p:sp>
        <p:nvSpPr>
          <p:cNvPr id="3" name="Text Placeholder 2">
            <a:extLst>
              <a:ext uri="{FF2B5EF4-FFF2-40B4-BE49-F238E27FC236}">
                <a16:creationId xmlns:a16="http://schemas.microsoft.com/office/drawing/2014/main" id="{4254B81A-5E07-455C-A231-16977109EC2F}"/>
              </a:ext>
            </a:extLst>
          </p:cNvPr>
          <p:cNvSpPr>
            <a:spLocks noGrp="1"/>
          </p:cNvSpPr>
          <p:nvPr>
            <p:ph type="body" idx="1"/>
          </p:nvPr>
        </p:nvSpPr>
        <p:spPr/>
        <p:txBody>
          <a:bodyPr/>
          <a:lstStyle/>
          <a:p>
            <a:r>
              <a:rPr lang="en-US" dirty="0"/>
              <a:t>Displaying data from multiple tables </a:t>
            </a:r>
          </a:p>
        </p:txBody>
      </p:sp>
    </p:spTree>
    <p:extLst>
      <p:ext uri="{BB962C8B-B14F-4D97-AF65-F5344CB8AC3E}">
        <p14:creationId xmlns:p14="http://schemas.microsoft.com/office/powerpoint/2010/main" val="1338463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8AD9-453D-451F-8BFF-D0D932139D92}"/>
              </a:ext>
            </a:extLst>
          </p:cNvPr>
          <p:cNvSpPr>
            <a:spLocks noGrp="1"/>
          </p:cNvSpPr>
          <p:nvPr>
            <p:ph type="title"/>
          </p:nvPr>
        </p:nvSpPr>
        <p:spPr/>
        <p:txBody>
          <a:bodyPr/>
          <a:lstStyle/>
          <a:p>
            <a:r>
              <a:rPr lang="en-US" dirty="0"/>
              <a:t>Fetching Data from Multiple Tables</a:t>
            </a:r>
          </a:p>
        </p:txBody>
      </p:sp>
      <p:sp>
        <p:nvSpPr>
          <p:cNvPr id="3" name="Content Placeholder 2">
            <a:extLst>
              <a:ext uri="{FF2B5EF4-FFF2-40B4-BE49-F238E27FC236}">
                <a16:creationId xmlns:a16="http://schemas.microsoft.com/office/drawing/2014/main" id="{6FE13199-1663-4618-AB48-2E685E383A5A}"/>
              </a:ext>
            </a:extLst>
          </p:cNvPr>
          <p:cNvSpPr>
            <a:spLocks noGrp="1"/>
          </p:cNvSpPr>
          <p:nvPr>
            <p:ph idx="1"/>
          </p:nvPr>
        </p:nvSpPr>
        <p:spPr/>
        <p:txBody>
          <a:bodyPr/>
          <a:lstStyle/>
          <a:p>
            <a:r>
              <a:rPr lang="en-US" dirty="0"/>
              <a:t>products</a:t>
            </a:r>
          </a:p>
          <a:p>
            <a:endParaRPr lang="en-US" dirty="0"/>
          </a:p>
          <a:p>
            <a:endParaRPr lang="en-US" dirty="0"/>
          </a:p>
          <a:p>
            <a:endParaRPr lang="en-US" dirty="0"/>
          </a:p>
          <a:p>
            <a:endParaRPr lang="en-US" dirty="0"/>
          </a:p>
          <a:p>
            <a:endParaRPr lang="en-US" dirty="0"/>
          </a:p>
          <a:p>
            <a:r>
              <a:rPr lang="en-US" dirty="0" err="1"/>
              <a:t>product_categories</a:t>
            </a:r>
            <a:endParaRPr lang="en-US" dirty="0"/>
          </a:p>
        </p:txBody>
      </p:sp>
      <p:pic>
        <p:nvPicPr>
          <p:cNvPr id="4" name="Picture 3">
            <a:extLst>
              <a:ext uri="{FF2B5EF4-FFF2-40B4-BE49-F238E27FC236}">
                <a16:creationId xmlns:a16="http://schemas.microsoft.com/office/drawing/2014/main" id="{55716D27-ED48-45A4-A360-C3F9C86B2F0D}"/>
              </a:ext>
            </a:extLst>
          </p:cNvPr>
          <p:cNvPicPr>
            <a:picLocks noChangeAspect="1"/>
          </p:cNvPicPr>
          <p:nvPr/>
        </p:nvPicPr>
        <p:blipFill>
          <a:blip r:embed="rId2"/>
          <a:stretch>
            <a:fillRect/>
          </a:stretch>
        </p:blipFill>
        <p:spPr>
          <a:xfrm>
            <a:off x="1261872" y="2253659"/>
            <a:ext cx="8582025" cy="2095500"/>
          </a:xfrm>
          <a:prstGeom prst="rect">
            <a:avLst/>
          </a:prstGeom>
        </p:spPr>
      </p:pic>
      <p:pic>
        <p:nvPicPr>
          <p:cNvPr id="5" name="Picture 4">
            <a:extLst>
              <a:ext uri="{FF2B5EF4-FFF2-40B4-BE49-F238E27FC236}">
                <a16:creationId xmlns:a16="http://schemas.microsoft.com/office/drawing/2014/main" id="{F0FD27DE-A4C3-406E-9F2A-6F069DCCC74B}"/>
              </a:ext>
            </a:extLst>
          </p:cNvPr>
          <p:cNvPicPr>
            <a:picLocks noChangeAspect="1"/>
          </p:cNvPicPr>
          <p:nvPr/>
        </p:nvPicPr>
        <p:blipFill>
          <a:blip r:embed="rId3"/>
          <a:stretch>
            <a:fillRect/>
          </a:stretch>
        </p:blipFill>
        <p:spPr>
          <a:xfrm>
            <a:off x="1261872" y="5063943"/>
            <a:ext cx="2495550" cy="1190625"/>
          </a:xfrm>
          <a:prstGeom prst="rect">
            <a:avLst/>
          </a:prstGeom>
        </p:spPr>
      </p:pic>
      <p:sp>
        <p:nvSpPr>
          <p:cNvPr id="6" name="TextBox 5">
            <a:extLst>
              <a:ext uri="{FF2B5EF4-FFF2-40B4-BE49-F238E27FC236}">
                <a16:creationId xmlns:a16="http://schemas.microsoft.com/office/drawing/2014/main" id="{BDF1C73F-F40A-4069-AA70-8A04C01AE496}"/>
              </a:ext>
            </a:extLst>
          </p:cNvPr>
          <p:cNvSpPr txBox="1"/>
          <p:nvPr/>
        </p:nvSpPr>
        <p:spPr>
          <a:xfrm>
            <a:off x="9386697" y="4201709"/>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828357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898-2BD3-4E9A-8D81-92F7608DE055}"/>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FE66FC2D-69A6-4053-A159-EF858D604165}"/>
              </a:ext>
            </a:extLst>
          </p:cNvPr>
          <p:cNvSpPr>
            <a:spLocks noGrp="1"/>
          </p:cNvSpPr>
          <p:nvPr>
            <p:ph idx="1"/>
          </p:nvPr>
        </p:nvSpPr>
        <p:spPr/>
        <p:txBody>
          <a:bodyPr/>
          <a:lstStyle/>
          <a:p>
            <a:r>
              <a:rPr lang="en-US" dirty="0"/>
              <a:t>What is the category name of each product?</a:t>
            </a:r>
          </a:p>
          <a:p>
            <a:pPr lvl="1"/>
            <a:r>
              <a:rPr lang="en-US" dirty="0"/>
              <a:t>To find the category name of each product, we need to select from two tables:</a:t>
            </a:r>
          </a:p>
          <a:p>
            <a:pPr lvl="2"/>
            <a:r>
              <a:rPr lang="en-US" dirty="0"/>
              <a:t>products</a:t>
            </a:r>
          </a:p>
          <a:p>
            <a:pPr lvl="2"/>
            <a:r>
              <a:rPr lang="en-US" dirty="0" err="1"/>
              <a:t>product_categories</a:t>
            </a:r>
            <a:endParaRPr lang="en-US" dirty="0"/>
          </a:p>
          <a:p>
            <a:pPr marL="548640" lvl="2" indent="0">
              <a:buNone/>
            </a:pPr>
            <a:endParaRPr lang="en-US" dirty="0"/>
          </a:p>
          <a:p>
            <a:r>
              <a:rPr lang="en-US" dirty="0"/>
              <a:t>Different types of joins:</a:t>
            </a:r>
          </a:p>
          <a:p>
            <a:pPr lvl="1"/>
            <a:r>
              <a:rPr lang="en-US" dirty="0"/>
              <a:t>INNER JOIN (JOIN)</a:t>
            </a:r>
          </a:p>
          <a:p>
            <a:pPr lvl="1"/>
            <a:r>
              <a:rPr lang="en-US" dirty="0"/>
              <a:t>LEFT OUTER JOIN (LEFT JOIN)</a:t>
            </a:r>
          </a:p>
          <a:p>
            <a:pPr lvl="1"/>
            <a:r>
              <a:rPr lang="en-US" dirty="0"/>
              <a:t>RIGHT OUTER JOIN (RIGHT JOIN)</a:t>
            </a:r>
          </a:p>
          <a:p>
            <a:pPr lvl="1"/>
            <a:r>
              <a:rPr lang="en-US" dirty="0"/>
              <a:t>FULL OUTER JOIN (FULL JOIN)</a:t>
            </a:r>
          </a:p>
        </p:txBody>
      </p:sp>
    </p:spTree>
    <p:extLst>
      <p:ext uri="{BB962C8B-B14F-4D97-AF65-F5344CB8AC3E}">
        <p14:creationId xmlns:p14="http://schemas.microsoft.com/office/powerpoint/2010/main" val="35940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E0CD-33EA-4DAF-8F0E-9431360492F5}"/>
              </a:ext>
            </a:extLst>
          </p:cNvPr>
          <p:cNvSpPr>
            <a:spLocks noGrp="1"/>
          </p:cNvSpPr>
          <p:nvPr>
            <p:ph type="title"/>
          </p:nvPr>
        </p:nvSpPr>
        <p:spPr/>
        <p:txBody>
          <a:bodyPr/>
          <a:lstStyle/>
          <a:p>
            <a:r>
              <a:rPr lang="en-US" dirty="0"/>
              <a:t>SELECT</a:t>
            </a:r>
          </a:p>
        </p:txBody>
      </p:sp>
      <p:sp>
        <p:nvSpPr>
          <p:cNvPr id="3" name="Text Placeholder 2">
            <a:extLst>
              <a:ext uri="{FF2B5EF4-FFF2-40B4-BE49-F238E27FC236}">
                <a16:creationId xmlns:a16="http://schemas.microsoft.com/office/drawing/2014/main" id="{62B9594E-9428-40A0-8107-9E0CBD6FD6AD}"/>
              </a:ext>
            </a:extLst>
          </p:cNvPr>
          <p:cNvSpPr>
            <a:spLocks noGrp="1"/>
          </p:cNvSpPr>
          <p:nvPr>
            <p:ph type="body" idx="1"/>
          </p:nvPr>
        </p:nvSpPr>
        <p:spPr/>
        <p:txBody>
          <a:bodyPr/>
          <a:lstStyle/>
          <a:p>
            <a:r>
              <a:rPr lang="en-US" dirty="0"/>
              <a:t>Fetch Data from </a:t>
            </a:r>
            <a:r>
              <a:rPr lang="en-US"/>
              <a:t>a Database</a:t>
            </a:r>
          </a:p>
        </p:txBody>
      </p:sp>
    </p:spTree>
    <p:extLst>
      <p:ext uri="{BB962C8B-B14F-4D97-AF65-F5344CB8AC3E}">
        <p14:creationId xmlns:p14="http://schemas.microsoft.com/office/powerpoint/2010/main" val="368520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ECA0-C382-4373-9523-D4A52334733C}"/>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2122081E-7520-4C0E-B2C5-3C547DF559AB}"/>
              </a:ext>
            </a:extLst>
          </p:cNvPr>
          <p:cNvSpPr>
            <a:spLocks noGrp="1"/>
          </p:cNvSpPr>
          <p:nvPr>
            <p:ph idx="1"/>
          </p:nvPr>
        </p:nvSpPr>
        <p:spPr>
          <a:xfrm>
            <a:off x="1261872" y="1828800"/>
            <a:ext cx="8595360" cy="669851"/>
          </a:xfrm>
        </p:spPr>
        <p:txBody>
          <a:bodyPr/>
          <a:lstStyle/>
          <a:p>
            <a:r>
              <a:rPr lang="en-US" dirty="0"/>
              <a:t>INNER JOIN returns all rows from multiple tables if the join condition is true.</a:t>
            </a:r>
          </a:p>
          <a:p>
            <a:endParaRPr lang="en-US" dirty="0"/>
          </a:p>
          <a:p>
            <a:endParaRPr lang="en-US" dirty="0"/>
          </a:p>
          <a:p>
            <a:endParaRPr lang="en-US" dirty="0"/>
          </a:p>
        </p:txBody>
      </p:sp>
      <p:sp>
        <p:nvSpPr>
          <p:cNvPr id="11" name="TextBox 10">
            <a:extLst>
              <a:ext uri="{FF2B5EF4-FFF2-40B4-BE49-F238E27FC236}">
                <a16:creationId xmlns:a16="http://schemas.microsoft.com/office/drawing/2014/main" id="{47056EED-B4E2-41C5-B17C-2A1B54F6467E}"/>
              </a:ext>
            </a:extLst>
          </p:cNvPr>
          <p:cNvSpPr txBox="1"/>
          <p:nvPr/>
        </p:nvSpPr>
        <p:spPr>
          <a:xfrm>
            <a:off x="1431995" y="2594337"/>
            <a:ext cx="5968268"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c.category_name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ass_products</a:t>
            </a:r>
            <a:r>
              <a:rPr lang="en-US" sz="1600"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INNER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p.category_id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c.category_id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CF560A17-B775-4097-A7BD-70DD298044EB}"/>
              </a:ext>
            </a:extLst>
          </p:cNvPr>
          <p:cNvPicPr>
            <a:picLocks noChangeAspect="1"/>
          </p:cNvPicPr>
          <p:nvPr/>
        </p:nvPicPr>
        <p:blipFill>
          <a:blip r:embed="rId2"/>
          <a:stretch>
            <a:fillRect/>
          </a:stretch>
        </p:blipFill>
        <p:spPr>
          <a:xfrm>
            <a:off x="1517056" y="4322251"/>
            <a:ext cx="4800600" cy="2105025"/>
          </a:xfrm>
          <a:prstGeom prst="rect">
            <a:avLst/>
          </a:prstGeom>
        </p:spPr>
      </p:pic>
      <p:sp>
        <p:nvSpPr>
          <p:cNvPr id="13" name="TextBox 12">
            <a:extLst>
              <a:ext uri="{FF2B5EF4-FFF2-40B4-BE49-F238E27FC236}">
                <a16:creationId xmlns:a16="http://schemas.microsoft.com/office/drawing/2014/main" id="{F738F297-86DE-49F7-8FE6-440F286577C0}"/>
              </a:ext>
            </a:extLst>
          </p:cNvPr>
          <p:cNvSpPr txBox="1"/>
          <p:nvPr/>
        </p:nvSpPr>
        <p:spPr>
          <a:xfrm>
            <a:off x="5860456" y="6307574"/>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36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5C65-A7E3-4203-80E7-B004E375814E}"/>
              </a:ext>
            </a:extLst>
          </p:cNvPr>
          <p:cNvSpPr>
            <a:spLocks noGrp="1"/>
          </p:cNvSpPr>
          <p:nvPr>
            <p:ph type="title"/>
          </p:nvPr>
        </p:nvSpPr>
        <p:spPr/>
        <p:txBody>
          <a:bodyPr/>
          <a:lstStyle/>
          <a:p>
            <a:r>
              <a:rPr lang="en-US" dirty="0"/>
              <a:t>INNER JOIN (Example 2)</a:t>
            </a:r>
          </a:p>
        </p:txBody>
      </p:sp>
      <p:sp>
        <p:nvSpPr>
          <p:cNvPr id="3" name="Content Placeholder 2">
            <a:extLst>
              <a:ext uri="{FF2B5EF4-FFF2-40B4-BE49-F238E27FC236}">
                <a16:creationId xmlns:a16="http://schemas.microsoft.com/office/drawing/2014/main" id="{DB0A20F3-18B8-42E8-A16E-6F2E3A0E4983}"/>
              </a:ext>
            </a:extLst>
          </p:cNvPr>
          <p:cNvSpPr>
            <a:spLocks noGrp="1"/>
          </p:cNvSpPr>
          <p:nvPr>
            <p:ph idx="1"/>
          </p:nvPr>
        </p:nvSpPr>
        <p:spPr>
          <a:xfrm>
            <a:off x="1261872" y="1828801"/>
            <a:ext cx="8595360" cy="499730"/>
          </a:xfrm>
        </p:spPr>
        <p:txBody>
          <a:bodyPr/>
          <a:lstStyle/>
          <a:p>
            <a:r>
              <a:rPr lang="en-US" dirty="0"/>
              <a:t>What is the category name of products in category 1, 2, and 8.</a:t>
            </a:r>
          </a:p>
        </p:txBody>
      </p:sp>
      <p:sp>
        <p:nvSpPr>
          <p:cNvPr id="4" name="TextBox 3">
            <a:extLst>
              <a:ext uri="{FF2B5EF4-FFF2-40B4-BE49-F238E27FC236}">
                <a16:creationId xmlns:a16="http://schemas.microsoft.com/office/drawing/2014/main" id="{27991E57-D3DF-4C09-B29C-CB6344FBC7C4}"/>
              </a:ext>
            </a:extLst>
          </p:cNvPr>
          <p:cNvSpPr txBox="1"/>
          <p:nvPr/>
        </p:nvSpPr>
        <p:spPr>
          <a:xfrm>
            <a:off x="1410730" y="2392318"/>
            <a:ext cx="7201644"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c.category_name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ass_products</a:t>
            </a:r>
            <a:r>
              <a:rPr lang="en-US" sz="1600"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INNER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p.category_id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c.category_id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 in (1,2,8)</a:t>
            </a:r>
          </a:p>
          <a:p>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p.product_id</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AD2E843-7667-416A-A9B3-5D77D8FACF73}"/>
              </a:ext>
            </a:extLst>
          </p:cNvPr>
          <p:cNvPicPr>
            <a:picLocks noChangeAspect="1"/>
          </p:cNvPicPr>
          <p:nvPr/>
        </p:nvPicPr>
        <p:blipFill>
          <a:blip r:embed="rId2"/>
          <a:stretch>
            <a:fillRect/>
          </a:stretch>
        </p:blipFill>
        <p:spPr>
          <a:xfrm>
            <a:off x="1473327" y="4262327"/>
            <a:ext cx="4086225" cy="800100"/>
          </a:xfrm>
          <a:prstGeom prst="rect">
            <a:avLst/>
          </a:prstGeom>
        </p:spPr>
      </p:pic>
    </p:spTree>
    <p:extLst>
      <p:ext uri="{BB962C8B-B14F-4D97-AF65-F5344CB8AC3E}">
        <p14:creationId xmlns:p14="http://schemas.microsoft.com/office/powerpoint/2010/main" val="1860613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7774-6ABB-4000-A6BE-13716C4E50A8}"/>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31698472-591D-42CC-A491-2A6892BAC081}"/>
              </a:ext>
            </a:extLst>
          </p:cNvPr>
          <p:cNvSpPr>
            <a:spLocks noGrp="1"/>
          </p:cNvSpPr>
          <p:nvPr>
            <p:ph idx="1"/>
          </p:nvPr>
        </p:nvSpPr>
        <p:spPr>
          <a:xfrm>
            <a:off x="1261872" y="1828801"/>
            <a:ext cx="8595360" cy="2286000"/>
          </a:xfrm>
        </p:spPr>
        <p:txBody>
          <a:bodyPr/>
          <a:lstStyle/>
          <a:p>
            <a:r>
              <a:rPr lang="en-US" dirty="0"/>
              <a:t>Who is the manager of employee with Id 101?</a:t>
            </a:r>
          </a:p>
          <a:p>
            <a:pPr lvl="1"/>
            <a:r>
              <a:rPr lang="en-US" dirty="0"/>
              <a:t>The employee Id is located in table employees.</a:t>
            </a:r>
          </a:p>
          <a:p>
            <a:pPr lvl="1"/>
            <a:r>
              <a:rPr lang="en-US" dirty="0"/>
              <a:t>The manager Id is also located in table employees.</a:t>
            </a:r>
          </a:p>
          <a:p>
            <a:pPr lvl="1"/>
            <a:r>
              <a:rPr lang="en-US" dirty="0"/>
              <a:t>A manager is also an employee. So, the column </a:t>
            </a:r>
            <a:r>
              <a:rPr lang="en-US" dirty="0" err="1"/>
              <a:t>manager_id</a:t>
            </a:r>
            <a:r>
              <a:rPr lang="en-US" dirty="0"/>
              <a:t> in table employees refers to the column </a:t>
            </a:r>
            <a:r>
              <a:rPr lang="en-US" dirty="0" err="1"/>
              <a:t>employee_id</a:t>
            </a:r>
            <a:r>
              <a:rPr lang="en-US" dirty="0"/>
              <a:t> in the same table.</a:t>
            </a:r>
          </a:p>
          <a:p>
            <a:r>
              <a:rPr lang="en-US" dirty="0"/>
              <a:t>To find the manager name and last name of employee 101, we need to join the employee table with itself:</a:t>
            </a:r>
          </a:p>
        </p:txBody>
      </p:sp>
      <p:sp>
        <p:nvSpPr>
          <p:cNvPr id="4" name="TextBox 3">
            <a:extLst>
              <a:ext uri="{FF2B5EF4-FFF2-40B4-BE49-F238E27FC236}">
                <a16:creationId xmlns:a16="http://schemas.microsoft.com/office/drawing/2014/main" id="{08605758-E00E-4506-9F4F-78EDD98EFCCA}"/>
              </a:ext>
            </a:extLst>
          </p:cNvPr>
          <p:cNvSpPr txBox="1"/>
          <p:nvPr/>
        </p:nvSpPr>
        <p:spPr>
          <a:xfrm>
            <a:off x="1456658" y="4093528"/>
            <a:ext cx="7219507" cy="156966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e.employee_id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m.manager_id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m.last_name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ass_employees</a:t>
            </a:r>
            <a:r>
              <a:rPr lang="en-US" sz="1600" dirty="0">
                <a:latin typeface="Courier New" panose="02070309020205020404" pitchFamily="49" charset="0"/>
                <a:cs typeface="Courier New" panose="02070309020205020404" pitchFamily="49" charset="0"/>
              </a:rPr>
              <a:t> e</a:t>
            </a:r>
          </a:p>
          <a:p>
            <a:r>
              <a:rPr lang="en-US" sz="1600" b="1" dirty="0">
                <a:latin typeface="Courier New" panose="02070309020205020404" pitchFamily="49" charset="0"/>
                <a:cs typeface="Courier New" panose="02070309020205020404" pitchFamily="49" charset="0"/>
              </a:rPr>
              <a:t>INNER JOIN </a:t>
            </a:r>
            <a:r>
              <a:rPr lang="en-US" sz="1600" dirty="0" err="1">
                <a:latin typeface="Courier New" panose="02070309020205020404" pitchFamily="49" charset="0"/>
                <a:cs typeface="Courier New" panose="02070309020205020404" pitchFamily="49" charset="0"/>
              </a:rPr>
              <a:t>ass_employees</a:t>
            </a:r>
            <a:r>
              <a:rPr lang="en-US" sz="1600" dirty="0">
                <a:latin typeface="Courier New" panose="02070309020205020404" pitchFamily="49" charset="0"/>
                <a:cs typeface="Courier New" panose="02070309020205020404" pitchFamily="49" charset="0"/>
              </a:rPr>
              <a:t> m</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e.manager_id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m.employee_id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e.employee_id</a:t>
            </a:r>
            <a:r>
              <a:rPr lang="en-US" sz="1600" dirty="0">
                <a:latin typeface="Courier New" panose="02070309020205020404" pitchFamily="49" charset="0"/>
                <a:cs typeface="Courier New" panose="02070309020205020404" pitchFamily="49" charset="0"/>
              </a:rPr>
              <a:t> = 101;</a:t>
            </a:r>
          </a:p>
        </p:txBody>
      </p:sp>
      <p:pic>
        <p:nvPicPr>
          <p:cNvPr id="5" name="Picture 4">
            <a:extLst>
              <a:ext uri="{FF2B5EF4-FFF2-40B4-BE49-F238E27FC236}">
                <a16:creationId xmlns:a16="http://schemas.microsoft.com/office/drawing/2014/main" id="{8BB09074-8B2A-4B75-BC4A-8DD16C849DD5}"/>
              </a:ext>
            </a:extLst>
          </p:cNvPr>
          <p:cNvPicPr>
            <a:picLocks noChangeAspect="1"/>
          </p:cNvPicPr>
          <p:nvPr/>
        </p:nvPicPr>
        <p:blipFill>
          <a:blip r:embed="rId2"/>
          <a:stretch>
            <a:fillRect/>
          </a:stretch>
        </p:blipFill>
        <p:spPr>
          <a:xfrm>
            <a:off x="1541720" y="5770365"/>
            <a:ext cx="7141831" cy="513465"/>
          </a:xfrm>
          <a:prstGeom prst="rect">
            <a:avLst/>
          </a:prstGeom>
        </p:spPr>
      </p:pic>
    </p:spTree>
    <p:extLst>
      <p:ext uri="{BB962C8B-B14F-4D97-AF65-F5344CB8AC3E}">
        <p14:creationId xmlns:p14="http://schemas.microsoft.com/office/powerpoint/2010/main" val="343648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16A9-1CB0-4296-A45F-055366A62841}"/>
              </a:ext>
            </a:extLst>
          </p:cNvPr>
          <p:cNvSpPr>
            <a:spLocks noGrp="1"/>
          </p:cNvSpPr>
          <p:nvPr>
            <p:ph type="title"/>
          </p:nvPr>
        </p:nvSpPr>
        <p:spPr/>
        <p:txBody>
          <a:bodyPr/>
          <a:lstStyle/>
          <a:p>
            <a:r>
              <a:rPr lang="en-US" dirty="0"/>
              <a:t>OUTER JOINs</a:t>
            </a:r>
          </a:p>
        </p:txBody>
      </p:sp>
      <p:sp>
        <p:nvSpPr>
          <p:cNvPr id="3" name="Content Placeholder 2">
            <a:extLst>
              <a:ext uri="{FF2B5EF4-FFF2-40B4-BE49-F238E27FC236}">
                <a16:creationId xmlns:a16="http://schemas.microsoft.com/office/drawing/2014/main" id="{3031BE91-4029-41C6-A674-DE478E850ADD}"/>
              </a:ext>
            </a:extLst>
          </p:cNvPr>
          <p:cNvSpPr>
            <a:spLocks noGrp="1"/>
          </p:cNvSpPr>
          <p:nvPr>
            <p:ph idx="1"/>
          </p:nvPr>
        </p:nvSpPr>
        <p:spPr/>
        <p:txBody>
          <a:bodyPr/>
          <a:lstStyle/>
          <a:p>
            <a:r>
              <a:rPr lang="en-US" dirty="0"/>
              <a:t>Display all customers and their orders. Include the customers without orders in your result. </a:t>
            </a:r>
          </a:p>
          <a:p>
            <a:r>
              <a:rPr lang="en-US" dirty="0"/>
              <a:t>The </a:t>
            </a:r>
            <a:r>
              <a:rPr lang="en-US" b="1" dirty="0"/>
              <a:t>INNER JOIN</a:t>
            </a:r>
            <a:r>
              <a:rPr lang="en-US" dirty="0"/>
              <a:t> will select all rows from both tables as long as there is a match between the columns we are matching on. </a:t>
            </a:r>
          </a:p>
          <a:p>
            <a:r>
              <a:rPr lang="en-US" dirty="0"/>
              <a:t>If a customer has not placed an order or has not placed an order in the time we might specify, then this customer will not be listed as there is no common field.</a:t>
            </a:r>
          </a:p>
          <a:p>
            <a:r>
              <a:rPr lang="en-US" dirty="0"/>
              <a:t>To solve the problem, an outer join is required.</a:t>
            </a:r>
          </a:p>
          <a:p>
            <a:pPr lvl="1"/>
            <a:r>
              <a:rPr lang="en-US" dirty="0"/>
              <a:t>LEFT OUTER JOIN</a:t>
            </a:r>
          </a:p>
          <a:p>
            <a:pPr lvl="1"/>
            <a:r>
              <a:rPr lang="en-US" dirty="0"/>
              <a:t>RIGHT OUTER JOIN</a:t>
            </a:r>
          </a:p>
          <a:p>
            <a:pPr lvl="1"/>
            <a:r>
              <a:rPr lang="en-US" dirty="0"/>
              <a:t>FULL OUTER JOIN</a:t>
            </a:r>
          </a:p>
          <a:p>
            <a:endParaRPr lang="en-US" dirty="0"/>
          </a:p>
        </p:txBody>
      </p:sp>
    </p:spTree>
    <p:extLst>
      <p:ext uri="{BB962C8B-B14F-4D97-AF65-F5344CB8AC3E}">
        <p14:creationId xmlns:p14="http://schemas.microsoft.com/office/powerpoint/2010/main" val="4268732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E61-1CCB-4D33-8E48-1669209DB681}"/>
              </a:ext>
            </a:extLst>
          </p:cNvPr>
          <p:cNvSpPr>
            <a:spLocks noGrp="1"/>
          </p:cNvSpPr>
          <p:nvPr>
            <p:ph type="title"/>
          </p:nvPr>
        </p:nvSpPr>
        <p:spPr/>
        <p:txBody>
          <a:bodyPr/>
          <a:lstStyle/>
          <a:p>
            <a:r>
              <a:rPr lang="en-US" dirty="0"/>
              <a:t>LEFT / RIGHT OUTER JOIN</a:t>
            </a:r>
          </a:p>
        </p:txBody>
      </p:sp>
      <p:sp>
        <p:nvSpPr>
          <p:cNvPr id="3" name="Content Placeholder 2">
            <a:extLst>
              <a:ext uri="{FF2B5EF4-FFF2-40B4-BE49-F238E27FC236}">
                <a16:creationId xmlns:a16="http://schemas.microsoft.com/office/drawing/2014/main" id="{7702F28B-3611-4082-B208-FBC2DF150690}"/>
              </a:ext>
            </a:extLst>
          </p:cNvPr>
          <p:cNvSpPr>
            <a:spLocks noGrp="1"/>
          </p:cNvSpPr>
          <p:nvPr>
            <p:ph idx="1"/>
          </p:nvPr>
        </p:nvSpPr>
        <p:spPr>
          <a:xfrm>
            <a:off x="1261872" y="1828801"/>
            <a:ext cx="8595360" cy="1600200"/>
          </a:xfrm>
        </p:spPr>
        <p:txBody>
          <a:bodyPr>
            <a:normAutofit lnSpcReduction="10000"/>
          </a:bodyPr>
          <a:lstStyle/>
          <a:p>
            <a:r>
              <a:rPr lang="en-US" dirty="0"/>
              <a:t>LEFT (or RIGHT) JOIN returns </a:t>
            </a:r>
          </a:p>
          <a:p>
            <a:pPr lvl="1"/>
            <a:r>
              <a:rPr lang="en-US" dirty="0"/>
              <a:t>The result of the inner join between two tables (all matched rows)</a:t>
            </a:r>
          </a:p>
          <a:p>
            <a:pPr lvl="1"/>
            <a:r>
              <a:rPr lang="en-US" dirty="0"/>
              <a:t>And any unmatched rows from the left (or right) tables</a:t>
            </a:r>
          </a:p>
          <a:p>
            <a:r>
              <a:rPr lang="en-US" dirty="0"/>
              <a:t>Display all customers and their orders. Include the customers without orders in your result.</a:t>
            </a:r>
          </a:p>
          <a:p>
            <a:pPr marL="274320" lvl="1" indent="0">
              <a:buNone/>
            </a:pPr>
            <a:endParaRPr lang="en-US" dirty="0"/>
          </a:p>
          <a:p>
            <a:pPr lvl="1"/>
            <a:endParaRPr lang="en-US" dirty="0"/>
          </a:p>
        </p:txBody>
      </p:sp>
      <p:sp>
        <p:nvSpPr>
          <p:cNvPr id="4" name="TextBox 3">
            <a:extLst>
              <a:ext uri="{FF2B5EF4-FFF2-40B4-BE49-F238E27FC236}">
                <a16:creationId xmlns:a16="http://schemas.microsoft.com/office/drawing/2014/main" id="{874E9233-A84C-4546-8EAF-778FFEA65742}"/>
              </a:ext>
            </a:extLst>
          </p:cNvPr>
          <p:cNvSpPr txBox="1"/>
          <p:nvPr/>
        </p:nvSpPr>
        <p:spPr>
          <a:xfrm>
            <a:off x="1470130" y="3448250"/>
            <a:ext cx="5830044"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c.customer_id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o.order_id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o.order_date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ass_customers</a:t>
            </a:r>
            <a:r>
              <a:rPr lang="en-US" sz="1600" dirty="0">
                <a:latin typeface="Courier New" panose="02070309020205020404" pitchFamily="49" charset="0"/>
                <a:cs typeface="Courier New" panose="02070309020205020404" pitchFamily="49" charset="0"/>
              </a:rPr>
              <a:t> c</a:t>
            </a:r>
          </a:p>
          <a:p>
            <a:r>
              <a:rPr lang="en-US" sz="1600" b="1" dirty="0">
                <a:latin typeface="Courier New" panose="02070309020205020404" pitchFamily="49" charset="0"/>
                <a:cs typeface="Courier New" panose="02070309020205020404" pitchFamily="49" charset="0"/>
              </a:rPr>
              <a:t>LEFT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OUTER 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ass_orders</a:t>
            </a:r>
            <a:r>
              <a:rPr lang="en-US" sz="1600" dirty="0">
                <a:latin typeface="Courier New" panose="02070309020205020404" pitchFamily="49" charset="0"/>
                <a:cs typeface="Courier New" panose="02070309020205020404" pitchFamily="49" charset="0"/>
              </a:rPr>
              <a:t> o</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c.customer_id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o.customer_id</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8AAA84D8-5D5C-48EE-9BDD-29C5C876DA58}"/>
              </a:ext>
            </a:extLst>
          </p:cNvPr>
          <p:cNvPicPr>
            <a:picLocks noChangeAspect="1"/>
          </p:cNvPicPr>
          <p:nvPr/>
        </p:nvPicPr>
        <p:blipFill>
          <a:blip r:embed="rId2"/>
          <a:stretch>
            <a:fillRect/>
          </a:stretch>
        </p:blipFill>
        <p:spPr>
          <a:xfrm>
            <a:off x="6246073" y="4064788"/>
            <a:ext cx="3408289" cy="2361228"/>
          </a:xfrm>
          <a:prstGeom prst="rect">
            <a:avLst/>
          </a:prstGeom>
        </p:spPr>
      </p:pic>
      <p:sp>
        <p:nvSpPr>
          <p:cNvPr id="6" name="TextBox 5">
            <a:extLst>
              <a:ext uri="{FF2B5EF4-FFF2-40B4-BE49-F238E27FC236}">
                <a16:creationId xmlns:a16="http://schemas.microsoft.com/office/drawing/2014/main" id="{FDF73C62-D6A6-4583-A9AC-1870CCB934DE}"/>
              </a:ext>
            </a:extLst>
          </p:cNvPr>
          <p:cNvSpPr txBox="1"/>
          <p:nvPr/>
        </p:nvSpPr>
        <p:spPr>
          <a:xfrm>
            <a:off x="9197162" y="3695456"/>
            <a:ext cx="914400"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93D4510C-97DB-4544-88C4-3DD404D5D996}"/>
              </a:ext>
            </a:extLst>
          </p:cNvPr>
          <p:cNvSpPr txBox="1"/>
          <p:nvPr/>
        </p:nvSpPr>
        <p:spPr>
          <a:xfrm>
            <a:off x="9197162" y="6241350"/>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08587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31E2-E8AE-46A1-B3D9-6EA8E7314E86}"/>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26D1C68B-F75E-41ED-B918-37AF58125C52}"/>
              </a:ext>
            </a:extLst>
          </p:cNvPr>
          <p:cNvSpPr>
            <a:spLocks noGrp="1"/>
          </p:cNvSpPr>
          <p:nvPr>
            <p:ph idx="1"/>
          </p:nvPr>
        </p:nvSpPr>
        <p:spPr>
          <a:xfrm>
            <a:off x="1261872" y="1828800"/>
            <a:ext cx="4426547" cy="3530009"/>
          </a:xfrm>
        </p:spPr>
        <p:txBody>
          <a:bodyPr/>
          <a:lstStyle/>
          <a:p>
            <a:r>
              <a:rPr lang="en-US" dirty="0"/>
              <a:t>LEFT (or RIGHT) JOIN returns </a:t>
            </a:r>
          </a:p>
          <a:p>
            <a:pPr lvl="1"/>
            <a:r>
              <a:rPr lang="en-US" dirty="0"/>
              <a:t>The result of the inner join between two tables (all matched rows)</a:t>
            </a:r>
          </a:p>
          <a:p>
            <a:pPr lvl="1"/>
            <a:r>
              <a:rPr lang="en-US" dirty="0"/>
              <a:t>And any non-matching rows from both left and right tables</a:t>
            </a:r>
          </a:p>
          <a:p>
            <a:pPr marL="0" indent="0">
              <a:buNone/>
            </a:pPr>
            <a:endParaRPr lang="en-US" dirty="0"/>
          </a:p>
        </p:txBody>
      </p:sp>
      <p:sp>
        <p:nvSpPr>
          <p:cNvPr id="4" name="TextBox 3">
            <a:extLst>
              <a:ext uri="{FF2B5EF4-FFF2-40B4-BE49-F238E27FC236}">
                <a16:creationId xmlns:a16="http://schemas.microsoft.com/office/drawing/2014/main" id="{033D5739-56F6-4372-AD87-6BD10CF8EFC7}"/>
              </a:ext>
            </a:extLst>
          </p:cNvPr>
          <p:cNvSpPr txBox="1"/>
          <p:nvPr/>
        </p:nvSpPr>
        <p:spPr>
          <a:xfrm>
            <a:off x="1414132" y="3551269"/>
            <a:ext cx="4274287"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w.warehouse_id</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w.warehouse_name</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l.location_id</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ass_warehouses</a:t>
            </a:r>
            <a:r>
              <a:rPr lang="en-US" sz="1600" dirty="0">
                <a:latin typeface="Courier New" panose="02070309020205020404" pitchFamily="49" charset="0"/>
                <a:cs typeface="Courier New" panose="02070309020205020404" pitchFamily="49" charset="0"/>
              </a:rPr>
              <a:t> w</a:t>
            </a:r>
          </a:p>
          <a:p>
            <a:r>
              <a:rPr lang="en-US" sz="1600" b="1" dirty="0">
                <a:latin typeface="Courier New" panose="02070309020205020404" pitchFamily="49" charset="0"/>
                <a:cs typeface="Courier New" panose="02070309020205020404" pitchFamily="49" charset="0"/>
              </a:rPr>
              <a:t>FULL OUTER JOIN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ass_locations</a:t>
            </a:r>
            <a:r>
              <a:rPr lang="en-US" sz="1600" dirty="0">
                <a:latin typeface="Courier New" panose="02070309020205020404" pitchFamily="49" charset="0"/>
                <a:cs typeface="Courier New" panose="02070309020205020404" pitchFamily="49" charset="0"/>
              </a:rPr>
              <a:t> l</a:t>
            </a:r>
          </a:p>
          <a:p>
            <a:r>
              <a:rPr lang="en-US" sz="1600" b="1" dirty="0">
                <a:latin typeface="Courier New" panose="02070309020205020404" pitchFamily="49" charset="0"/>
                <a:cs typeface="Courier New" panose="02070309020205020404" pitchFamily="49" charset="0"/>
              </a:rPr>
              <a: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w.location_id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l.location_id</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F4E7C6B-2D4F-4968-82C8-5757A64DA355}"/>
              </a:ext>
            </a:extLst>
          </p:cNvPr>
          <p:cNvPicPr>
            <a:picLocks noChangeAspect="1"/>
          </p:cNvPicPr>
          <p:nvPr/>
        </p:nvPicPr>
        <p:blipFill>
          <a:blip r:embed="rId2"/>
          <a:stretch>
            <a:fillRect/>
          </a:stretch>
        </p:blipFill>
        <p:spPr>
          <a:xfrm>
            <a:off x="5925312" y="1691640"/>
            <a:ext cx="5029200" cy="4800600"/>
          </a:xfrm>
          <a:prstGeom prst="rect">
            <a:avLst/>
          </a:prstGeom>
        </p:spPr>
      </p:pic>
    </p:spTree>
    <p:extLst>
      <p:ext uri="{BB962C8B-B14F-4D97-AF65-F5344CB8AC3E}">
        <p14:creationId xmlns:p14="http://schemas.microsoft.com/office/powerpoint/2010/main" val="41345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SQL Statements</a:t>
            </a:r>
            <a:endParaRPr lang="en-CA" dirty="0"/>
          </a:p>
        </p:txBody>
      </p:sp>
      <p:graphicFrame>
        <p:nvGraphicFramePr>
          <p:cNvPr id="4" name="Table 4">
            <a:extLst>
              <a:ext uri="{FF2B5EF4-FFF2-40B4-BE49-F238E27FC236}">
                <a16:creationId xmlns:a16="http://schemas.microsoft.com/office/drawing/2014/main" id="{59E6C570-D033-43FE-BF7C-953275F3CCDF}"/>
              </a:ext>
            </a:extLst>
          </p:cNvPr>
          <p:cNvGraphicFramePr>
            <a:graphicFrameLocks noGrp="1"/>
          </p:cNvGraphicFramePr>
          <p:nvPr>
            <p:ph idx="1"/>
            <p:extLst>
              <p:ext uri="{D42A27DB-BD31-4B8C-83A1-F6EECF244321}">
                <p14:modId xmlns:p14="http://schemas.microsoft.com/office/powerpoint/2010/main" val="2403515192"/>
              </p:ext>
            </p:extLst>
          </p:nvPr>
        </p:nvGraphicFramePr>
        <p:xfrm>
          <a:off x="1262063" y="1828800"/>
          <a:ext cx="8594724" cy="351028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341052228"/>
                    </a:ext>
                  </a:extLst>
                </a:gridCol>
                <a:gridCol w="4297362">
                  <a:extLst>
                    <a:ext uri="{9D8B030D-6E8A-4147-A177-3AD203B41FA5}">
                      <a16:colId xmlns:a16="http://schemas.microsoft.com/office/drawing/2014/main" val="528316660"/>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147325336"/>
                  </a:ext>
                </a:extLst>
              </a:tr>
              <a:tr h="370840">
                <a:tc>
                  <a:txBody>
                    <a:bodyPr/>
                    <a:lstStyle/>
                    <a:p>
                      <a:r>
                        <a:rPr lang="en-US" dirty="0"/>
                        <a:t>Data Manipulation Language (DML)</a:t>
                      </a:r>
                    </a:p>
                  </a:txBody>
                  <a:tcPr/>
                </a:tc>
                <a:tc>
                  <a:txBody>
                    <a:bodyPr/>
                    <a:lstStyle/>
                    <a:p>
                      <a:r>
                        <a:rPr lang="en-US" sz="1400" dirty="0"/>
                        <a:t>SELECT</a:t>
                      </a:r>
                    </a:p>
                    <a:p>
                      <a:r>
                        <a:rPr lang="en-US" sz="1400" dirty="0"/>
                        <a:t>INSERT</a:t>
                      </a:r>
                    </a:p>
                    <a:p>
                      <a:r>
                        <a:rPr lang="en-US" sz="1400" dirty="0"/>
                        <a:t>UPDATE</a:t>
                      </a:r>
                    </a:p>
                    <a:p>
                      <a:r>
                        <a:rPr lang="en-US" sz="1400" dirty="0"/>
                        <a:t>DELETE</a:t>
                      </a:r>
                    </a:p>
                  </a:txBody>
                  <a:tcPr/>
                </a:tc>
                <a:extLst>
                  <a:ext uri="{0D108BD9-81ED-4DB2-BD59-A6C34878D82A}">
                    <a16:rowId xmlns:a16="http://schemas.microsoft.com/office/drawing/2014/main" val="1035997298"/>
                  </a:ext>
                </a:extLst>
              </a:tr>
              <a:tr h="370840">
                <a:tc>
                  <a:txBody>
                    <a:bodyPr/>
                    <a:lstStyle/>
                    <a:p>
                      <a:r>
                        <a:rPr lang="en-US" dirty="0"/>
                        <a:t>Data Definition Language (DDL)</a:t>
                      </a:r>
                    </a:p>
                  </a:txBody>
                  <a:tcPr/>
                </a:tc>
                <a:tc>
                  <a:txBody>
                    <a:bodyPr/>
                    <a:lstStyle/>
                    <a:p>
                      <a:r>
                        <a:rPr lang="en-US" sz="1400" kern="1200" dirty="0">
                          <a:solidFill>
                            <a:schemeClr val="dk1"/>
                          </a:solidFill>
                          <a:latin typeface="+mn-lt"/>
                          <a:ea typeface="+mn-ea"/>
                          <a:cs typeface="+mn-cs"/>
                        </a:rPr>
                        <a:t>CREATE</a:t>
                      </a:r>
                    </a:p>
                    <a:p>
                      <a:r>
                        <a:rPr lang="en-US" sz="1400" kern="1200" dirty="0">
                          <a:solidFill>
                            <a:schemeClr val="dk1"/>
                          </a:solidFill>
                          <a:latin typeface="+mn-lt"/>
                          <a:ea typeface="+mn-ea"/>
                          <a:cs typeface="+mn-cs"/>
                        </a:rPr>
                        <a:t>ALTER</a:t>
                      </a:r>
                    </a:p>
                    <a:p>
                      <a:r>
                        <a:rPr lang="en-US" sz="1400" kern="1200" dirty="0">
                          <a:solidFill>
                            <a:schemeClr val="dk1"/>
                          </a:solidFill>
                          <a:latin typeface="+mn-lt"/>
                          <a:ea typeface="+mn-ea"/>
                          <a:cs typeface="+mn-cs"/>
                        </a:rPr>
                        <a:t>DROP</a:t>
                      </a:r>
                    </a:p>
                    <a:p>
                      <a:r>
                        <a:rPr lang="en-US" sz="1400" kern="1200" dirty="0">
                          <a:solidFill>
                            <a:schemeClr val="dk1"/>
                          </a:solidFill>
                          <a:latin typeface="+mn-lt"/>
                          <a:ea typeface="+mn-ea"/>
                          <a:cs typeface="+mn-cs"/>
                        </a:rPr>
                        <a:t>RENAME</a:t>
                      </a:r>
                    </a:p>
                  </a:txBody>
                  <a:tcPr/>
                </a:tc>
                <a:extLst>
                  <a:ext uri="{0D108BD9-81ED-4DB2-BD59-A6C34878D82A}">
                    <a16:rowId xmlns:a16="http://schemas.microsoft.com/office/drawing/2014/main" val="699539076"/>
                  </a:ext>
                </a:extLst>
              </a:tr>
              <a:tr h="370840">
                <a:tc>
                  <a:txBody>
                    <a:bodyPr/>
                    <a:lstStyle/>
                    <a:p>
                      <a:r>
                        <a:rPr lang="en-US" dirty="0"/>
                        <a:t>Data Control Language (DCL)</a:t>
                      </a:r>
                    </a:p>
                  </a:txBody>
                  <a:tcPr/>
                </a:tc>
                <a:tc>
                  <a:txBody>
                    <a:bodyPr/>
                    <a:lstStyle/>
                    <a:p>
                      <a:r>
                        <a:rPr lang="en-US" sz="1400" kern="1200" dirty="0">
                          <a:solidFill>
                            <a:schemeClr val="dk1"/>
                          </a:solidFill>
                          <a:latin typeface="+mn-lt"/>
                          <a:ea typeface="+mn-ea"/>
                          <a:cs typeface="+mn-cs"/>
                        </a:rPr>
                        <a:t>GRANT</a:t>
                      </a:r>
                    </a:p>
                    <a:p>
                      <a:r>
                        <a:rPr lang="en-US" sz="1400" kern="1200" dirty="0">
                          <a:solidFill>
                            <a:schemeClr val="dk1"/>
                          </a:solidFill>
                          <a:latin typeface="+mn-lt"/>
                          <a:ea typeface="+mn-ea"/>
                          <a:cs typeface="+mn-cs"/>
                        </a:rPr>
                        <a:t>REVOKE</a:t>
                      </a:r>
                    </a:p>
                  </a:txBody>
                  <a:tcPr/>
                </a:tc>
                <a:extLst>
                  <a:ext uri="{0D108BD9-81ED-4DB2-BD59-A6C34878D82A}">
                    <a16:rowId xmlns:a16="http://schemas.microsoft.com/office/drawing/2014/main" val="3516644893"/>
                  </a:ext>
                </a:extLst>
              </a:tr>
              <a:tr h="370840">
                <a:tc>
                  <a:txBody>
                    <a:bodyPr/>
                    <a:lstStyle/>
                    <a:p>
                      <a:r>
                        <a:rPr lang="en-US" dirty="0"/>
                        <a:t>Transaction Control Language (TCL)</a:t>
                      </a:r>
                    </a:p>
                  </a:txBody>
                  <a:tcPr/>
                </a:tc>
                <a:tc>
                  <a:txBody>
                    <a:bodyPr/>
                    <a:lstStyle/>
                    <a:p>
                      <a:r>
                        <a:rPr lang="en-US" sz="1400" kern="1200" dirty="0">
                          <a:solidFill>
                            <a:schemeClr val="dk1"/>
                          </a:solidFill>
                          <a:latin typeface="+mn-lt"/>
                          <a:ea typeface="+mn-ea"/>
                          <a:cs typeface="+mn-cs"/>
                        </a:rPr>
                        <a:t>COMMIT</a:t>
                      </a:r>
                    </a:p>
                    <a:p>
                      <a:r>
                        <a:rPr lang="en-US" sz="1400" kern="1200" dirty="0">
                          <a:solidFill>
                            <a:schemeClr val="dk1"/>
                          </a:solidFill>
                          <a:latin typeface="+mn-lt"/>
                          <a:ea typeface="+mn-ea"/>
                          <a:cs typeface="+mn-cs"/>
                        </a:rPr>
                        <a:t>ROLLBACK</a:t>
                      </a:r>
                    </a:p>
                    <a:p>
                      <a:r>
                        <a:rPr lang="en-US" sz="1400" kern="1200" dirty="0">
                          <a:solidFill>
                            <a:schemeClr val="dk1"/>
                          </a:solidFill>
                          <a:latin typeface="+mn-lt"/>
                          <a:ea typeface="+mn-ea"/>
                          <a:cs typeface="+mn-cs"/>
                        </a:rPr>
                        <a:t>SAVEPOINT</a:t>
                      </a:r>
                    </a:p>
                  </a:txBody>
                  <a:tcPr/>
                </a:tc>
                <a:extLst>
                  <a:ext uri="{0D108BD9-81ED-4DB2-BD59-A6C34878D82A}">
                    <a16:rowId xmlns:a16="http://schemas.microsoft.com/office/drawing/2014/main" val="1985952579"/>
                  </a:ext>
                </a:extLst>
              </a:tr>
            </a:tbl>
          </a:graphicData>
        </a:graphic>
      </p:graphicFrame>
    </p:spTree>
    <p:extLst>
      <p:ext uri="{BB962C8B-B14F-4D97-AF65-F5344CB8AC3E}">
        <p14:creationId xmlns:p14="http://schemas.microsoft.com/office/powerpoint/2010/main" val="419605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a:t>
            </a:r>
          </a:p>
        </p:txBody>
      </p:sp>
      <p:sp>
        <p:nvSpPr>
          <p:cNvPr id="3" name="Content Placeholder 2"/>
          <p:cNvSpPr>
            <a:spLocks noGrp="1"/>
          </p:cNvSpPr>
          <p:nvPr>
            <p:ph idx="1"/>
          </p:nvPr>
        </p:nvSpPr>
        <p:spPr>
          <a:xfrm>
            <a:off x="1261872" y="1828800"/>
            <a:ext cx="8595360" cy="4351337"/>
          </a:xfrm>
        </p:spPr>
        <p:txBody>
          <a:bodyPr/>
          <a:lstStyle/>
          <a:p>
            <a:endParaRPr lang="en-CA" dirty="0"/>
          </a:p>
          <a:p>
            <a:endParaRPr lang="en-CA" dirty="0"/>
          </a:p>
          <a:p>
            <a:endParaRPr lang="en-CA" dirty="0"/>
          </a:p>
          <a:p>
            <a:endParaRPr lang="en-CA" dirty="0"/>
          </a:p>
          <a:p>
            <a:endParaRPr lang="en-CA" dirty="0"/>
          </a:p>
          <a:p>
            <a:endParaRPr lang="en-CA" dirty="0"/>
          </a:p>
          <a:p>
            <a:r>
              <a:rPr lang="en-CA" dirty="0"/>
              <a:t>SELECT: identifies the columns or calculations</a:t>
            </a:r>
          </a:p>
          <a:p>
            <a:r>
              <a:rPr lang="en-CA" dirty="0"/>
              <a:t>FROM: identifies the table that you want to retrieve data from</a:t>
            </a:r>
          </a:p>
          <a:p>
            <a:r>
              <a:rPr lang="en-CA" dirty="0"/>
              <a:t>WHERE: identifies the condition that has to be met for the record to be selected. </a:t>
            </a:r>
          </a:p>
        </p:txBody>
      </p:sp>
      <p:sp>
        <p:nvSpPr>
          <p:cNvPr id="5" name="TextBox 4">
            <a:extLst>
              <a:ext uri="{FF2B5EF4-FFF2-40B4-BE49-F238E27FC236}">
                <a16:creationId xmlns:a16="http://schemas.microsoft.com/office/drawing/2014/main" id="{9F5A2215-334A-4BBE-9BA9-77F9DF133EDD}"/>
              </a:ext>
            </a:extLst>
          </p:cNvPr>
          <p:cNvSpPr txBox="1"/>
          <p:nvPr/>
        </p:nvSpPr>
        <p:spPr>
          <a:xfrm>
            <a:off x="1261872" y="2067504"/>
            <a:ext cx="3533412" cy="2585323"/>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[distinct]</a:t>
            </a:r>
          </a:p>
          <a:p>
            <a:pPr latinLnBrk="1"/>
            <a:r>
              <a:rPr lang="en-US" dirty="0">
                <a:latin typeface="Courier New" panose="02070309020205020404" pitchFamily="49" charset="0"/>
                <a:cs typeface="Courier New" panose="02070309020205020404" pitchFamily="49" charset="0"/>
              </a:rPr>
              <a:t>  column1, </a:t>
            </a:r>
          </a:p>
          <a:p>
            <a:pPr latinLnBrk="1"/>
            <a:r>
              <a:rPr lang="en-US" dirty="0">
                <a:latin typeface="Courier New" panose="02070309020205020404" pitchFamily="49" charset="0"/>
                <a:cs typeface="Courier New" panose="02070309020205020404" pitchFamily="49" charset="0"/>
              </a:rPr>
              <a:t>  column2,</a:t>
            </a:r>
          </a:p>
          <a:p>
            <a:pPr latinLnBrk="1"/>
            <a:r>
              <a:rPr lang="en-US" dirty="0">
                <a:latin typeface="Courier New" panose="02070309020205020404" pitchFamily="49" charset="0"/>
                <a:cs typeface="Courier New" panose="02070309020205020404" pitchFamily="49" charset="0"/>
              </a:rPr>
              <a:t>  [expression] </a:t>
            </a:r>
          </a:p>
          <a:p>
            <a:pPr latinLnBrk="1"/>
            <a:r>
              <a:rPr lang="en-US" dirty="0">
                <a:latin typeface="Courier New" panose="02070309020205020404" pitchFamily="49" charset="0"/>
                <a:cs typeface="Courier New" panose="02070309020205020404" pitchFamily="49" charset="0"/>
              </a:rPr>
              <a:t>  ...</a:t>
            </a:r>
          </a:p>
          <a:p>
            <a:pPr latinLnBrk="1"/>
            <a:r>
              <a:rPr lang="en-US" dirty="0">
                <a:latin typeface="Courier New" panose="02070309020205020404" pitchFamily="49" charset="0"/>
                <a:cs typeface="Courier New" panose="02070309020205020404" pitchFamily="49" charset="0"/>
              </a:rPr>
              <a:t>FROM</a:t>
            </a:r>
          </a:p>
          <a:p>
            <a:pPr latinLnBrk="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tablename</a:t>
            </a:r>
            <a:endParaRPr lang="en-US" dirty="0">
              <a:latin typeface="Courier New" panose="02070309020205020404" pitchFamily="49" charset="0"/>
              <a:cs typeface="Courier New" panose="02070309020205020404" pitchFamily="49" charset="0"/>
            </a:endParaRPr>
          </a:p>
          <a:p>
            <a:pPr latinLnBrk="1"/>
            <a:r>
              <a:rPr lang="en-US" dirty="0">
                <a:latin typeface="Courier New" panose="02070309020205020404" pitchFamily="49" charset="0"/>
                <a:cs typeface="Courier New" panose="02070309020205020404" pitchFamily="49" charset="0"/>
              </a:rPr>
              <a:t>[WHERE conditions];</a:t>
            </a:r>
          </a:p>
          <a:p>
            <a:endParaRPr lang="en-US" dirty="0"/>
          </a:p>
        </p:txBody>
      </p:sp>
    </p:spTree>
    <p:extLst>
      <p:ext uri="{BB962C8B-B14F-4D97-AF65-F5344CB8AC3E}">
        <p14:creationId xmlns:p14="http://schemas.microsoft.com/office/powerpoint/2010/main" val="13051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2A10-7BD0-473C-B085-ACC67BB1D268}"/>
              </a:ext>
            </a:extLst>
          </p:cNvPr>
          <p:cNvSpPr>
            <a:spLocks noGrp="1"/>
          </p:cNvSpPr>
          <p:nvPr>
            <p:ph type="title"/>
          </p:nvPr>
        </p:nvSpPr>
        <p:spPr/>
        <p:txBody>
          <a:bodyPr/>
          <a:lstStyle/>
          <a:p>
            <a:r>
              <a:rPr lang="en-US" dirty="0"/>
              <a:t>Select</a:t>
            </a:r>
          </a:p>
        </p:txBody>
      </p:sp>
      <p:sp>
        <p:nvSpPr>
          <p:cNvPr id="3" name="Content Placeholder 2">
            <a:extLst>
              <a:ext uri="{FF2B5EF4-FFF2-40B4-BE49-F238E27FC236}">
                <a16:creationId xmlns:a16="http://schemas.microsoft.com/office/drawing/2014/main" id="{DA1E6FBC-0025-42FF-8E84-2F2EAD4F4B16}"/>
              </a:ext>
            </a:extLst>
          </p:cNvPr>
          <p:cNvSpPr>
            <a:spLocks noGrp="1"/>
          </p:cNvSpPr>
          <p:nvPr>
            <p:ph idx="1"/>
          </p:nvPr>
        </p:nvSpPr>
        <p:spPr>
          <a:xfrm>
            <a:off x="1261872" y="2881424"/>
            <a:ext cx="8595360" cy="839971"/>
          </a:xfrm>
        </p:spPr>
        <p:txBody>
          <a:bodyPr/>
          <a:lstStyle/>
          <a:p>
            <a:r>
              <a:rPr lang="en-US" dirty="0"/>
              <a:t>The above query shows </a:t>
            </a:r>
            <a:r>
              <a:rPr lang="en-US" dirty="0" err="1"/>
              <a:t>actor_id</a:t>
            </a:r>
            <a:r>
              <a:rPr lang="en-US" dirty="0"/>
              <a:t>, </a:t>
            </a:r>
            <a:r>
              <a:rPr lang="en-US" dirty="0" err="1"/>
              <a:t>first_name</a:t>
            </a:r>
            <a:r>
              <a:rPr lang="en-US" dirty="0"/>
              <a:t>, and </a:t>
            </a:r>
            <a:r>
              <a:rPr lang="en-US" dirty="0" err="1"/>
              <a:t>last_name</a:t>
            </a:r>
            <a:r>
              <a:rPr lang="en-US" dirty="0"/>
              <a:t> for all actors in table </a:t>
            </a:r>
            <a:r>
              <a:rPr lang="en-US" b="1" dirty="0"/>
              <a:t>actor</a:t>
            </a:r>
            <a:r>
              <a:rPr lang="en-US" dirty="0"/>
              <a:t>.</a:t>
            </a:r>
          </a:p>
        </p:txBody>
      </p:sp>
      <p:sp>
        <p:nvSpPr>
          <p:cNvPr id="4" name="TextBox 3">
            <a:extLst>
              <a:ext uri="{FF2B5EF4-FFF2-40B4-BE49-F238E27FC236}">
                <a16:creationId xmlns:a16="http://schemas.microsoft.com/office/drawing/2014/main" id="{8C28F7C1-5B16-45B0-B7C4-E3311C2F2CA7}"/>
              </a:ext>
            </a:extLst>
          </p:cNvPr>
          <p:cNvSpPr txBox="1"/>
          <p:nvPr/>
        </p:nvSpPr>
        <p:spPr>
          <a:xfrm>
            <a:off x="1261872" y="2067504"/>
            <a:ext cx="5723719" cy="923330"/>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name, address</a:t>
            </a:r>
          </a:p>
          <a:p>
            <a:pPr latinLnBrk="1"/>
            <a:r>
              <a:rPr lang="en-US" dirty="0">
                <a:latin typeface="Courier New" panose="02070309020205020404" pitchFamily="49" charset="0"/>
                <a:cs typeface="Courier New" panose="02070309020205020404" pitchFamily="49" charset="0"/>
              </a:rPr>
              <a:t>FROM   customers;</a:t>
            </a:r>
          </a:p>
          <a:p>
            <a:endParaRPr lang="en-US" dirty="0"/>
          </a:p>
        </p:txBody>
      </p:sp>
      <p:sp>
        <p:nvSpPr>
          <p:cNvPr id="5" name="TextBox 4">
            <a:extLst>
              <a:ext uri="{FF2B5EF4-FFF2-40B4-BE49-F238E27FC236}">
                <a16:creationId xmlns:a16="http://schemas.microsoft.com/office/drawing/2014/main" id="{8C2C54D4-09FB-41FF-AD2C-66DA1B0BE99E}"/>
              </a:ext>
            </a:extLst>
          </p:cNvPr>
          <p:cNvSpPr txBox="1"/>
          <p:nvPr/>
        </p:nvSpPr>
        <p:spPr>
          <a:xfrm>
            <a:off x="1414272" y="3602138"/>
            <a:ext cx="5723719" cy="1477328"/>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name, address</a:t>
            </a:r>
          </a:p>
          <a:p>
            <a:pPr latinLnBrk="1"/>
            <a:r>
              <a:rPr lang="en-US" dirty="0">
                <a:latin typeface="Courier New" panose="02070309020205020404" pitchFamily="49" charset="0"/>
                <a:cs typeface="Courier New" panose="02070309020205020404" pitchFamily="49" charset="0"/>
              </a:rPr>
              <a:t>FROM   customers</a:t>
            </a:r>
          </a:p>
          <a:p>
            <a:pPr latinLnBrk="1"/>
            <a:r>
              <a:rPr lang="en-US" dirty="0">
                <a:latin typeface="Courier New" panose="02070309020205020404" pitchFamily="49" charset="0"/>
                <a:cs typeface="Courier New" panose="02070309020205020404" pitchFamily="49" charset="0"/>
              </a:rPr>
              <a:t>WHERE name = ‘Exelon’;</a:t>
            </a:r>
          </a:p>
          <a:p>
            <a:pPr latinLnBrk="1"/>
            <a:endParaRPr lang="en-US" dirty="0">
              <a:latin typeface="Courier New" panose="02070309020205020404" pitchFamily="49" charset="0"/>
              <a:cs typeface="Courier New" panose="02070309020205020404" pitchFamily="49" charset="0"/>
            </a:endParaRPr>
          </a:p>
          <a:p>
            <a:endParaRPr lang="en-US" dirty="0"/>
          </a:p>
        </p:txBody>
      </p:sp>
      <p:sp>
        <p:nvSpPr>
          <p:cNvPr id="6" name="Content Placeholder 2">
            <a:extLst>
              <a:ext uri="{FF2B5EF4-FFF2-40B4-BE49-F238E27FC236}">
                <a16:creationId xmlns:a16="http://schemas.microsoft.com/office/drawing/2014/main" id="{811EF719-89CB-4C70-BF4C-12A5C7DCF6B9}"/>
              </a:ext>
            </a:extLst>
          </p:cNvPr>
          <p:cNvSpPr txBox="1">
            <a:spLocks/>
          </p:cNvSpPr>
          <p:nvPr/>
        </p:nvSpPr>
        <p:spPr>
          <a:xfrm>
            <a:off x="1414272" y="4639343"/>
            <a:ext cx="8595360" cy="8399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above query shows </a:t>
            </a:r>
            <a:r>
              <a:rPr lang="en-US" dirty="0" err="1"/>
              <a:t>actor_id</a:t>
            </a:r>
            <a:r>
              <a:rPr lang="en-US" dirty="0"/>
              <a:t>, </a:t>
            </a:r>
            <a:r>
              <a:rPr lang="en-US" dirty="0" err="1"/>
              <a:t>first_name</a:t>
            </a:r>
            <a:r>
              <a:rPr lang="en-US" dirty="0"/>
              <a:t>, and </a:t>
            </a:r>
            <a:r>
              <a:rPr lang="en-US" dirty="0" err="1"/>
              <a:t>last_name</a:t>
            </a:r>
            <a:r>
              <a:rPr lang="en-US" dirty="0"/>
              <a:t> for actors in table </a:t>
            </a:r>
            <a:r>
              <a:rPr lang="en-US" b="1" dirty="0"/>
              <a:t>actor </a:t>
            </a:r>
            <a:r>
              <a:rPr lang="en-US" dirty="0"/>
              <a:t>whose </a:t>
            </a:r>
            <a:r>
              <a:rPr lang="en-US" dirty="0" err="1"/>
              <a:t>first_name</a:t>
            </a:r>
            <a:r>
              <a:rPr lang="en-US" dirty="0"/>
              <a:t> is </a:t>
            </a:r>
            <a:r>
              <a:rPr lang="en-US" i="1" dirty="0"/>
              <a:t>NICK</a:t>
            </a:r>
            <a:r>
              <a:rPr lang="en-US" dirty="0"/>
              <a:t>.</a:t>
            </a:r>
          </a:p>
        </p:txBody>
      </p:sp>
      <p:sp>
        <p:nvSpPr>
          <p:cNvPr id="7" name="TextBox 6">
            <a:extLst>
              <a:ext uri="{FF2B5EF4-FFF2-40B4-BE49-F238E27FC236}">
                <a16:creationId xmlns:a16="http://schemas.microsoft.com/office/drawing/2014/main" id="{621D66EE-22F1-46C5-A6B0-F2D4A049EDF4}"/>
              </a:ext>
            </a:extLst>
          </p:cNvPr>
          <p:cNvSpPr txBox="1"/>
          <p:nvPr/>
        </p:nvSpPr>
        <p:spPr>
          <a:xfrm>
            <a:off x="1414272" y="5377790"/>
            <a:ext cx="6453821" cy="923330"/>
          </a:xfrm>
          <a:prstGeom prst="rect">
            <a:avLst/>
          </a:prstGeom>
          <a:noFill/>
        </p:spPr>
        <p:txBody>
          <a:bodyPr wrap="square" rtlCol="0">
            <a:spAutoFit/>
          </a:bodyPr>
          <a:lstStyle/>
          <a:p>
            <a:pPr latinLnBrk="1"/>
            <a:r>
              <a:rPr lang="en-US" dirty="0">
                <a:latin typeface="Courier New" panose="02070309020205020404" pitchFamily="49" charset="0"/>
                <a:cs typeface="Courier New" panose="02070309020205020404" pitchFamily="49" charset="0"/>
              </a:rPr>
              <a:t>SELECT *			-- selecting all columns</a:t>
            </a:r>
          </a:p>
          <a:p>
            <a:pPr latinLnBrk="1"/>
            <a:r>
              <a:rPr lang="en-US" dirty="0">
                <a:latin typeface="Courier New" panose="02070309020205020404" pitchFamily="49" charset="0"/>
                <a:cs typeface="Courier New" panose="02070309020205020404" pitchFamily="49" charset="0"/>
              </a:rPr>
              <a:t>FROM   customers;</a:t>
            </a:r>
          </a:p>
          <a:p>
            <a:endParaRPr lang="en-US" dirty="0"/>
          </a:p>
        </p:txBody>
      </p:sp>
    </p:spTree>
    <p:extLst>
      <p:ext uri="{BB962C8B-B14F-4D97-AF65-F5344CB8AC3E}">
        <p14:creationId xmlns:p14="http://schemas.microsoft.com/office/powerpoint/2010/main" val="157713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21CE-7B9E-450D-96EC-D50CD947FE1E}"/>
              </a:ext>
            </a:extLst>
          </p:cNvPr>
          <p:cNvSpPr>
            <a:spLocks noGrp="1"/>
          </p:cNvSpPr>
          <p:nvPr>
            <p:ph type="title"/>
          </p:nvPr>
        </p:nvSpPr>
        <p:spPr/>
        <p:txBody>
          <a:bodyPr/>
          <a:lstStyle/>
          <a:p>
            <a:r>
              <a:rPr lang="en-US" dirty="0"/>
              <a:t>Column Alias</a:t>
            </a:r>
          </a:p>
        </p:txBody>
      </p:sp>
      <p:sp>
        <p:nvSpPr>
          <p:cNvPr id="4" name="TextBox 3">
            <a:extLst>
              <a:ext uri="{FF2B5EF4-FFF2-40B4-BE49-F238E27FC236}">
                <a16:creationId xmlns:a16="http://schemas.microsoft.com/office/drawing/2014/main" id="{A278E38D-9C72-4F44-A3EE-097D5E90856F}"/>
              </a:ext>
            </a:extLst>
          </p:cNvPr>
          <p:cNvSpPr txBox="1"/>
          <p:nvPr/>
        </p:nvSpPr>
        <p:spPr>
          <a:xfrm>
            <a:off x="1477925" y="2222205"/>
            <a:ext cx="5741581" cy="923330"/>
          </a:xfrm>
          <a:prstGeom prst="rect">
            <a:avLst/>
          </a:prstGeom>
          <a:noFill/>
        </p:spPr>
        <p:txBody>
          <a:bodyPr wrap="square" rtlCol="0">
            <a:spAutoFit/>
          </a:bodyPr>
          <a:lstStyle/>
          <a:p>
            <a:r>
              <a:rPr lang="en-US" dirty="0">
                <a:solidFill>
                  <a:schemeClr val="dk1"/>
                </a:solidFill>
                <a:latin typeface="Courier New" panose="02070309020205020404" pitchFamily="49" charset="0"/>
                <a:cs typeface="Courier New" panose="02070309020205020404" pitchFamily="49" charset="0"/>
              </a:rPr>
              <a:t>SELECT </a:t>
            </a:r>
            <a:r>
              <a:rPr lang="en-US" dirty="0" err="1">
                <a:solidFill>
                  <a:schemeClr val="dk1"/>
                </a:solidFill>
                <a:latin typeface="Courier New" panose="02070309020205020404" pitchFamily="49" charset="0"/>
                <a:cs typeface="Courier New" panose="02070309020205020404" pitchFamily="49" charset="0"/>
              </a:rPr>
              <a:t>list_price</a:t>
            </a:r>
            <a:r>
              <a:rPr lang="en-US" dirty="0">
                <a:solidFill>
                  <a:schemeClr val="dk1"/>
                </a:solidFill>
                <a:latin typeface="Courier New" panose="02070309020205020404" pitchFamily="49" charset="0"/>
                <a:cs typeface="Courier New" panose="02070309020205020404" pitchFamily="49" charset="0"/>
              </a:rPr>
              <a:t> * 1.05 as </a:t>
            </a:r>
            <a:r>
              <a:rPr lang="en-US" dirty="0" err="1">
                <a:solidFill>
                  <a:schemeClr val="dk1"/>
                </a:solidFill>
                <a:latin typeface="Courier New" panose="02070309020205020404" pitchFamily="49" charset="0"/>
                <a:cs typeface="Courier New" panose="02070309020205020404" pitchFamily="49" charset="0"/>
              </a:rPr>
              <a:t>new_price</a:t>
            </a:r>
            <a:endParaRPr lang="en-US" dirty="0">
              <a:solidFill>
                <a:schemeClr val="dk1"/>
              </a:solidFill>
              <a:latin typeface="Courier New" panose="02070309020205020404" pitchFamily="49" charset="0"/>
              <a:cs typeface="Courier New" panose="02070309020205020404" pitchFamily="49" charset="0"/>
            </a:endParaRPr>
          </a:p>
          <a:p>
            <a:r>
              <a:rPr lang="en-US" dirty="0">
                <a:solidFill>
                  <a:schemeClr val="dk1"/>
                </a:solidFill>
                <a:latin typeface="Courier New" panose="02070309020205020404" pitchFamily="49" charset="0"/>
                <a:cs typeface="Courier New" panose="02070309020205020404" pitchFamily="49" charset="0"/>
              </a:rPr>
              <a:t>FROM products;</a:t>
            </a:r>
          </a:p>
          <a:p>
            <a:endParaRPr lang="en-US" dirty="0"/>
          </a:p>
        </p:txBody>
      </p:sp>
      <p:sp>
        <p:nvSpPr>
          <p:cNvPr id="5" name="TextBox 4">
            <a:extLst>
              <a:ext uri="{FF2B5EF4-FFF2-40B4-BE49-F238E27FC236}">
                <a16:creationId xmlns:a16="http://schemas.microsoft.com/office/drawing/2014/main" id="{BD5D6CD5-00EA-407B-84A8-A19B53B69E04}"/>
              </a:ext>
            </a:extLst>
          </p:cNvPr>
          <p:cNvSpPr txBox="1"/>
          <p:nvPr/>
        </p:nvSpPr>
        <p:spPr>
          <a:xfrm>
            <a:off x="1481467" y="3193306"/>
            <a:ext cx="5741581" cy="923330"/>
          </a:xfrm>
          <a:prstGeom prst="rect">
            <a:avLst/>
          </a:prstGeom>
          <a:noFill/>
        </p:spPr>
        <p:txBody>
          <a:bodyPr wrap="square" rtlCol="0">
            <a:spAutoFit/>
          </a:bodyPr>
          <a:lstStyle/>
          <a:p>
            <a:r>
              <a:rPr lang="en-US" dirty="0">
                <a:solidFill>
                  <a:schemeClr val="dk1"/>
                </a:solidFill>
                <a:latin typeface="Courier New" panose="02070309020205020404" pitchFamily="49" charset="0"/>
                <a:cs typeface="Courier New" panose="02070309020205020404" pitchFamily="49" charset="0"/>
              </a:rPr>
              <a:t>SELECT </a:t>
            </a:r>
            <a:r>
              <a:rPr lang="en-US" dirty="0" err="1">
                <a:solidFill>
                  <a:schemeClr val="dk1"/>
                </a:solidFill>
                <a:latin typeface="Courier New" panose="02070309020205020404" pitchFamily="49" charset="0"/>
                <a:cs typeface="Courier New" panose="02070309020205020404" pitchFamily="49" charset="0"/>
              </a:rPr>
              <a:t>list_price</a:t>
            </a:r>
            <a:r>
              <a:rPr lang="en-US" dirty="0">
                <a:solidFill>
                  <a:schemeClr val="dk1"/>
                </a:solidFill>
                <a:latin typeface="Courier New" panose="02070309020205020404" pitchFamily="49" charset="0"/>
                <a:cs typeface="Courier New" panose="02070309020205020404" pitchFamily="49" charset="0"/>
              </a:rPr>
              <a:t> * 1.05 as "New Price"</a:t>
            </a:r>
          </a:p>
          <a:p>
            <a:r>
              <a:rPr lang="en-US" dirty="0">
                <a:solidFill>
                  <a:schemeClr val="dk1"/>
                </a:solidFill>
                <a:latin typeface="Courier New" panose="02070309020205020404" pitchFamily="49" charset="0"/>
                <a:cs typeface="Courier New" panose="02070309020205020404" pitchFamily="49" charset="0"/>
              </a:rPr>
              <a:t>FROM products;</a:t>
            </a:r>
          </a:p>
          <a:p>
            <a:endParaRPr lang="en-US" dirty="0"/>
          </a:p>
        </p:txBody>
      </p:sp>
      <p:pic>
        <p:nvPicPr>
          <p:cNvPr id="6" name="Picture 5">
            <a:extLst>
              <a:ext uri="{FF2B5EF4-FFF2-40B4-BE49-F238E27FC236}">
                <a16:creationId xmlns:a16="http://schemas.microsoft.com/office/drawing/2014/main" id="{FF241DE7-C787-4B07-BC77-FE1ACBFDE486}"/>
              </a:ext>
            </a:extLst>
          </p:cNvPr>
          <p:cNvPicPr>
            <a:picLocks noChangeAspect="1"/>
          </p:cNvPicPr>
          <p:nvPr/>
        </p:nvPicPr>
        <p:blipFill>
          <a:blip r:embed="rId2"/>
          <a:stretch>
            <a:fillRect/>
          </a:stretch>
        </p:blipFill>
        <p:spPr>
          <a:xfrm>
            <a:off x="2034140" y="4116636"/>
            <a:ext cx="1549031" cy="2161707"/>
          </a:xfrm>
          <a:prstGeom prst="rect">
            <a:avLst/>
          </a:prstGeom>
        </p:spPr>
      </p:pic>
      <p:pic>
        <p:nvPicPr>
          <p:cNvPr id="7" name="Picture 6">
            <a:extLst>
              <a:ext uri="{FF2B5EF4-FFF2-40B4-BE49-F238E27FC236}">
                <a16:creationId xmlns:a16="http://schemas.microsoft.com/office/drawing/2014/main" id="{6BC6D89C-809D-44B8-9AED-8DD77B095A25}"/>
              </a:ext>
            </a:extLst>
          </p:cNvPr>
          <p:cNvPicPr>
            <a:picLocks noChangeAspect="1"/>
          </p:cNvPicPr>
          <p:nvPr/>
        </p:nvPicPr>
        <p:blipFill>
          <a:blip r:embed="rId3"/>
          <a:stretch>
            <a:fillRect/>
          </a:stretch>
        </p:blipFill>
        <p:spPr>
          <a:xfrm>
            <a:off x="5121572" y="4121986"/>
            <a:ext cx="1406821" cy="2156357"/>
          </a:xfrm>
          <a:prstGeom prst="rect">
            <a:avLst/>
          </a:prstGeom>
        </p:spPr>
      </p:pic>
      <p:sp>
        <p:nvSpPr>
          <p:cNvPr id="8" name="TextBox 7">
            <a:extLst>
              <a:ext uri="{FF2B5EF4-FFF2-40B4-BE49-F238E27FC236}">
                <a16:creationId xmlns:a16="http://schemas.microsoft.com/office/drawing/2014/main" id="{78D9430B-B0E7-4DA1-81AC-75DB063F8876}"/>
              </a:ext>
            </a:extLst>
          </p:cNvPr>
          <p:cNvSpPr txBox="1"/>
          <p:nvPr/>
        </p:nvSpPr>
        <p:spPr>
          <a:xfrm>
            <a:off x="2254102" y="6278343"/>
            <a:ext cx="91440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56209F99-D8EB-40EA-87A8-78D40B297ACA}"/>
              </a:ext>
            </a:extLst>
          </p:cNvPr>
          <p:cNvSpPr txBox="1"/>
          <p:nvPr/>
        </p:nvSpPr>
        <p:spPr>
          <a:xfrm>
            <a:off x="5323046" y="6278343"/>
            <a:ext cx="9144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5057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471A-EB5C-47C8-B9E2-28403A774D46}"/>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E68B4854-FE7A-482B-BBFF-BCCDD606F47A}"/>
              </a:ext>
            </a:extLst>
          </p:cNvPr>
          <p:cNvSpPr>
            <a:spLocks noGrp="1"/>
          </p:cNvSpPr>
          <p:nvPr>
            <p:ph idx="1"/>
          </p:nvPr>
        </p:nvSpPr>
        <p:spPr>
          <a:xfrm>
            <a:off x="1409876" y="4047465"/>
            <a:ext cx="8595360" cy="903767"/>
          </a:xfrm>
        </p:spPr>
        <p:txBody>
          <a:bodyPr/>
          <a:lstStyle/>
          <a:p>
            <a:r>
              <a:rPr lang="en-US" dirty="0"/>
              <a:t>Sorting in Descending Order</a:t>
            </a:r>
          </a:p>
          <a:p>
            <a:pPr lvl="1"/>
            <a:r>
              <a:rPr lang="en-US" dirty="0"/>
              <a:t>Use keyword DESC in the ORDER BY clause</a:t>
            </a:r>
          </a:p>
        </p:txBody>
      </p:sp>
      <p:sp>
        <p:nvSpPr>
          <p:cNvPr id="4" name="TextBox 3">
            <a:extLst>
              <a:ext uri="{FF2B5EF4-FFF2-40B4-BE49-F238E27FC236}">
                <a16:creationId xmlns:a16="http://schemas.microsoft.com/office/drawing/2014/main" id="{A6D5CEF6-FA01-42AB-AD3A-F9259A57F84F}"/>
              </a:ext>
            </a:extLst>
          </p:cNvPr>
          <p:cNvSpPr txBox="1"/>
          <p:nvPr/>
        </p:nvSpPr>
        <p:spPr>
          <a:xfrm>
            <a:off x="1531088" y="2955860"/>
            <a:ext cx="7878726"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category_name</a:t>
            </a: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ABE8A93B-567A-42C4-ABE1-CD5A1C5950D7}"/>
              </a:ext>
            </a:extLst>
          </p:cNvPr>
          <p:cNvPicPr>
            <a:picLocks noChangeAspect="1"/>
          </p:cNvPicPr>
          <p:nvPr/>
        </p:nvPicPr>
        <p:blipFill>
          <a:blip r:embed="rId2"/>
          <a:stretch>
            <a:fillRect/>
          </a:stretch>
        </p:blipFill>
        <p:spPr>
          <a:xfrm>
            <a:off x="6523965" y="2806998"/>
            <a:ext cx="2908552" cy="1387668"/>
          </a:xfrm>
          <a:prstGeom prst="rect">
            <a:avLst/>
          </a:prstGeom>
        </p:spPr>
      </p:pic>
      <p:sp>
        <p:nvSpPr>
          <p:cNvPr id="6" name="Content Placeholder 2">
            <a:extLst>
              <a:ext uri="{FF2B5EF4-FFF2-40B4-BE49-F238E27FC236}">
                <a16:creationId xmlns:a16="http://schemas.microsoft.com/office/drawing/2014/main" id="{349793D3-22AF-4D42-930B-A3E678DCF70F}"/>
              </a:ext>
            </a:extLst>
          </p:cNvPr>
          <p:cNvSpPr txBox="1">
            <a:spLocks/>
          </p:cNvSpPr>
          <p:nvPr/>
        </p:nvSpPr>
        <p:spPr>
          <a:xfrm>
            <a:off x="1414272" y="1981200"/>
            <a:ext cx="8595360" cy="90376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ORDER BY column_1[,column_2,…]</a:t>
            </a:r>
          </a:p>
          <a:p>
            <a:pPr lvl="1"/>
            <a:r>
              <a:rPr lang="en-US" dirty="0"/>
              <a:t>Is used to sort the result of a SQL select statement. </a:t>
            </a:r>
          </a:p>
          <a:p>
            <a:pPr lvl="1"/>
            <a:r>
              <a:rPr lang="en-US" dirty="0"/>
              <a:t>The default order is ascending.</a:t>
            </a:r>
          </a:p>
        </p:txBody>
      </p:sp>
      <p:sp>
        <p:nvSpPr>
          <p:cNvPr id="8" name="TextBox 7">
            <a:extLst>
              <a:ext uri="{FF2B5EF4-FFF2-40B4-BE49-F238E27FC236}">
                <a16:creationId xmlns:a16="http://schemas.microsoft.com/office/drawing/2014/main" id="{71179478-DD02-46C1-97A1-C37AE10E2FAE}"/>
              </a:ext>
            </a:extLst>
          </p:cNvPr>
          <p:cNvSpPr txBox="1"/>
          <p:nvPr/>
        </p:nvSpPr>
        <p:spPr>
          <a:xfrm>
            <a:off x="1534626" y="4788202"/>
            <a:ext cx="7878726"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ass_product_categories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category_name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DESC</a:t>
            </a:r>
            <a:r>
              <a:rPr lang="en-US" sz="16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CE63B374-F425-4C25-AB62-C65F84704FBC}"/>
              </a:ext>
            </a:extLst>
          </p:cNvPr>
          <p:cNvPicPr>
            <a:picLocks noChangeAspect="1"/>
          </p:cNvPicPr>
          <p:nvPr/>
        </p:nvPicPr>
        <p:blipFill>
          <a:blip r:embed="rId3"/>
          <a:stretch>
            <a:fillRect/>
          </a:stretch>
        </p:blipFill>
        <p:spPr>
          <a:xfrm>
            <a:off x="6523966" y="4678562"/>
            <a:ext cx="2908552" cy="1389107"/>
          </a:xfrm>
          <a:prstGeom prst="rect">
            <a:avLst/>
          </a:prstGeom>
        </p:spPr>
      </p:pic>
    </p:spTree>
    <p:extLst>
      <p:ext uri="{BB962C8B-B14F-4D97-AF65-F5344CB8AC3E}">
        <p14:creationId xmlns:p14="http://schemas.microsoft.com/office/powerpoint/2010/main" val="230254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47FB-1408-47EC-A70C-69E1EDAE458B}"/>
              </a:ext>
            </a:extLst>
          </p:cNvPr>
          <p:cNvSpPr>
            <a:spLocks noGrp="1"/>
          </p:cNvSpPr>
          <p:nvPr>
            <p:ph type="title"/>
          </p:nvPr>
        </p:nvSpPr>
        <p:spPr/>
        <p:txBody>
          <a:bodyPr/>
          <a:lstStyle/>
          <a:p>
            <a:r>
              <a:rPr lang="en-US" dirty="0"/>
              <a:t>Sorting By Column Alias</a:t>
            </a:r>
          </a:p>
        </p:txBody>
      </p:sp>
      <p:sp>
        <p:nvSpPr>
          <p:cNvPr id="3" name="Content Placeholder 2">
            <a:extLst>
              <a:ext uri="{FF2B5EF4-FFF2-40B4-BE49-F238E27FC236}">
                <a16:creationId xmlns:a16="http://schemas.microsoft.com/office/drawing/2014/main" id="{33E032EB-1A99-43E9-B021-997D27D3EED1}"/>
              </a:ext>
            </a:extLst>
          </p:cNvPr>
          <p:cNvSpPr>
            <a:spLocks noGrp="1"/>
          </p:cNvSpPr>
          <p:nvPr>
            <p:ph idx="1"/>
          </p:nvPr>
        </p:nvSpPr>
        <p:spPr>
          <a:xfrm>
            <a:off x="1261872" y="1828800"/>
            <a:ext cx="8595360" cy="552893"/>
          </a:xfrm>
        </p:spPr>
        <p:txBody>
          <a:bodyPr/>
          <a:lstStyle/>
          <a:p>
            <a:r>
              <a:rPr lang="en-US" dirty="0"/>
              <a:t>The result of a SQL statement can be sorted by a column alias.</a:t>
            </a:r>
          </a:p>
        </p:txBody>
      </p:sp>
      <p:sp>
        <p:nvSpPr>
          <p:cNvPr id="4" name="TextBox 3">
            <a:extLst>
              <a:ext uri="{FF2B5EF4-FFF2-40B4-BE49-F238E27FC236}">
                <a16:creationId xmlns:a16="http://schemas.microsoft.com/office/drawing/2014/main" id="{4D55D5B2-FD8B-4A67-88A0-BF5F28F611CF}"/>
              </a:ext>
            </a:extLst>
          </p:cNvPr>
          <p:cNvSpPr txBox="1"/>
          <p:nvPr/>
        </p:nvSpPr>
        <p:spPr>
          <a:xfrm>
            <a:off x="1403499" y="2381693"/>
            <a:ext cx="6262577"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 1.05 as </a:t>
            </a:r>
            <a:r>
              <a:rPr lang="en-US" sz="1400" dirty="0" err="1">
                <a:latin typeface="Courier New" panose="02070309020205020404" pitchFamily="49" charset="0"/>
                <a:cs typeface="Courier New" panose="02070309020205020404" pitchFamily="49" charset="0"/>
              </a:rPr>
              <a:t>new_price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ORDER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new_price</a:t>
            </a:r>
            <a:r>
              <a:rPr lang="en-US" sz="1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396BB6E-D59B-4B12-AB5C-0752220C6269}"/>
              </a:ext>
            </a:extLst>
          </p:cNvPr>
          <p:cNvPicPr>
            <a:picLocks noChangeAspect="1"/>
          </p:cNvPicPr>
          <p:nvPr/>
        </p:nvPicPr>
        <p:blipFill>
          <a:blip r:embed="rId2"/>
          <a:stretch>
            <a:fillRect/>
          </a:stretch>
        </p:blipFill>
        <p:spPr>
          <a:xfrm>
            <a:off x="7174290" y="2271380"/>
            <a:ext cx="1266825" cy="2114550"/>
          </a:xfrm>
          <a:prstGeom prst="rect">
            <a:avLst/>
          </a:prstGeom>
        </p:spPr>
      </p:pic>
      <p:sp>
        <p:nvSpPr>
          <p:cNvPr id="6" name="TextBox 5">
            <a:extLst>
              <a:ext uri="{FF2B5EF4-FFF2-40B4-BE49-F238E27FC236}">
                <a16:creationId xmlns:a16="http://schemas.microsoft.com/office/drawing/2014/main" id="{3325A8AD-CF7F-4652-8027-053A8DE7C9FF}"/>
              </a:ext>
            </a:extLst>
          </p:cNvPr>
          <p:cNvSpPr txBox="1"/>
          <p:nvPr/>
        </p:nvSpPr>
        <p:spPr>
          <a:xfrm>
            <a:off x="1401948" y="4922876"/>
            <a:ext cx="500793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 1.05 as "New Price"</a:t>
            </a:r>
          </a:p>
          <a:p>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ass_products</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ORDER BY</a:t>
            </a:r>
            <a:r>
              <a:rPr lang="en-US" sz="1400" dirty="0">
                <a:latin typeface="Courier New" panose="02070309020205020404" pitchFamily="49" charset="0"/>
                <a:cs typeface="Courier New" panose="02070309020205020404" pitchFamily="49" charset="0"/>
              </a:rPr>
              <a:t> "New Price";</a:t>
            </a:r>
          </a:p>
        </p:txBody>
      </p:sp>
      <p:pic>
        <p:nvPicPr>
          <p:cNvPr id="9" name="Picture 8">
            <a:extLst>
              <a:ext uri="{FF2B5EF4-FFF2-40B4-BE49-F238E27FC236}">
                <a16:creationId xmlns:a16="http://schemas.microsoft.com/office/drawing/2014/main" id="{A83B58F7-36D1-4EBB-BB42-0F24D135C782}"/>
              </a:ext>
            </a:extLst>
          </p:cNvPr>
          <p:cNvPicPr>
            <a:picLocks noChangeAspect="1"/>
          </p:cNvPicPr>
          <p:nvPr/>
        </p:nvPicPr>
        <p:blipFill>
          <a:blip r:embed="rId3"/>
          <a:stretch>
            <a:fillRect/>
          </a:stretch>
        </p:blipFill>
        <p:spPr>
          <a:xfrm>
            <a:off x="7172995" y="4496243"/>
            <a:ext cx="1268120" cy="2307563"/>
          </a:xfrm>
          <a:prstGeom prst="rect">
            <a:avLst/>
          </a:prstGeom>
        </p:spPr>
      </p:pic>
    </p:spTree>
    <p:extLst>
      <p:ext uri="{BB962C8B-B14F-4D97-AF65-F5344CB8AC3E}">
        <p14:creationId xmlns:p14="http://schemas.microsoft.com/office/powerpoint/2010/main" val="4255182332"/>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5822</TotalTime>
  <Words>1585</Words>
  <Application>Microsoft Office PowerPoint</Application>
  <PresentationFormat>Widescreen</PresentationFormat>
  <Paragraphs>338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Schoolbook</vt:lpstr>
      <vt:lpstr>Courier New</vt:lpstr>
      <vt:lpstr>Wingdings 2</vt:lpstr>
      <vt:lpstr>View</vt:lpstr>
      <vt:lpstr>SQL Review</vt:lpstr>
      <vt:lpstr>Agenda</vt:lpstr>
      <vt:lpstr>SELECT</vt:lpstr>
      <vt:lpstr>SQL Statements</vt:lpstr>
      <vt:lpstr>Select</vt:lpstr>
      <vt:lpstr>Select</vt:lpstr>
      <vt:lpstr>Column Alias</vt:lpstr>
      <vt:lpstr>SORTING</vt:lpstr>
      <vt:lpstr>Sorting By Column Alias</vt:lpstr>
      <vt:lpstr>Sorting By Column Numeric Position</vt:lpstr>
      <vt:lpstr>Sorting By Multiple Columns</vt:lpstr>
      <vt:lpstr>Simple Arithmetic Expressions</vt:lpstr>
      <vt:lpstr>Operator Precedence</vt:lpstr>
      <vt:lpstr>Comparison Operators and Conditions</vt:lpstr>
      <vt:lpstr>LIKE / NOT LIKE</vt:lpstr>
      <vt:lpstr>Escape Character ‘\’</vt:lpstr>
      <vt:lpstr>BETWEEN / NOT BETWEEN</vt:lpstr>
      <vt:lpstr>IN/ NOT IN</vt:lpstr>
      <vt:lpstr>IS NULL / IS NOT NULL</vt:lpstr>
      <vt:lpstr>Logical Operators</vt:lpstr>
      <vt:lpstr>AND / OR</vt:lpstr>
      <vt:lpstr>Rules of Precedence</vt:lpstr>
      <vt:lpstr>Concatenation Operator</vt:lpstr>
      <vt:lpstr>Literal Character Strings</vt:lpstr>
      <vt:lpstr>Distinct</vt:lpstr>
      <vt:lpstr>Table Structure</vt:lpstr>
      <vt:lpstr>Join</vt:lpstr>
      <vt:lpstr>Fetching Data from Multiple Tables</vt:lpstr>
      <vt:lpstr>Joins</vt:lpstr>
      <vt:lpstr>INNER JOIN</vt:lpstr>
      <vt:lpstr>INNER JOIN (Example 2)</vt:lpstr>
      <vt:lpstr>SELF JOIN</vt:lpstr>
      <vt:lpstr>OUTER JOINs</vt:lpstr>
      <vt:lpstr>LEFT / RIGHT OUTER JOIN</vt:lpstr>
      <vt:lpstr>FULL OUTER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194</cp:revision>
  <dcterms:created xsi:type="dcterms:W3CDTF">2019-07-08T16:55:16Z</dcterms:created>
  <dcterms:modified xsi:type="dcterms:W3CDTF">2020-05-12T15:56:15Z</dcterms:modified>
</cp:coreProperties>
</file>