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352" r:id="rId3"/>
    <p:sldId id="333" r:id="rId4"/>
    <p:sldId id="375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37" r:id="rId26"/>
    <p:sldId id="34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necacollege-primo.hosted.exlibrisgroup.com/permalink/f/603vi2/TN_pq_ebook_centralEBC444236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MongoDB</a:t>
            </a:r>
            <a:br>
              <a:rPr lang="en-US" altLang="en-US" dirty="0" smtClean="0"/>
            </a:br>
            <a:r>
              <a:rPr lang="en-US" altLang="en-US" dirty="0" smtClean="0"/>
              <a:t>Query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Lecture </a:t>
            </a:r>
            <a:r>
              <a:rPr lang="en-US" dirty="0" smtClean="0"/>
              <a:t>09 </a:t>
            </a:r>
            <a:r>
              <a:rPr lang="en-US" dirty="0" smtClean="0"/>
              <a:t>/ Chapter 4</a:t>
            </a:r>
            <a:endParaRPr lang="en-US" dirty="0"/>
          </a:p>
          <a:p>
            <a:pPr algn="ctr"/>
            <a:r>
              <a:rPr lang="en-US" dirty="0"/>
              <a:t>All notes and examples are from the following book:</a:t>
            </a:r>
          </a:p>
          <a:p>
            <a:pPr algn="ctr"/>
            <a:r>
              <a:rPr lang="en-US" dirty="0">
                <a:hlinkClick r:id="rId2"/>
              </a:rPr>
              <a:t>MongoDB</a:t>
            </a:r>
            <a:endParaRPr lang="en-US" dirty="0"/>
          </a:p>
          <a:p>
            <a:pPr algn="ctr"/>
            <a:r>
              <a:rPr lang="en-US" dirty="0" err="1"/>
              <a:t>Chodorow</a:t>
            </a:r>
            <a:r>
              <a:rPr lang="en-US" dirty="0"/>
              <a:t>, Kristina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Conditionals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comparison operators can </a:t>
            </a:r>
            <a:r>
              <a:rPr lang="en-US" dirty="0"/>
              <a:t>be combined to create range queries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following query look for users who are between the ages 20 and 30.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({"age" : {"$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18, 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30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</a:p>
          <a:p>
            <a:r>
              <a:rPr lang="en-US" dirty="0" smtClean="0"/>
              <a:t>Find people who registered before January 1, 2020: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start = new Date("01/01/2007")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({"registered" : {"$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</a:p>
          <a:p>
            <a:r>
              <a:rPr lang="en-US" dirty="0"/>
              <a:t>Find all users whose username is not “joe</a:t>
            </a:r>
            <a:r>
              <a:rPr lang="en-US" dirty="0" smtClean="0"/>
              <a:t>”: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({"username" : {"$ne" : "joe"}})</a:t>
            </a:r>
          </a:p>
        </p:txBody>
      </p:sp>
    </p:spTree>
    <p:extLst>
      <p:ext uri="{BB962C8B-B14F-4D97-AF65-F5344CB8AC3E}">
        <p14:creationId xmlns:p14="http://schemas.microsoft.com/office/powerpoint/2010/main" val="387135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Queries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two ways to do an OR query in </a:t>
            </a:r>
            <a:r>
              <a:rPr lang="en-US" sz="2400" dirty="0" smtClean="0"/>
              <a:t>MongoDB.</a:t>
            </a:r>
          </a:p>
          <a:p>
            <a:pPr lvl="1"/>
            <a:r>
              <a:rPr lang="en-US" sz="2000" dirty="0" smtClean="0"/>
              <a:t>To query documents based on a single key.</a:t>
            </a:r>
          </a:p>
          <a:p>
            <a:pPr lvl="2"/>
            <a:r>
              <a:rPr lang="en-US" sz="1600" dirty="0" smtClean="0"/>
              <a:t>“$in”</a:t>
            </a:r>
          </a:p>
          <a:p>
            <a:pPr lvl="1"/>
            <a:r>
              <a:rPr lang="en-US" sz="2000" dirty="0" smtClean="0"/>
              <a:t>To check different criteria or different keys. (To combine conditions)</a:t>
            </a:r>
          </a:p>
          <a:p>
            <a:pPr lvl="2"/>
            <a:r>
              <a:rPr lang="en-US" sz="1800" dirty="0" smtClean="0"/>
              <a:t>“$or”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48709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“$in”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“$in” operators is used to search a variety of values for a single key.</a:t>
            </a:r>
          </a:p>
          <a:p>
            <a:r>
              <a:rPr lang="en-US" dirty="0" smtClean="0"/>
              <a:t>To match more than one value for a single key, use an array of values with the “$in” operator.</a:t>
            </a:r>
          </a:p>
          <a:p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db.raffle.find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{"$in" : [725, 542, 390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]}})</a:t>
            </a:r>
          </a:p>
          <a:p>
            <a:pPr lvl="1"/>
            <a:r>
              <a:rPr lang="en-US" dirty="0" smtClean="0"/>
              <a:t>The value of the “</a:t>
            </a:r>
            <a:r>
              <a:rPr lang="en-US" dirty="0" err="1" smtClean="0"/>
              <a:t>ticket_no</a:t>
            </a:r>
            <a:r>
              <a:rPr lang="en-US" dirty="0" smtClean="0"/>
              <a:t>” key is compared to three values.</a:t>
            </a:r>
          </a:p>
          <a:p>
            <a:r>
              <a:rPr lang="en-US" dirty="0"/>
              <a:t>"$in" is very flexible and allows you to specify criteria of different types as well as values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{"$in" : [12345, "joe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"]})</a:t>
            </a:r>
          </a:p>
          <a:p>
            <a:r>
              <a:rPr lang="en-US" dirty="0"/>
              <a:t>The following statements are equivalent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{$in : [725]}}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725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“$</a:t>
            </a:r>
            <a:r>
              <a:rPr lang="en-CA" dirty="0" err="1" smtClean="0"/>
              <a:t>nin</a:t>
            </a:r>
            <a:r>
              <a:rPr lang="en-CA" dirty="0" smtClean="0"/>
              <a:t>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“$</a:t>
            </a:r>
            <a:r>
              <a:rPr lang="en-US" sz="2400" dirty="0" err="1" smtClean="0"/>
              <a:t>nin</a:t>
            </a:r>
            <a:r>
              <a:rPr lang="en-US" sz="2400" dirty="0" smtClean="0"/>
              <a:t>” operator returns </a:t>
            </a:r>
            <a:r>
              <a:rPr lang="en-US" sz="2400" dirty="0"/>
              <a:t>documents that don’t match any of the criteria in the array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CA" sz="2400" dirty="0"/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db.raffle.find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{"$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[725, 542, 390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]}})</a:t>
            </a:r>
            <a:b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The above query returns people who do not have any tickets with the given numbers.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5563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“$or”/”$and”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“$or” operator is used to check an array of possible criteria. The query returns the document if either condition is true.</a:t>
            </a:r>
          </a:p>
          <a:p>
            <a:r>
              <a:rPr lang="en-US" dirty="0" smtClean="0"/>
              <a:t>Example 1:</a:t>
            </a:r>
            <a:endParaRPr lang="en-US" dirty="0"/>
          </a:p>
          <a:p>
            <a:pPr marL="0" indent="0">
              <a:buNone/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db.raffle.find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({"$or" : [{"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: 725}, {"winner" : true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}]})</a:t>
            </a:r>
          </a:p>
          <a:p>
            <a:r>
              <a:rPr lang="en-US" dirty="0" smtClean="0"/>
              <a:t>Example 2:</a:t>
            </a:r>
          </a:p>
          <a:p>
            <a:pPr marL="0" indent="0">
              <a:buNone/>
            </a:pP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db.raffle.find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({"$or" : [{"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{"$in" : [725, 542, 390]}},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{"winner" : true}]})</a:t>
            </a:r>
          </a:p>
          <a:p>
            <a:r>
              <a:rPr lang="en-US" dirty="0" smtClean="0"/>
              <a:t>See the following example of “$and”:</a:t>
            </a:r>
            <a:endParaRPr lang="en-CA" dirty="0" smtClean="0"/>
          </a:p>
          <a:p>
            <a:pPr marL="0" indent="0">
              <a:buNone/>
            </a:pP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({"$and" : [{"x" : 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{"$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1}}, {"x" : 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{“$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: 4}}]})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2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“$not”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“$not” operator can be applied on top of any condition.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db.users.find</a:t>
            </a:r>
            <a:r>
              <a:rPr lang="en-US" dirty="0"/>
              <a:t>({"</a:t>
            </a:r>
            <a:r>
              <a:rPr lang="en-US" dirty="0" err="1"/>
              <a:t>id_num</a:t>
            </a:r>
            <a:r>
              <a:rPr lang="en-US" dirty="0"/>
              <a:t>" : {"$mod" : [5, 1</a:t>
            </a:r>
            <a:r>
              <a:rPr lang="en-US" dirty="0" smtClean="0"/>
              <a:t>]}})</a:t>
            </a:r>
          </a:p>
          <a:p>
            <a:pPr lvl="1"/>
            <a:r>
              <a:rPr lang="en-US" dirty="0" smtClean="0"/>
              <a:t>This query returns documents if the key “</a:t>
            </a:r>
            <a:r>
              <a:rPr lang="en-US" dirty="0" err="1" smtClean="0"/>
              <a:t>id_num</a:t>
            </a:r>
            <a:r>
              <a:rPr lang="en-US" dirty="0" smtClean="0"/>
              <a:t>” is 1, 6, 11, or etc. </a:t>
            </a:r>
          </a:p>
          <a:p>
            <a:pPr lvl="1"/>
            <a:r>
              <a:rPr lang="en-US" dirty="0"/>
              <a:t>"$mod" </a:t>
            </a:r>
            <a:r>
              <a:rPr lang="en-US" dirty="0" smtClean="0"/>
              <a:t>operator checks if the value of key “</a:t>
            </a:r>
            <a:r>
              <a:rPr lang="en-US" dirty="0" err="1" smtClean="0"/>
              <a:t>id_num</a:t>
            </a:r>
            <a:r>
              <a:rPr lang="en-US" dirty="0" smtClean="0"/>
              <a:t>” divided </a:t>
            </a:r>
            <a:r>
              <a:rPr lang="en-US" dirty="0"/>
              <a:t>by the first value </a:t>
            </a:r>
            <a:r>
              <a:rPr lang="en-US" dirty="0" smtClean="0"/>
              <a:t>have </a:t>
            </a:r>
            <a:r>
              <a:rPr lang="en-US" dirty="0"/>
              <a:t>a remainder of the second </a:t>
            </a:r>
            <a:r>
              <a:rPr lang="en-US" dirty="0" smtClean="0"/>
              <a:t>value.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03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 means the value of a key is unknown.</a:t>
            </a:r>
          </a:p>
          <a:p>
            <a:r>
              <a:rPr lang="en-US" dirty="0" smtClean="0"/>
              <a:t>Assume the following documents: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("4ba0f0dfd22aa494fd523621"), "y" : null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("4ba0f0dfd22aa494fd523622"), "y" : 1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("4ba0f148d22aa494fd523623"), "y" : 2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find documents with the NULL value for the “y” key: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({"y" : null})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("4ba0f0dfd22aa494fd523621"), "y" : null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To find all documents that a specific key does not exist among their keys.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({"z" : null})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("4ba0f0dfd22aa494fd523621"), "y" : null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("4ba0f0dfd22aa494fd523622"), "y" : 1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("4ba0f148d22aa494fd523623"), "y" : 2 }</a:t>
            </a:r>
          </a:p>
        </p:txBody>
      </p:sp>
    </p:spTree>
    <p:extLst>
      <p:ext uri="{BB962C8B-B14F-4D97-AF65-F5344CB8AC3E}">
        <p14:creationId xmlns:p14="http://schemas.microsoft.com/office/powerpoint/2010/main" val="357934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“$exists”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or find documents that have the “z” key but its value is null. We want to exclude any documents that does not contain the “z” key.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({"z" : {"$in" : [null], "$exists" : true}})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89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CA" dirty="0"/>
              <a:t>$</a:t>
            </a:r>
            <a:r>
              <a:rPr lang="en-CA" dirty="0" smtClean="0"/>
              <a:t>all</a:t>
            </a:r>
            <a:r>
              <a:rPr lang="en-US" dirty="0" smtClean="0"/>
              <a:t>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 the following documents in the </a:t>
            </a:r>
            <a:r>
              <a:rPr lang="en-US" i="1" dirty="0" smtClean="0"/>
              <a:t>food</a:t>
            </a:r>
            <a:r>
              <a:rPr lang="en-US" dirty="0" smtClean="0"/>
              <a:t> collection:</a:t>
            </a:r>
            <a:endParaRPr lang="en-CA" dirty="0"/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db.food.insert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({"_id" : 1, "fruit" : ["apple", "banana", "peach"]})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db.food.insert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({"_id" : 2, "fruit" : ["apple", "kumquat", "orange"]})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db.food.insert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({"_id" : 3, "fruit" : ["cherry", "banana", "apple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"]})</a:t>
            </a:r>
          </a:p>
          <a:p>
            <a:r>
              <a:rPr lang="en-US" dirty="0" smtClean="0"/>
              <a:t>Let’s say we want or find all documents with both apple and banana elements.</a:t>
            </a:r>
            <a:endParaRPr lang="en-CA" dirty="0"/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({fruit : {$all : ["apple", "banana"]}})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{"_id" : 1, "fruit" : ["apple", "banana", "peach"]}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{"_id" : 3, "fruit" : ["cherry", "banana", "apple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"]}</a:t>
            </a:r>
          </a:p>
          <a:p>
            <a:r>
              <a:rPr lang="en-US" dirty="0"/>
              <a:t>To check key/values pairs with the exact match does not return the above </a:t>
            </a:r>
            <a:r>
              <a:rPr lang="en-US" dirty="0" smtClean="0"/>
              <a:t>result</a:t>
            </a:r>
            <a:r>
              <a:rPr lang="en-US" dirty="0"/>
              <a:t>. It looks for documents with only values apple and banana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({"fruit" : ["apple", "banana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"]})</a:t>
            </a:r>
          </a:p>
          <a:p>
            <a:r>
              <a:rPr lang="en-US" dirty="0"/>
              <a:t>The following query does not return any documents: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({"fruit" : ["banana", "apple", "peach"]})</a:t>
            </a:r>
          </a:p>
        </p:txBody>
      </p:sp>
    </p:spTree>
    <p:extLst>
      <p:ext uri="{BB962C8B-B14F-4D97-AF65-F5344CB8AC3E}">
        <p14:creationId xmlns:p14="http://schemas.microsoft.com/office/powerpoint/2010/main" val="3735044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“$size”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query arrays for a given size, the “$size” operator is used.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({"fruit" : {"$size" : 3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</a:p>
          <a:p>
            <a:r>
              <a:rPr lang="en-US" dirty="0" smtClean="0"/>
              <a:t>You cannot combine the "$</a:t>
            </a:r>
            <a:r>
              <a:rPr lang="en-US" dirty="0"/>
              <a:t>size" </a:t>
            </a:r>
            <a:r>
              <a:rPr lang="en-US" dirty="0" smtClean="0"/>
              <a:t>operator </a:t>
            </a:r>
            <a:r>
              <a:rPr lang="en-US" dirty="0"/>
              <a:t>with </a:t>
            </a:r>
            <a:r>
              <a:rPr lang="en-US" dirty="0" smtClean="0"/>
              <a:t>other </a:t>
            </a:r>
            <a:r>
              <a:rPr lang="en-US" dirty="0"/>
              <a:t>$ </a:t>
            </a:r>
            <a:r>
              <a:rPr lang="en-US" dirty="0" smtClean="0"/>
              <a:t>conditional operators.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202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ad-hoc queries u</a:t>
            </a:r>
            <a:r>
              <a:rPr lang="en-US" dirty="0" smtClean="0"/>
              <a:t>sing </a:t>
            </a:r>
            <a:r>
              <a:rPr lang="en-US" i="1" dirty="0" smtClean="0"/>
              <a:t>find</a:t>
            </a:r>
            <a:r>
              <a:rPr lang="en-US" dirty="0" smtClean="0"/>
              <a:t> or </a:t>
            </a:r>
            <a:r>
              <a:rPr lang="en-US" i="1" dirty="0" err="1" smtClean="0"/>
              <a:t>findOne</a:t>
            </a:r>
            <a:endParaRPr lang="en-US" i="1" dirty="0" smtClean="0"/>
          </a:p>
          <a:p>
            <a:r>
              <a:rPr lang="en-US" i="1" dirty="0" smtClean="0"/>
              <a:t>Query for</a:t>
            </a:r>
          </a:p>
          <a:p>
            <a:pPr lvl="1"/>
            <a:r>
              <a:rPr lang="en-US" i="1" dirty="0" smtClean="0"/>
              <a:t>Range selection</a:t>
            </a:r>
          </a:p>
          <a:p>
            <a:pPr lvl="1"/>
            <a:r>
              <a:rPr lang="en-US" i="1" dirty="0" smtClean="0"/>
              <a:t>Set inclusion</a:t>
            </a:r>
          </a:p>
          <a:p>
            <a:pPr lvl="1"/>
            <a:r>
              <a:rPr lang="en-US" dirty="0" smtClean="0"/>
              <a:t>Inequalities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871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“$</a:t>
            </a:r>
            <a:r>
              <a:rPr lang="en-CA" dirty="0" err="1" smtClean="0"/>
              <a:t>inc</a:t>
            </a:r>
            <a:r>
              <a:rPr lang="en-CA" dirty="0" smtClean="0"/>
              <a:t>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the size of an array in a query, since we cannot use conditional operators along with “$size”, we can add a key “size” to documents to store the size of an array. </a:t>
            </a:r>
          </a:p>
          <a:p>
            <a:r>
              <a:rPr lang="en-US" dirty="0" smtClean="0"/>
              <a:t>To check the size of that array, then this key can be checked.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{"size" : 1}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({"size" : {"$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3}})  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71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Embedded 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of querying for an embedded document: </a:t>
            </a:r>
            <a:endParaRPr lang="en-US" dirty="0" smtClean="0"/>
          </a:p>
          <a:p>
            <a:pPr lvl="1"/>
            <a:r>
              <a:rPr lang="en-US" dirty="0" smtClean="0"/>
              <a:t>querying </a:t>
            </a:r>
            <a:r>
              <a:rPr lang="en-US" dirty="0"/>
              <a:t>for the whole document or </a:t>
            </a:r>
            <a:endParaRPr lang="en-US" dirty="0" smtClean="0"/>
          </a:p>
          <a:p>
            <a:pPr lvl="1"/>
            <a:r>
              <a:rPr lang="en-US" dirty="0" smtClean="0"/>
              <a:t>querying </a:t>
            </a:r>
            <a:r>
              <a:rPr lang="en-US" dirty="0"/>
              <a:t>for its individual key/value pairs</a:t>
            </a:r>
            <a:r>
              <a:rPr lang="en-US" dirty="0" smtClean="0"/>
              <a:t>.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4132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the Whole Document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query the </a:t>
            </a:r>
            <a:r>
              <a:rPr lang="en-US" sz="2000" dirty="0"/>
              <a:t>whole document:</a:t>
            </a:r>
          </a:p>
          <a:p>
            <a:pPr lvl="1"/>
            <a:r>
              <a:rPr lang="en-US" sz="1800" dirty="0"/>
              <a:t>Consider the following document: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 : {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"first" : "Joe",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"last" 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Schmoe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"age" : 45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We can search for someone named Joe </a:t>
            </a:r>
            <a:r>
              <a:rPr lang="en-US" sz="1800" dirty="0" err="1"/>
              <a:t>Schmoe</a:t>
            </a:r>
            <a:r>
              <a:rPr lang="en-US" sz="1800" dirty="0"/>
              <a:t>:</a:t>
            </a:r>
          </a:p>
          <a:p>
            <a:pPr marL="54864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({"name" : {"first" : "Joe", "last" 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Schmoe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"}})</a:t>
            </a:r>
          </a:p>
          <a:p>
            <a:r>
              <a:rPr lang="en-US" dirty="0"/>
              <a:t>To query an embedded documents for a specific key or keys: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name.first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"Joe", 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name.last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Schmoe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Specific Keys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smtClean="0"/>
              <a:t>Consider the following document:</a:t>
            </a:r>
          </a:p>
          <a:p>
            <a:pPr marL="274320" lvl="1" indent="0">
              <a:buNone/>
            </a:pPr>
            <a:r>
              <a:rPr lang="en-CA" dirty="0"/>
              <a:t>{</a:t>
            </a:r>
          </a:p>
          <a:p>
            <a:pPr marL="274320" lvl="1" indent="0">
              <a:buNone/>
            </a:pPr>
            <a:r>
              <a:rPr lang="en-CA" dirty="0" smtClean="0"/>
              <a:t>    "comments" : [</a:t>
            </a:r>
          </a:p>
          <a:p>
            <a:pPr marL="274320" lvl="1" indent="0">
              <a:buNone/>
            </a:pPr>
            <a:r>
              <a:rPr lang="en-CA" dirty="0" smtClean="0"/>
              <a:t>        </a:t>
            </a:r>
            <a:r>
              <a:rPr lang="en-CA" dirty="0"/>
              <a:t>{</a:t>
            </a:r>
          </a:p>
          <a:p>
            <a:pPr marL="274320" lvl="1" indent="0">
              <a:buNone/>
            </a:pPr>
            <a:r>
              <a:rPr lang="en-CA" dirty="0"/>
              <a:t>            "author" : "joe",</a:t>
            </a:r>
          </a:p>
          <a:p>
            <a:pPr marL="274320" lvl="1" indent="0">
              <a:buNone/>
            </a:pPr>
            <a:r>
              <a:rPr lang="en-CA" dirty="0"/>
              <a:t>            "score" : 3,</a:t>
            </a:r>
          </a:p>
          <a:p>
            <a:pPr marL="274320" lvl="1" indent="0">
              <a:buNone/>
            </a:pPr>
            <a:r>
              <a:rPr lang="en-CA" dirty="0"/>
              <a:t>            "comment" : "nice post"</a:t>
            </a:r>
          </a:p>
          <a:p>
            <a:pPr marL="274320" lvl="1" indent="0">
              <a:buNone/>
            </a:pPr>
            <a:r>
              <a:rPr lang="en-CA" dirty="0"/>
              <a:t>        },</a:t>
            </a:r>
          </a:p>
          <a:p>
            <a:pPr marL="274320" lvl="1" indent="0">
              <a:buNone/>
            </a:pPr>
            <a:r>
              <a:rPr lang="en-CA" dirty="0"/>
              <a:t>        {</a:t>
            </a:r>
          </a:p>
          <a:p>
            <a:pPr marL="274320" lvl="1" indent="0">
              <a:buNone/>
            </a:pPr>
            <a:r>
              <a:rPr lang="en-CA" dirty="0"/>
              <a:t>            "author" : "</a:t>
            </a:r>
            <a:r>
              <a:rPr lang="en-CA" dirty="0" err="1"/>
              <a:t>mary</a:t>
            </a:r>
            <a:r>
              <a:rPr lang="en-CA" dirty="0"/>
              <a:t>",</a:t>
            </a:r>
          </a:p>
          <a:p>
            <a:pPr marL="274320" lvl="1" indent="0">
              <a:buNone/>
            </a:pPr>
            <a:r>
              <a:rPr lang="en-CA" dirty="0"/>
              <a:t>            "score" : 6,</a:t>
            </a:r>
          </a:p>
          <a:p>
            <a:pPr marL="274320" lvl="1" indent="0">
              <a:buNone/>
            </a:pPr>
            <a:r>
              <a:rPr lang="en-CA" dirty="0"/>
              <a:t>            "comment" : "terrible post"</a:t>
            </a:r>
          </a:p>
          <a:p>
            <a:pPr marL="274320" lvl="1" indent="0">
              <a:buNone/>
            </a:pPr>
            <a:r>
              <a:rPr lang="en-CA" dirty="0"/>
              <a:t>        }</a:t>
            </a:r>
          </a:p>
          <a:p>
            <a:pPr marL="274320" lvl="1" indent="0">
              <a:buNone/>
            </a:pPr>
            <a:r>
              <a:rPr lang="en-CA" dirty="0"/>
              <a:t>    ]</a:t>
            </a:r>
          </a:p>
          <a:p>
            <a:pPr marL="274320" lvl="1" indent="0">
              <a:buNone/>
            </a:pPr>
            <a:r>
              <a:rPr lang="en-CA" dirty="0" smtClean="0"/>
              <a:t>}</a:t>
            </a:r>
          </a:p>
          <a:p>
            <a:r>
              <a:rPr lang="en-CA" sz="2300" dirty="0"/>
              <a:t>The below query is not correct. </a:t>
            </a:r>
            <a:r>
              <a:rPr lang="en-US" sz="2300" dirty="0"/>
              <a:t>Embedded document matches have to match the whole </a:t>
            </a:r>
            <a:r>
              <a:rPr lang="en-US" sz="2300" dirty="0" smtClean="0"/>
              <a:t>document.</a:t>
            </a:r>
            <a:endParaRPr lang="en-CA" sz="2300" dirty="0"/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({"comments" : {"author" : "joe", "score" : {"$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5}}})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83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"$</a:t>
            </a:r>
            <a:r>
              <a:rPr lang="en-CA" dirty="0" err="1"/>
              <a:t>elemMatch</a:t>
            </a:r>
            <a:r>
              <a:rPr lang="en-CA" dirty="0"/>
              <a:t>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more than one key to match in an embedded document, use the "$</a:t>
            </a:r>
            <a:r>
              <a:rPr lang="en-US" dirty="0" err="1"/>
              <a:t>elemMatch</a:t>
            </a:r>
            <a:r>
              <a:rPr lang="en-US" dirty="0"/>
              <a:t>" </a:t>
            </a:r>
            <a:r>
              <a:rPr lang="en-US" dirty="0" smtClean="0"/>
              <a:t>operator to “</a:t>
            </a:r>
            <a:r>
              <a:rPr lang="en-US" dirty="0"/>
              <a:t>group” </a:t>
            </a:r>
            <a:r>
              <a:rPr lang="en-US" dirty="0" smtClean="0"/>
              <a:t>the criteria.</a:t>
            </a:r>
            <a:endParaRPr lang="en-CA" dirty="0"/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db.blog.find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({"comments" : {"$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elemMatch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{"author" : "joe", 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"score" : {"$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5}}}})</a:t>
            </a:r>
          </a:p>
        </p:txBody>
      </p:sp>
    </p:spTree>
    <p:extLst>
      <p:ext uri="{BB962C8B-B14F-4D97-AF65-F5344CB8AC3E}">
        <p14:creationId xmlns:p14="http://schemas.microsoft.com/office/powerpoint/2010/main" val="412462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 smtClean="0"/>
              <a:t>Update 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update</a:t>
            </a:r>
            <a:r>
              <a:rPr lang="en-US" dirty="0" smtClean="0"/>
              <a:t> function is used to update the value of a key in a document.</a:t>
            </a:r>
            <a:endParaRPr lang="en-CA" dirty="0"/>
          </a:p>
          <a:p>
            <a:r>
              <a:rPr lang="en-US" i="1" dirty="0"/>
              <a:t>u</a:t>
            </a:r>
            <a:r>
              <a:rPr lang="en-US" i="1" dirty="0" smtClean="0"/>
              <a:t>pdate()</a:t>
            </a:r>
            <a:r>
              <a:rPr lang="en-US" dirty="0" smtClean="0"/>
              <a:t> takes two parameters:</a:t>
            </a:r>
          </a:p>
          <a:p>
            <a:pPr lvl="1"/>
            <a:r>
              <a:rPr lang="en-US" dirty="0" smtClean="0"/>
              <a:t>A query document</a:t>
            </a:r>
          </a:p>
          <a:p>
            <a:pPr lvl="2"/>
            <a:r>
              <a:rPr lang="en-US" dirty="0" smtClean="0"/>
              <a:t>Locates document to update</a:t>
            </a:r>
          </a:p>
          <a:p>
            <a:pPr lvl="1"/>
            <a:r>
              <a:rPr lang="en-US" dirty="0" smtClean="0"/>
              <a:t>Modifier document</a:t>
            </a:r>
          </a:p>
          <a:p>
            <a:pPr lvl="2"/>
            <a:r>
              <a:rPr lang="en-US" dirty="0" smtClean="0"/>
              <a:t>Describes changes to make</a:t>
            </a:r>
          </a:p>
          <a:p>
            <a:r>
              <a:rPr lang="en-US" dirty="0" smtClean="0"/>
              <a:t>The update operation is atomic:</a:t>
            </a:r>
          </a:p>
          <a:p>
            <a:pPr lvl="1"/>
            <a:r>
              <a:rPr lang="en-US" dirty="0" smtClean="0"/>
              <a:t>If there is two update requests coming to the server, the one reaches the server first will be executed and when it is done the second one will be applied.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2400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Replacement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replace a document with a new one, the </a:t>
            </a:r>
            <a:r>
              <a:rPr lang="en-US" i="1" dirty="0" err="1" smtClean="0"/>
              <a:t>replaceOne</a:t>
            </a:r>
            <a:r>
              <a:rPr lang="en-US" dirty="0" smtClean="0"/>
              <a:t> function is used.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db.collection.replaceOne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Assume the following user document:</a:t>
            </a:r>
          </a:p>
          <a:p>
            <a:pPr marL="274320" lvl="1" indent="0">
              <a:buNone/>
            </a:pPr>
            <a:r>
              <a:rPr lang="en-US" dirty="0" smtClean="0"/>
              <a:t>{</a:t>
            </a:r>
          </a:p>
          <a:p>
            <a:pPr marL="274320" lvl="1" indent="0">
              <a:buNone/>
            </a:pPr>
            <a:r>
              <a:rPr lang="en-US" dirty="0" smtClean="0"/>
              <a:t>    "name" : "joe",</a:t>
            </a:r>
          </a:p>
          <a:p>
            <a:pPr marL="27432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Let’s replace this document with the new one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db.people.replaceOne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name" : "joe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"name" : "joe", "friends" : 32, "enemies" : 2}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655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The </a:t>
            </a:r>
            <a:r>
              <a:rPr lang="en-US" sz="2000" i="1" dirty="0" smtClean="0"/>
              <a:t>find</a:t>
            </a:r>
            <a:r>
              <a:rPr lang="en-US" sz="2000" dirty="0" smtClean="0"/>
              <a:t> function is called to query and see documents in a collection. It returns a subset of documents.</a:t>
            </a:r>
          </a:p>
          <a:p>
            <a:r>
              <a:rPr lang="en-US" sz="2000" dirty="0" smtClean="0"/>
              <a:t>To see documents in </a:t>
            </a:r>
            <a:r>
              <a:rPr lang="en-US" sz="2000" i="1" dirty="0" smtClean="0"/>
              <a:t>blog</a:t>
            </a:r>
            <a:r>
              <a:rPr lang="en-US" sz="2000" dirty="0" smtClean="0"/>
              <a:t> collection: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Db.blog.find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({})</a:t>
            </a:r>
            <a:endParaRPr lang="en-CA" dirty="0"/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The following is the result of calling find function since we have only one document in the </a:t>
            </a:r>
            <a:r>
              <a:rPr lang="en-US" sz="2000" i="1" dirty="0" smtClean="0"/>
              <a:t>blog</a:t>
            </a:r>
            <a:r>
              <a:rPr lang="en-US" sz="2000" dirty="0" smtClean="0"/>
              <a:t> collection: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"_id"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("5037ee4a1084eb3ffeef7228"),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"date"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("2012-08-24T21:12:09.982Z")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pc="1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1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indOne</a:t>
            </a: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findOne</a:t>
            </a:r>
            <a:r>
              <a:rPr lang="en-US" dirty="0" smtClean="0"/>
              <a:t> is used to read and see one document from a collection.</a:t>
            </a:r>
            <a:endParaRPr lang="en-CA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CA" dirty="0" err="1"/>
              <a:t>db.blog.findOne</a:t>
            </a:r>
            <a:r>
              <a:rPr lang="en-CA" dirty="0" smtClean="0"/>
              <a:t>()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"_id"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("5037ee4a1084eb3ffeef7228"),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"date"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("2012-08-24T21:12:09.982Z")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with Key/Value Pairs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add key/value pairs to restrict a the search.</a:t>
            </a:r>
          </a:p>
          <a:p>
            <a:pPr lvl="1"/>
            <a:r>
              <a:rPr lang="en-US" dirty="0" smtClean="0"/>
              <a:t>Members match members</a:t>
            </a:r>
          </a:p>
          <a:p>
            <a:pPr lvl="1"/>
            <a:r>
              <a:rPr lang="en-US" dirty="0" smtClean="0"/>
              <a:t>Booleans match Booleans</a:t>
            </a:r>
          </a:p>
          <a:p>
            <a:pPr lvl="1"/>
            <a:r>
              <a:rPr lang="en-US" dirty="0" smtClean="0"/>
              <a:t>Strings match strings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Find all documents where the value of age is 20: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({"age"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20})</a:t>
            </a:r>
          </a:p>
          <a:p>
            <a:pPr lvl="1"/>
            <a:r>
              <a:rPr lang="en-US" dirty="0" smtClean="0"/>
              <a:t>search for documents where the username is “joe”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({"username" : "joe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</a:p>
          <a:p>
            <a:r>
              <a:rPr lang="en-US" dirty="0" smtClean="0"/>
              <a:t>To find documents with multiple </a:t>
            </a:r>
            <a:r>
              <a:rPr lang="en-US" dirty="0" err="1" smtClean="0"/>
              <a:t>conditons</a:t>
            </a:r>
            <a:r>
              <a:rPr lang="en-US" dirty="0" smtClean="0"/>
              <a:t>, more key/value pairs can be added. We want to find users where their age is 20 and the username is “joe”: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({"username" : "joe", "age" : 27})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To find items which are out of stock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db.stock.find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in_stock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0})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505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the Keys/Values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 not want to see all the key/value pairs in a document, you can pass the second argument to the function </a:t>
            </a:r>
            <a:r>
              <a:rPr lang="en-US" i="1" dirty="0" smtClean="0"/>
              <a:t>find</a:t>
            </a:r>
            <a:r>
              <a:rPr lang="en-US" dirty="0" smtClean="0"/>
              <a:t> or </a:t>
            </a:r>
            <a:r>
              <a:rPr lang="en-US" i="1" dirty="0" err="1" smtClean="0"/>
              <a:t>findOne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assume that you want to see the username and email of the documents returned by the </a:t>
            </a:r>
            <a:r>
              <a:rPr lang="en-US" i="1" dirty="0" smtClean="0"/>
              <a:t>find</a:t>
            </a:r>
            <a:r>
              <a:rPr lang="en-US" dirty="0" smtClean="0"/>
              <a:t> function: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({}, {"username" : 1, "email" : 1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274320" lvl="1" indent="0">
              <a:buNone/>
            </a:pPr>
            <a:endParaRPr lang="en-CA" dirty="0" smtClean="0"/>
          </a:p>
          <a:p>
            <a:pPr lvl="1"/>
            <a:r>
              <a:rPr lang="en-US" dirty="0" smtClean="0"/>
              <a:t>This query returns the username and email for all documents in the collection </a:t>
            </a:r>
            <a:r>
              <a:rPr lang="en-US" i="1" dirty="0" smtClean="0"/>
              <a:t>users</a:t>
            </a:r>
            <a:r>
              <a:rPr lang="en-US" dirty="0" smtClean="0"/>
              <a:t>.</a:t>
            </a:r>
            <a:endParaRPr lang="en-CA" dirty="0"/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("4ba0f0dfd22aa494fd523620"),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"username" : "joe",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"email" : "joe@example.com"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0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Exclude Key/Values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find function by default returns the “_id” key for the returning documents.</a:t>
            </a:r>
          </a:p>
          <a:p>
            <a:r>
              <a:rPr lang="en-US" dirty="0" smtClean="0"/>
              <a:t>To exclude the “_id” key or any key/value pairs in the returning result, we use the second parameter: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({}, 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fatal_weakness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0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lvl="1"/>
            <a:r>
              <a:rPr lang="en-US" dirty="0" smtClean="0"/>
              <a:t>The above command does not return the </a:t>
            </a:r>
            <a:r>
              <a:rPr lang="en-CA" dirty="0" smtClean="0"/>
              <a:t>“</a:t>
            </a:r>
            <a:r>
              <a:rPr lang="en-CA" dirty="0" err="1" smtClean="0"/>
              <a:t>fatal_weakness</a:t>
            </a:r>
            <a:r>
              <a:rPr lang="en-CA" dirty="0" smtClean="0"/>
              <a:t>” key for all documents in the </a:t>
            </a:r>
            <a:r>
              <a:rPr lang="en-CA" i="1" dirty="0" smtClean="0"/>
              <a:t>users</a:t>
            </a:r>
            <a:r>
              <a:rPr lang="en-CA" dirty="0" smtClean="0"/>
              <a:t> collection.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following command prevents “_id” from being returned and just returns the </a:t>
            </a:r>
            <a:r>
              <a:rPr lang="en-US" i="1" dirty="0" smtClean="0"/>
              <a:t>username</a:t>
            </a:r>
            <a:r>
              <a:rPr lang="en-US" dirty="0" smtClean="0"/>
              <a:t> key.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({}, {"username" : 1, "_id" : 0})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"username" : "joe",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9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Query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can contain more complex criteria such as</a:t>
            </a:r>
          </a:p>
          <a:p>
            <a:pPr lvl="1"/>
            <a:r>
              <a:rPr lang="en-CA" dirty="0"/>
              <a:t>ranges, </a:t>
            </a:r>
            <a:endParaRPr lang="en-CA" dirty="0" smtClean="0"/>
          </a:p>
          <a:p>
            <a:pPr lvl="1"/>
            <a:r>
              <a:rPr lang="en-CA" dirty="0" smtClean="0"/>
              <a:t>OR-clauses</a:t>
            </a:r>
            <a:r>
              <a:rPr lang="en-CA" dirty="0"/>
              <a:t>, </a:t>
            </a:r>
            <a:endParaRPr lang="en-CA" dirty="0" smtClean="0"/>
          </a:p>
          <a:p>
            <a:pPr lvl="1"/>
            <a:r>
              <a:rPr lang="en-CA" dirty="0" smtClean="0"/>
              <a:t>and </a:t>
            </a:r>
            <a:r>
              <a:rPr lang="en-CA" dirty="0"/>
              <a:t>negation.</a:t>
            </a: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360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 smtClean="0"/>
              <a:t>Comparison Operators </a:t>
            </a:r>
            <a:endParaRPr lang="en-CA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operators: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The "$ne" </a:t>
            </a:r>
            <a:r>
              <a:rPr lang="en-US" dirty="0" smtClean="0"/>
              <a:t>operator can </a:t>
            </a:r>
            <a:r>
              <a:rPr lang="en-US" dirty="0"/>
              <a:t>be used with any type.</a:t>
            </a:r>
          </a:p>
          <a:p>
            <a:pPr marL="274320" lvl="1" indent="0">
              <a:buNone/>
            </a:pP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56768"/>
              </p:ext>
            </p:extLst>
          </p:nvPr>
        </p:nvGraphicFramePr>
        <p:xfrm>
          <a:off x="2247391" y="2585412"/>
          <a:ext cx="53818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922">
                  <a:extLst>
                    <a:ext uri="{9D8B030D-6E8A-4147-A177-3AD203B41FA5}">
                      <a16:colId xmlns:a16="http://schemas.microsoft.com/office/drawing/2014/main" val="3713183872"/>
                    </a:ext>
                  </a:extLst>
                </a:gridCol>
                <a:gridCol w="2690922">
                  <a:extLst>
                    <a:ext uri="{9D8B030D-6E8A-4147-A177-3AD203B41FA5}">
                      <a16:colId xmlns:a16="http://schemas.microsoft.com/office/drawing/2014/main" val="1680887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7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 smtClean="0"/>
                        <a:t>“$</a:t>
                      </a:r>
                      <a:r>
                        <a:rPr lang="en-CA" dirty="0" err="1" smtClean="0"/>
                        <a:t>lt</a:t>
                      </a:r>
                      <a:r>
                        <a:rPr lang="en-CA" dirty="0" smtClean="0"/>
                        <a:t>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3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 smtClean="0"/>
                        <a:t>“$</a:t>
                      </a:r>
                      <a:r>
                        <a:rPr lang="en-CA" dirty="0" err="1" smtClean="0"/>
                        <a:t>lte</a:t>
                      </a:r>
                      <a:r>
                        <a:rPr lang="en-CA" dirty="0" smtClean="0"/>
                        <a:t>”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 smtClean="0"/>
                        <a:t>“$</a:t>
                      </a:r>
                      <a:r>
                        <a:rPr lang="en-CA" dirty="0" err="1" smtClean="0"/>
                        <a:t>gt</a:t>
                      </a:r>
                      <a:r>
                        <a:rPr lang="en-CA" dirty="0" smtClean="0"/>
                        <a:t>”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9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 smtClean="0"/>
                        <a:t>“$</a:t>
                      </a:r>
                      <a:r>
                        <a:rPr lang="en-CA" dirty="0" err="1" smtClean="0"/>
                        <a:t>gte</a:t>
                      </a:r>
                      <a:r>
                        <a:rPr lang="en-CA" dirty="0" smtClean="0"/>
                        <a:t>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5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“$ne”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3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31120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20535</TotalTime>
  <Words>2138</Words>
  <Application>Microsoft Office PowerPoint</Application>
  <PresentationFormat>Widescreen</PresentationFormat>
  <Paragraphs>243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Schoolbook</vt:lpstr>
      <vt:lpstr>Courier New</vt:lpstr>
      <vt:lpstr>Wingdings 2</vt:lpstr>
      <vt:lpstr>View</vt:lpstr>
      <vt:lpstr>MongoDB Query</vt:lpstr>
      <vt:lpstr>Agenda</vt:lpstr>
      <vt:lpstr>Find </vt:lpstr>
      <vt:lpstr>FindOne </vt:lpstr>
      <vt:lpstr>Query with Key/Value Pairs</vt:lpstr>
      <vt:lpstr>Limit the Keys/Values</vt:lpstr>
      <vt:lpstr>Exclude Key/Values</vt:lpstr>
      <vt:lpstr>Query Criteria</vt:lpstr>
      <vt:lpstr>Comparison Operators </vt:lpstr>
      <vt:lpstr>Query Conditionals</vt:lpstr>
      <vt:lpstr>OR Queries</vt:lpstr>
      <vt:lpstr>“$in” Operators</vt:lpstr>
      <vt:lpstr>“$nin” Operator</vt:lpstr>
      <vt:lpstr>“$or”/”$and” Operator</vt:lpstr>
      <vt:lpstr>“$not” Operator</vt:lpstr>
      <vt:lpstr>Null</vt:lpstr>
      <vt:lpstr>“$exists” Operator</vt:lpstr>
      <vt:lpstr>“$all” Operator</vt:lpstr>
      <vt:lpstr>“$size” Operator</vt:lpstr>
      <vt:lpstr>“$inc” Operator</vt:lpstr>
      <vt:lpstr>Querying Embedded Documents</vt:lpstr>
      <vt:lpstr>Query the Whole Document</vt:lpstr>
      <vt:lpstr>Query Specific Keys</vt:lpstr>
      <vt:lpstr>"$elemMatch"</vt:lpstr>
      <vt:lpstr>Update Documents</vt:lpstr>
      <vt:lpstr>Document Replacement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Nasim Razavi</cp:lastModifiedBy>
  <cp:revision>481</cp:revision>
  <dcterms:created xsi:type="dcterms:W3CDTF">2019-07-08T16:55:16Z</dcterms:created>
  <dcterms:modified xsi:type="dcterms:W3CDTF">2020-05-06T17:03:08Z</dcterms:modified>
</cp:coreProperties>
</file>