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4" r:id="rId4"/>
    <p:sldId id="268" r:id="rId5"/>
    <p:sldId id="260" r:id="rId6"/>
    <p:sldId id="269" r:id="rId7"/>
    <p:sldId id="261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B3560-1B51-99BA-BA3F-BD234AFDF4ED}" v="1" dt="2024-12-21T05:26:46.254"/>
    <p1510:client id="{20DC5D1B-2E66-D796-3F28-10EBD8661443}" v="3" dt="2024-12-20T05:12:20.347"/>
    <p1510:client id="{78D4D76F-1ABE-55A3-7BA2-EEC5AEE64EB2}" v="89" dt="2024-12-21T02:16:34.268"/>
    <p1510:client id="{864894D3-ABB3-0C5C-FE2E-F7FE268A6D81}" v="182" dt="2024-12-20T04:39:24.445"/>
    <p1510:client id="{B3E45D3E-5F05-3EB9-269D-F2B1607BA7DE}" v="15" dt="2024-12-20T04:41:25.674"/>
    <p1510:client id="{BF8902D5-D874-512E-A8A5-7C6FD56AA715}" v="38" dt="2024-12-20T05:02:45.182"/>
    <p1510:client id="{C93A16A7-A1F1-439E-C547-852E834973E7}" v="364" dt="2024-12-21T05:22:11.180"/>
    <p1510:client id="{FB6F2383-AE6E-E818-40D9-302C140FBF40}" v="215" dt="2024-12-20T09:44:4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12/25/2024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63" r:id="rId6"/>
    <p:sldLayoutId id="2147483859" r:id="rId7"/>
    <p:sldLayoutId id="2147483860" r:id="rId8"/>
    <p:sldLayoutId id="2147483861" r:id="rId9"/>
    <p:sldLayoutId id="2147483862" r:id="rId10"/>
    <p:sldLayoutId id="214748386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taMr2_LB_tF5naW6FuzrEw4Tc5vfNKNhcZ3WT95WWo/edit?usp=shari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running on a street&#10;&#10;Description automatically generated">
            <a:extLst>
              <a:ext uri="{FF2B5EF4-FFF2-40B4-BE49-F238E27FC236}">
                <a16:creationId xmlns:a16="http://schemas.microsoft.com/office/drawing/2014/main" id="{A65283AE-8EB3-8C02-2CEC-50753AC4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58" b="1173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99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01" name="Cross 100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b="1">
                <a:latin typeface="Century Gothic"/>
                <a:ea typeface="+mj-lt"/>
                <a:cs typeface="+mj-lt"/>
              </a:rPr>
              <a:t>Nike Product Sales Analysis and Insights</a:t>
            </a:r>
            <a:endParaRPr lang="en-US" sz="6200" b="1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73" y="6514270"/>
            <a:ext cx="6696951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entury Gothic"/>
              </a:rPr>
              <a:t>By: Tyler Ngo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ike Wallpaper Just Do It - WallpaperSafari">
            <a:extLst>
              <a:ext uri="{FF2B5EF4-FFF2-40B4-BE49-F238E27FC236}">
                <a16:creationId xmlns:a16="http://schemas.microsoft.com/office/drawing/2014/main" id="{BEFEF081-FA2B-F5D0-1F80-1513C08F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9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86571A52-7B22-F34E-1ECC-A4ABB897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23" b="1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2489B-1C7C-615E-3835-0A8A131D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373969"/>
            <a:ext cx="8267296" cy="14465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entury Gothic"/>
              </a:rPr>
              <a:t>PROJECT OVERVIEW &amp; 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B85B-1715-5BFA-DF38-C42DCA7F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21" y="2107249"/>
            <a:ext cx="9321491" cy="40307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Project Objective: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Analyze Nike product sales data to uncover trends, patterns, and actionable insights for management decision-making.</a:t>
            </a:r>
            <a:endParaRPr lang="en-US" sz="1400">
              <a:latin typeface="Century Gothic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Key Focus Areas:</a:t>
            </a:r>
            <a:endParaRPr lang="en-US" sz="1400" b="1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entury Gothic"/>
                <a:ea typeface="+mn-lt"/>
                <a:cs typeface="+mn-lt"/>
              </a:rPr>
              <a:t>Sales performance across product types and regions.</a:t>
            </a:r>
            <a:endParaRPr lang="en-US" sz="1400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entury Gothic"/>
                <a:ea typeface="+mn-lt"/>
                <a:cs typeface="+mn-lt"/>
              </a:rPr>
              <a:t>Trends in pricing, units sold, and revenue generation.</a:t>
            </a:r>
            <a:endParaRPr lang="en-US" sz="1400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entury Gothic"/>
                <a:ea typeface="+mn-lt"/>
                <a:cs typeface="+mn-lt"/>
              </a:rPr>
              <a:t>Identifying opportunities for optimization in sales strategy.</a:t>
            </a:r>
            <a:endParaRPr lang="en-US" sz="1400">
              <a:latin typeface="Century Gothic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Dataset Overview:</a:t>
            </a:r>
            <a:endParaRPr lang="en-US" sz="1400" b="1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entury Gothic"/>
                <a:ea typeface="+mn-lt"/>
                <a:cs typeface="+mn-lt"/>
              </a:rPr>
              <a:t>Contains 2020-2021 data on product types, geographic regions, invoice dates, sales methods, prices, total sales, and units sold from the U.S.</a:t>
            </a:r>
            <a:endParaRPr lang="en-US" sz="1400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entury Gothic"/>
                <a:ea typeface="+mn-lt"/>
                <a:cs typeface="+mn-lt"/>
              </a:rPr>
              <a:t>Cleaned and prepared for accurate analysis and visualization.</a:t>
            </a:r>
            <a:endParaRPr lang="en-US" sz="1400" dirty="0">
              <a:latin typeface="Century Gothic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Tools and Techniques Used: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Power BI, Python, and Excel.</a:t>
            </a:r>
            <a:endParaRPr lang="en-US" sz="1400">
              <a:latin typeface="Century Gothic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8CA31D76-B047-4EDB-86B2-8FD68ABD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46" b="75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4153C-12A5-4C4A-7014-4D29159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91" y="239112"/>
            <a:ext cx="6696951" cy="14789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u="sng" kern="1200" spc="-150" dirty="0">
                <a:latin typeface="Century Gothic"/>
              </a:rPr>
              <a:t>PRODUCT REQUIREMENTS DOCUMENT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B2278-85FA-2E59-85DD-39FC17DF9751}"/>
              </a:ext>
            </a:extLst>
          </p:cNvPr>
          <p:cNvSpPr txBox="1"/>
          <p:nvPr/>
        </p:nvSpPr>
        <p:spPr>
          <a:xfrm>
            <a:off x="578189" y="2053175"/>
            <a:ext cx="949806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entury Gothic"/>
                <a:ea typeface="+mn-lt"/>
                <a:cs typeface="+mn-lt"/>
              </a:rPr>
              <a:t>Objective: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Provide insights to improve Nike’s product performance and decision-making.</a:t>
            </a:r>
            <a:endParaRPr lang="en-US" sz="2000" dirty="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latin typeface="Century Gothic"/>
              <a:ea typeface="+mn-lt"/>
              <a:cs typeface="+mn-lt"/>
            </a:endParaRPr>
          </a:p>
          <a:p>
            <a:r>
              <a:rPr lang="en-US" sz="2000" b="1" dirty="0">
                <a:latin typeface="Century Gothic"/>
              </a:rPr>
              <a:t>Goals: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Century Gothic"/>
              </a:rPr>
              <a:t>Identify top/underperforming products and regions.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Century Gothic"/>
              </a:rPr>
              <a:t>Optimize pricing, inventory, and distribution strategies.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Century Gothic"/>
              </a:rPr>
              <a:t>Visualize key sales metrics and trends.</a:t>
            </a:r>
          </a:p>
          <a:p>
            <a:pPr lvl="1"/>
            <a:endParaRPr lang="en-US" sz="2000" b="1" dirty="0">
              <a:latin typeface="Century Gothic"/>
            </a:endParaRPr>
          </a:p>
          <a:p>
            <a:r>
              <a:rPr lang="en-US" sz="2000" b="1" dirty="0">
                <a:latin typeface="Century Gothic"/>
              </a:rPr>
              <a:t>Scope: </a:t>
            </a:r>
            <a:r>
              <a:rPr lang="en-US" sz="2000" dirty="0">
                <a:latin typeface="Century Gothic"/>
              </a:rPr>
              <a:t>Analyze sales data (product types, regions, pricing, revenue).</a:t>
            </a:r>
          </a:p>
          <a:p>
            <a:endParaRPr lang="en-US" sz="2000" b="1" dirty="0">
              <a:latin typeface="Century Gothic"/>
            </a:endParaRPr>
          </a:p>
          <a:p>
            <a:r>
              <a:rPr lang="en-US" sz="2000" b="1" dirty="0">
                <a:latin typeface="Century Gothic"/>
              </a:rPr>
              <a:t>Deliverables: </a:t>
            </a:r>
            <a:r>
              <a:rPr lang="en-US" sz="2000" dirty="0">
                <a:latin typeface="Century Gothic"/>
              </a:rPr>
              <a:t>Cleaned dataset, interactive dashboard, actionable recommendations.</a:t>
            </a:r>
          </a:p>
          <a:p>
            <a:endParaRPr lang="en-US" sz="2000" dirty="0">
              <a:latin typeface="Century Gothic"/>
            </a:endParaRPr>
          </a:p>
          <a:p>
            <a:r>
              <a:rPr lang="en-US" sz="2000" dirty="0">
                <a:latin typeface="Century Gothic"/>
              </a:rPr>
              <a:t>Full PRD: </a:t>
            </a:r>
            <a:r>
              <a:rPr lang="en-US" sz="1400" dirty="0">
                <a:ea typeface="+mn-lt"/>
                <a:cs typeface="+mn-lt"/>
                <a:hlinkClick r:id="rId3"/>
              </a:rPr>
              <a:t>https://docs.google.com/document/d/1BtaMr2_LB_tF5naW6FuzrEw4Tc5vfNKNhcZ3WT95WWo/edit?usp=sharing</a:t>
            </a:r>
            <a:endParaRPr lang="en-US" sz="1400" dirty="0">
              <a:latin typeface="Century Gothic"/>
            </a:endParaRPr>
          </a:p>
          <a:p>
            <a:endParaRPr lang="en-US" sz="2100" b="1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9310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2436C249-37C5-3A11-9360-CF26CDE8E8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97719995"/>
                  </p:ext>
                </p:extLst>
              </p:nvPr>
            </p:nvGraphicFramePr>
            <p:xfrm>
              <a:off x="-47855" y="3202"/>
              <a:ext cx="12287711" cy="68451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Object 1">
                <a:extLst>
                  <a:ext uri="{FF2B5EF4-FFF2-40B4-BE49-F238E27FC236}">
                    <a16:creationId xmlns:a16="http://schemas.microsoft.com/office/drawing/2014/main" id="{2436C249-37C5-3A11-9360-CF26CDE8E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855" y="3202"/>
                <a:ext cx="12287711" cy="68451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2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4505-98A5-1551-5F15-0C6522FD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45" y="391432"/>
            <a:ext cx="4621098" cy="904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chemeClr val="bg1"/>
                </a:solidFill>
                <a:latin typeface="Century Gothic"/>
              </a:rPr>
              <a:t>SALES ANALYSIS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05DF12CF-3C16-7880-0BB2-0D3431E2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45" y="1299522"/>
            <a:ext cx="4393962" cy="492506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endParaRPr lang="en-US" sz="1300" b="1" dirty="0">
              <a:solidFill>
                <a:schemeClr val="bg1"/>
              </a:solidFill>
              <a:latin typeface="Century Gothic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Regional Growth: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pPr marL="971550" lvl="1" indent="-285750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 Midwest showed the highest sales growth (+1,640.43%) despite lower overall sales compared to the West.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pPr marL="971550" lvl="1" indent="-285750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 West had the smallest growth (+102.9%) but maintained the highest sales volume (1.6M).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pPr lvl="1" indent="0">
              <a:buNone/>
            </a:pPr>
            <a:endParaRPr lang="en-US" b="1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Product Growth: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pPr marL="971550" lvl="1" indent="-285750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Men’s Street Footwear had the largest sales growth (+328.56%) and the highest sales volume (1.6M).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pPr marL="971550" lvl="1" indent="-285750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Women’s Athletic Footwear and Men’s Apparel showed the lowest growth rates but still contributed significantly to total sales.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pPr lvl="1" indent="0">
              <a:buNone/>
            </a:pPr>
            <a:endParaRPr lang="en-US" b="1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Key Takeaway: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pPr marL="971550" lvl="1" indent="-285750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Growth is concentrated in emerging regions like the Midwest and product categories like Men’s Street Footwear, suggesting opportunities for targeted investments.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E75CC-C8DA-140F-8A16-7D1031EB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91" y="136926"/>
            <a:ext cx="6375014" cy="3150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of sales growth with numbers and text&#10;&#10;Description automatically generated">
            <a:extLst>
              <a:ext uri="{FF2B5EF4-FFF2-40B4-BE49-F238E27FC236}">
                <a16:creationId xmlns:a16="http://schemas.microsoft.com/office/drawing/2014/main" id="{FA867F25-BDA7-E76A-5941-C9B74165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94" y="3501090"/>
            <a:ext cx="6375012" cy="3152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8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4505-98A5-1551-5F15-0C6522FD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45" y="384106"/>
            <a:ext cx="4474559" cy="9263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chemeClr val="bg1"/>
                </a:solidFill>
                <a:latin typeface="Century Gothic"/>
              </a:rPr>
              <a:t>SALES ANALYSIS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05DF12CF-3C16-7880-0BB2-0D3431E2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46" y="1167637"/>
            <a:ext cx="4298711" cy="546726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100" b="1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In-Store Leadership: </a:t>
            </a: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In-store sales dominate with 38.59%, highlighting its importance in driving revenue.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E-commerce Growth Opportunity: </a:t>
            </a:r>
            <a:endParaRPr lang="en-US" sz="11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Online channels rank second, showcasing growing consumer adoption of digital shopping.</a:t>
            </a:r>
            <a:endParaRPr lang="en-US" sz="1100">
              <a:solidFill>
                <a:schemeClr val="bg1"/>
              </a:solidFill>
              <a:latin typeface="Century Gothic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Outlet Challenges: </a:t>
            </a:r>
            <a:endParaRPr lang="en-US" sz="11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Outlet sales at 25.83% suggest weaker performance compared to other channels, requiring targeted improvements.</a:t>
            </a:r>
            <a:endParaRPr lang="en-US" sz="1100" dirty="0">
              <a:solidFill>
                <a:schemeClr val="bg1"/>
              </a:solidFill>
              <a:latin typeface="Century Gothic"/>
            </a:endParaRPr>
          </a:p>
          <a:p>
            <a:pPr marL="457200" lvl="1" indent="0">
              <a:buNone/>
            </a:pPr>
            <a:endParaRPr lang="en-US" sz="1100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Seasonal Trends:</a:t>
            </a:r>
            <a:endParaRPr lang="en-US" sz="1100" b="1" dirty="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December recorded the highest sales growth (+824.55%) compared to the previous year, marking it as the peak sales month.</a:t>
            </a:r>
            <a:endParaRPr lang="en-US" sz="110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Sales dipped significantly in February and March, highlighting a seasonal low point.</a:t>
            </a:r>
            <a:endParaRPr lang="en-US" sz="1100">
              <a:solidFill>
                <a:schemeClr val="bg1"/>
              </a:solidFill>
              <a:latin typeface="Century Gothic"/>
            </a:endParaRP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Monthly Performance:</a:t>
            </a:r>
            <a:endParaRPr lang="en-US" sz="1100" b="1" dirty="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Strong recovery was observed starting in May, with steady growth leading to a peak in July (734.9K).</a:t>
            </a:r>
            <a:endParaRPr lang="en-US" sz="110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Sales declined in the fall but rebounded sharply in December.</a:t>
            </a:r>
            <a:endParaRPr lang="en-US" sz="1100">
              <a:solidFill>
                <a:schemeClr val="bg1"/>
              </a:solidFill>
              <a:latin typeface="Century Gothic"/>
            </a:endParaRP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Century Gothic"/>
            </a:endParaRPr>
          </a:p>
          <a:p>
            <a:endParaRPr lang="en-US" sz="1100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F2E75CC-C8DA-140F-8A16-7D1031EB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91" y="145366"/>
            <a:ext cx="6375014" cy="3133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A867F25-BDA7-E76A-5941-C9B74165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94" y="3516579"/>
            <a:ext cx="6375012" cy="3121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51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alking in a shoe store&#10;&#10;Description automatically generated">
            <a:extLst>
              <a:ext uri="{FF2B5EF4-FFF2-40B4-BE49-F238E27FC236}">
                <a16:creationId xmlns:a16="http://schemas.microsoft.com/office/drawing/2014/main" id="{8B542859-846B-F514-FFFA-EDD599AD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05040-BD3C-7F24-ACA5-4AE1AA28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53654"/>
            <a:ext cx="8267296" cy="14465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entury Gothic"/>
              </a:rPr>
              <a:t>BUSINESS IMPLICATIONS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0D441CA-8896-6D91-3AAF-4AACEC81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59834"/>
            <a:ext cx="9516288" cy="46839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latin typeface="Century Gothic"/>
                <a:ea typeface="+mn-lt"/>
                <a:cs typeface="+mn-lt"/>
              </a:rPr>
              <a:t>Revenue Optimization: </a:t>
            </a:r>
            <a:r>
              <a:rPr lang="en-US" sz="1600" dirty="0">
                <a:latin typeface="Century Gothic"/>
                <a:ea typeface="+mn-lt"/>
                <a:cs typeface="+mn-lt"/>
              </a:rPr>
              <a:t>Focus on top-performing products and regions to drive sales growth.</a:t>
            </a:r>
            <a:endParaRPr lang="en-US" sz="1600" dirty="0">
              <a:latin typeface="Century Gothic"/>
            </a:endParaRPr>
          </a:p>
          <a:p>
            <a:endParaRPr lang="en-US" sz="1600" dirty="0">
              <a:latin typeface="Century Gothic"/>
              <a:ea typeface="+mn-lt"/>
              <a:cs typeface="+mn-lt"/>
            </a:endParaRPr>
          </a:p>
          <a:p>
            <a:r>
              <a:rPr lang="en-US" sz="1600" b="1" dirty="0">
                <a:latin typeface="Century Gothic"/>
                <a:ea typeface="+mn-lt"/>
                <a:cs typeface="+mn-lt"/>
              </a:rPr>
              <a:t>Cost Efficiency: </a:t>
            </a:r>
            <a:r>
              <a:rPr lang="en-US" sz="1600" dirty="0">
                <a:latin typeface="Century Gothic"/>
                <a:ea typeface="+mn-lt"/>
                <a:cs typeface="+mn-lt"/>
              </a:rPr>
              <a:t>Address underperforming products to reduce inventory waste and streamline operations.</a:t>
            </a:r>
            <a:endParaRPr lang="en-US" sz="1600" dirty="0">
              <a:latin typeface="Century Gothic"/>
            </a:endParaRPr>
          </a:p>
          <a:p>
            <a:endParaRPr lang="en-US" sz="1600" dirty="0">
              <a:latin typeface="Century Gothic"/>
              <a:ea typeface="+mn-lt"/>
              <a:cs typeface="+mn-lt"/>
            </a:endParaRPr>
          </a:p>
          <a:p>
            <a:r>
              <a:rPr lang="en-US" sz="1600" b="1" dirty="0">
                <a:latin typeface="Century Gothic"/>
                <a:ea typeface="+mn-lt"/>
                <a:cs typeface="+mn-lt"/>
              </a:rPr>
              <a:t>Market Strategy Refinement: </a:t>
            </a:r>
            <a:r>
              <a:rPr lang="en-US" sz="1600" dirty="0">
                <a:latin typeface="Century Gothic"/>
                <a:ea typeface="+mn-lt"/>
                <a:cs typeface="+mn-lt"/>
              </a:rPr>
              <a:t>Use geographic insights to target high-potential regions and sales channels.</a:t>
            </a:r>
          </a:p>
          <a:p>
            <a:endParaRPr lang="en-US" sz="1600" dirty="0">
              <a:latin typeface="Century Gothic"/>
            </a:endParaRPr>
          </a:p>
          <a:p>
            <a:r>
              <a:rPr lang="en-US" sz="1600" b="1" dirty="0">
                <a:latin typeface="Century Gothic"/>
                <a:ea typeface="+mn-lt"/>
                <a:cs typeface="+mn-lt"/>
              </a:rPr>
              <a:t>Customer Behavior Insights: </a:t>
            </a:r>
            <a:r>
              <a:rPr lang="en-US" sz="1600" dirty="0">
                <a:latin typeface="Century Gothic"/>
                <a:ea typeface="+mn-lt"/>
                <a:cs typeface="+mn-lt"/>
              </a:rPr>
              <a:t>Tailor marketing and product offerings based on purchasing trends.</a:t>
            </a:r>
            <a:endParaRPr lang="en-US" sz="1600" dirty="0">
              <a:latin typeface="Century Gothic"/>
            </a:endParaRPr>
          </a:p>
          <a:p>
            <a:endParaRPr lang="en-US" sz="1600" dirty="0">
              <a:latin typeface="Century Gothic"/>
              <a:ea typeface="+mn-lt"/>
              <a:cs typeface="+mn-lt"/>
            </a:endParaRPr>
          </a:p>
          <a:p>
            <a:r>
              <a:rPr lang="en-US" sz="1600" b="1" dirty="0">
                <a:latin typeface="Century Gothic"/>
                <a:ea typeface="+mn-lt"/>
                <a:cs typeface="+mn-lt"/>
              </a:rPr>
              <a:t>Pricing Strategy: </a:t>
            </a:r>
            <a:r>
              <a:rPr lang="en-US" sz="1600" dirty="0">
                <a:latin typeface="Century Gothic"/>
                <a:ea typeface="+mn-lt"/>
                <a:cs typeface="+mn-lt"/>
              </a:rPr>
              <a:t>Adjust pricing to maximize revenue and competitiveness in key markets.</a:t>
            </a:r>
          </a:p>
          <a:p>
            <a:endParaRPr lang="en-US" sz="1600" dirty="0">
              <a:latin typeface="Century Gothic"/>
            </a:endParaRPr>
          </a:p>
          <a:p>
            <a:r>
              <a:rPr lang="en-US" sz="1600" b="1" dirty="0">
                <a:latin typeface="Century Gothic"/>
                <a:ea typeface="+mn-lt"/>
                <a:cs typeface="+mn-lt"/>
              </a:rPr>
              <a:t>Data-Driven Decision-Making: </a:t>
            </a:r>
            <a:r>
              <a:rPr lang="en-US" sz="1600" dirty="0">
                <a:latin typeface="Century Gothic"/>
                <a:ea typeface="+mn-lt"/>
                <a:cs typeface="+mn-lt"/>
              </a:rPr>
              <a:t>Empower management with actionable insights to enhance product and sales strategies.</a:t>
            </a:r>
            <a:endParaRPr lang="en-US" sz="1600" dirty="0">
              <a:latin typeface="Century Gothic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uilding with glass windows&#10;&#10;Description automatically generated">
            <a:extLst>
              <a:ext uri="{FF2B5EF4-FFF2-40B4-BE49-F238E27FC236}">
                <a16:creationId xmlns:a16="http://schemas.microsoft.com/office/drawing/2014/main" id="{5FF62E91-3419-0C80-D91A-A78B6CEE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27" b="1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988B7-260E-EF59-1FB4-1F561AA5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52221"/>
            <a:ext cx="8267296" cy="14465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entury Gothic"/>
              </a:rPr>
              <a:t>RECOMMENDATIONS FOR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302F-F599-1F21-AD1B-DE46DDCE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51619"/>
            <a:ext cx="8267296" cy="46466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Targeted Marketing Campaigns: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Focus on promoting women’s street footwear, men’s apparel, and women’s athletic footwear through regional and digital marketing initiatives.</a:t>
            </a:r>
            <a:endParaRPr lang="en-US" sz="1400" dirty="0">
              <a:latin typeface="Century Gothic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Boost Online Presence: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Optimize product listings and advertising strategies for Amazon and Walmart to increase online sales.</a:t>
            </a:r>
            <a:endParaRPr lang="en-US" sz="1400" dirty="0">
              <a:latin typeface="Century Gothic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Regional Strategy Refinement: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Allocate additional resources to Midwest states, such as Nebraska and Minnesota, to improve sales.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Leverage High-Performing States: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Expand product offerings and marketing efforts in New York and California to maintain momentum.</a:t>
            </a:r>
            <a:endParaRPr lang="en-US" sz="1400" dirty="0">
              <a:latin typeface="Century Gothic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Strengthen Retail Partnerships: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Invest in exclusive collaborations and promotions with successful retailers like West Gear and Foot Locker.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entury Gothic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Century Gothic"/>
                <a:ea typeface="+mn-lt"/>
                <a:cs typeface="+mn-lt"/>
              </a:rPr>
              <a:t>Data-Driven Adjustments: </a:t>
            </a:r>
            <a:r>
              <a:rPr lang="en-US" sz="1400" dirty="0">
                <a:latin typeface="Century Gothic"/>
                <a:ea typeface="+mn-lt"/>
                <a:cs typeface="+mn-lt"/>
              </a:rPr>
              <a:t>Continuously analyze sales data to identify new opportunities and monitor the impact of implemented strategies.</a:t>
            </a:r>
            <a:endParaRPr lang="en-US" sz="1400" dirty="0">
              <a:latin typeface="Century Gothic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1">
              <a:latin typeface="Century Gothic"/>
            </a:endParaRP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&amp;#39;s feet in black socks and sneakers&#10;&#10;Description automatically generated">
            <a:extLst>
              <a:ext uri="{FF2B5EF4-FFF2-40B4-BE49-F238E27FC236}">
                <a16:creationId xmlns:a16="http://schemas.microsoft.com/office/drawing/2014/main" id="{969F90D8-0100-169C-5946-2A8C14D1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56" b="7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CFE24-4E2C-210F-03C7-99638F7E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56738"/>
            <a:ext cx="8267296" cy="14465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entury Gothic"/>
              </a:rPr>
              <a:t>FUTURE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1E5B8B-FF4B-DEBB-AB77-21F446FA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32277"/>
            <a:ext cx="8267296" cy="483863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b="1" dirty="0">
                <a:latin typeface="Century Gothic"/>
                <a:ea typeface="+mn-lt"/>
                <a:cs typeface="+mn-lt"/>
              </a:rPr>
              <a:t>Boost Low-Performing Products: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Improve marketing for women’s street footwear, men’s apparel, and women’s athletic footwear.</a:t>
            </a:r>
            <a:endParaRPr lang="en-US" sz="2000">
              <a:latin typeface="Century Gothic"/>
            </a:endParaRPr>
          </a:p>
          <a:p>
            <a:endParaRPr lang="en-US" sz="2000" dirty="0">
              <a:latin typeface="Century Gothic"/>
              <a:ea typeface="+mn-lt"/>
              <a:cs typeface="+mn-lt"/>
            </a:endParaRPr>
          </a:p>
          <a:p>
            <a:r>
              <a:rPr lang="en-US" sz="2000" b="1" dirty="0">
                <a:latin typeface="Century Gothic"/>
                <a:ea typeface="+mn-lt"/>
                <a:cs typeface="+mn-lt"/>
              </a:rPr>
              <a:t>Strengthen Online Sales: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Enhance product visibility on Amazon and Walmart.</a:t>
            </a:r>
            <a:endParaRPr lang="en-US" sz="2000">
              <a:latin typeface="Century Gothic"/>
            </a:endParaRPr>
          </a:p>
          <a:p>
            <a:endParaRPr lang="en-US" sz="2000" dirty="0">
              <a:latin typeface="Century Gothic"/>
              <a:ea typeface="+mn-lt"/>
              <a:cs typeface="+mn-lt"/>
            </a:endParaRPr>
          </a:p>
          <a:p>
            <a:r>
              <a:rPr lang="en-US" sz="2000" b="1" dirty="0">
                <a:latin typeface="Century Gothic"/>
                <a:ea typeface="+mn-lt"/>
                <a:cs typeface="+mn-lt"/>
              </a:rPr>
              <a:t>Expand Midwest Market: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Focus on marketing and partnerships in underperforming states.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endParaRPr lang="en-US" sz="2000" dirty="0">
              <a:latin typeface="Century Gothic"/>
            </a:endParaRPr>
          </a:p>
          <a:p>
            <a:r>
              <a:rPr lang="en-US" sz="2000" b="1" dirty="0">
                <a:latin typeface="Century Gothic"/>
                <a:ea typeface="+mn-lt"/>
                <a:cs typeface="+mn-lt"/>
              </a:rPr>
              <a:t>Replicate Success: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Apply strategies from high-performing regions like New York and California.</a:t>
            </a:r>
            <a:endParaRPr lang="en-US" sz="2000">
              <a:latin typeface="Century Gothic"/>
            </a:endParaRPr>
          </a:p>
          <a:p>
            <a:endParaRPr lang="en-US" sz="2000" dirty="0">
              <a:latin typeface="Century Gothic"/>
              <a:ea typeface="+mn-lt"/>
              <a:cs typeface="+mn-lt"/>
            </a:endParaRPr>
          </a:p>
          <a:p>
            <a:r>
              <a:rPr lang="en-US" sz="2000" b="1" dirty="0">
                <a:latin typeface="Century Gothic"/>
                <a:ea typeface="+mn-lt"/>
                <a:cs typeface="+mn-lt"/>
              </a:rPr>
              <a:t>Leverage Retailer Success: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Deepen collaborations with West Gear and Foot Locker.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endParaRPr lang="en-US" sz="2000" dirty="0">
              <a:latin typeface="Century Gothic"/>
            </a:endParaRPr>
          </a:p>
          <a:p>
            <a:r>
              <a:rPr lang="en-US" sz="2000" b="1" dirty="0">
                <a:latin typeface="Century Gothic"/>
                <a:ea typeface="+mn-lt"/>
                <a:cs typeface="+mn-lt"/>
              </a:rPr>
              <a:t>Continuous Analysis: </a:t>
            </a:r>
            <a:r>
              <a:rPr lang="en-US" sz="2000" dirty="0">
                <a:latin typeface="Century Gothic"/>
                <a:ea typeface="+mn-lt"/>
                <a:cs typeface="+mn-lt"/>
              </a:rPr>
              <a:t>Use updated data to refine strategies.</a:t>
            </a:r>
            <a:endParaRPr lang="en-US" sz="2000" dirty="0">
              <a:latin typeface="Century Gothic"/>
            </a:endParaRPr>
          </a:p>
          <a:p>
            <a:pPr marL="0" indent="0">
              <a:buNone/>
            </a:pPr>
            <a:endParaRPr lang="en-US" sz="1800" b="1" dirty="0">
              <a:latin typeface="Century Gothic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5AFAE80-2A41-48BD-8CE5-D05CE583FAE3}">
  <we:reference id="WA200003233" version="2.0.0.3" store="en-US" storeType="omex"/>
  <we:alternateReferences>
    <we:reference id="WA200003233" version="2.0.0.3" store="omex" storeType="omex"/>
  </we:alternateReferences>
  <we:properties>
    <we:property name="pageName" value="&quot;00b0bc3a0945594079b5&quot;"/>
    <we:property name="reportUrl" value="&quot;/links/RMCRQkvMi4?ctid=f6b6dd5b-f02f-441a-99a0-162ac5060bd2&amp;experience=power-bi&quot;"/>
    <we:property name="reportState" value="&quot;CONNECTED&quot;"/>
    <we:property name="artifactViewState" value="&quot;live&quot;"/>
    <we:property name="reportEmbeddedTime" value="&quot;2024-12-20T07:35:55.005Z&quot;"/>
    <we:property name="creatorSessionId" value="&quot;94120782-3a4f-4016-9792-75d5df25022c&quot;"/>
    <we:property name="creatorUserId" value="&quot;100320024D0754ED&quot;"/>
    <we:property name="creatorTenantId" value="&quot;f6b6dd5b-f02f-441a-99a0-162ac5060bd2&quot;"/>
    <we:property name="pageDisplayName" value="&quot;Nike Product Sales Dashboard&quot;"/>
    <we:property name="reportName" value="&quot;Nike Product Sales Dashboard&quot;"/>
    <we:property name="isVisualContainerHeaderHidden" value="false"/>
    <we:property name="isFiltersActionButtonVisible" value="true"/>
    <we:property name="initialStateBookmark" value="&quot;H4sIAAAAAAAAA+1aW1PrNhD+Kxm/nHYmdOS7zRu3M2UOtxJKH84wjC6bxAfHSm2ZkjL8964kJ5CQwDk0tBDyZq3kvX2r3ZXsW0dk1TCnoyM6AGfT2ZbyakDLq5brtJ2ioR0ffzncOv1yebR1uIdkOVSZLCpn89ZRtOyBOs+qmuaaAxK/XrQdmucntKdHXZpX0HaGUFayoHn2N9jFOKXKGu7aDtwMc1lSzbKjqALN9hqX4xhlu7/4KJFylV1DB7iyVEIYYdynJA3CMA1InLIQl1V2gdFs7hLN2ojfkYWiWYFiNM2nIox9j5CYRABByoggml5lRS9vFL5/92w01F5RcKOYvNH+YN9QsOZ0d4cG+ZDwKA1dLpARJ9yPPMOtm+WqEchGezfDEn2FHrTctsQ1LTgIxzikhMraf+ts9Xol9KhqhntTkzsyrwdz6B1ZlxxOoWumCpWpEco4oyyHy70b1AKh2KWKXrqO1viklAiQWXNSZhxaOGr9XmTKzH6ui8bvrh725V87JSBQwtkkdxdIedJNnJZi2kc4KAWU2yNj/25WjmH12jNmvDHb0VgkpTFE4Hs09QXxSULdhMC7gVcbVrU6Mhcz5pHVhvYpuy2sTPDU9RhuW+IGxBciIMG7gfVMKpq3OjTHlPuhcH3ScAtsEobMdWOacDdlgnBXMP9ZYHfQWT2J+QDdM4vt8q04hZ7m8QKoqhxTVjkFljMArMn6QaAwY9TQisrAzkthpsHYfOscZKib5X1O81qz/bRNq4x/Qo3GXrQVGHX+9qDGmuWVEfGKTrkwVdVNOAfgaRRQEcWJG4YQrub+bP9PUWjUax2C6kvxklgUsqjVTp+WajWSx4Kgb0AZvVLYz6Bggz8IUhrEHoUk9nlMgHjeEzmsadsFYxAzEvhAMOsxnxMfEJm5sWUZmT09br0Rnc+lHBiOzeFAr5wYcyC5sQGsVTTiiQ882eiSVGwEYZRusJQkG67P/cAT3VSEupO3sUK0d//oQwmNFwuRjVE/kuqxP/dnfPwDSccOjPYzrj7EQ0DfMUhPMtnXufmwqHP99sVFkxBnN+OvGb5R8v7oAK4hf6zQZP7x1Fifc1pm9hDU6PsvQ6qBbMLWmTJ9v7iWutnV+JnlDzR0NLF1T9DTjV0Tl80khzb2DLwPYvf+LGkRyoQ5R3EUvC/sLh4MUaVqvKfHoy9ZYRkdQFf9+HZ/STAuiIa2c5r1+mpBZWwiwezK6ZPzT9s5La5+dnR4rEoBeivqL/XYkuO5v6MovwJhNcUoZHJu4Xq+AHy4nW8LEnZfaZImXhBjKRJhEhHmPduNncnh0XfXmqpmf9aAXp5tEjrjCXz+bfzwFCf1sGrN9dpUWepAjmC/oL6ox/cJUtTI6h6TbgY6hFHK8fyWyF1+S7RYv2f7HwTM2fQN4NZBns4NL3Prgmq/jMK+2PHGCK3a4pcncbagtL/GNdNYu7efeJd8sWDT7fqIsKwAssnY92LfixgL8WTsUzdmXrJOxktIxq8QfOtkvE7G62S8yskYAupCnLppyknkJSRJ3efvKf/r62ZFsxyz/scL+vUd5ZIDqOlAEjfwKQ1SEicJiCj2GVt3ILM3u+bvhvfdf7je+2tAGr+/yfZjrNuK5eG3p/7SbxDXRWRJoW+/qdzN/4Qta1UNKYcTWsCcT9kYUrQQIJrnRZ+z9Z9mjpGBMGZNCviO9Y1y/wCLpgITJCcAAA==&quot;"/>
    <we:property name="bookmark" value="&quot;H4sIAAAAAAAAA+1aW1PjNhT+Kxm/bDsTOrJlxzZvC+xOmbIsJZR96DA7upwkXhQrtRVKyuS/90hywiabAKWhBTZvup67vnMk+yaQRT1SbHLMhhDsBntaXw5ZddkKg3ZQ+rGIJSSOepnoUEpIxiHOCc7qkSl0WQe7N4FhVR/MeVGPmbKEcPD3IEsSHoYpy0SYc0lEKDkNLtoBU+qE9e2aHlM1tIMRVLUumSr+Ak8Cp0w1hmk7gOuR0hWzjLqGGbDMrnA59lGw8CeKcjBhiivogjB+lBBOuKCM5HGS5DFJc57gstovcPKuXGJJO/b7ujSsKJGNHaNMJimNCElJB1B1TiSx43VR9lUj8O3es8nImszAteH62lqJf0HGltJ0igpRQDPmSSgkEhJE0E7kqPUKZRqGfPLuelShBdGuntpbecVKATJwBqmg9vrfBG/7/Qr6zDTddwuT+1qNhyvGu3pcCTiFnpsqTWEmyOOMcQWf312jFOiKA2bY5zCwEp9UGh3k1pxUhYAW9lq/lYVxs+/HZWP30HYH+s/9CtBRMtgl0wscudNMglVy0UbYqSRUexOn/0FRzdwatZfUeGa6o7I4lKfQARqxnEpCScbCjMCLca9VrG51tZJL6pHX7dq79PZu5VLkYcTx2JIwJlTKmMQvxq1n2jDV6jKFkPtd+fVOxb1jV+ao+xy7j8bqa8QDNM+ybzevxSn0LY1HuKpWCFnVgrOCIWCmto0+YIKzm1CvkedWQH2r+2LrfJZz0afvKz1025qSwSCHuzVqB14ilLkdfBpABW4/5llZzILhcMlodbPkAeb0HSfJOtsh33Omxq4wQbJHhfHK3/hhXPrmE9TmjV164YPDbZKowAoTDbV0RgQXGavp7bG6EJbgLNZ8nYLSffmqEplL9aShc+FqjzATAkDknZjJTpqFSQLJ60Sx9v90Vp14rQ9gBlo+5sRKXY7N/oBV5nVA7Jqgb5wyeaKwX/KCD/44zlmcRgyylIqUAImiO5C+uflIziHlJKZAMDdwKggF9MzK2HoYWKqvwfJIC6cDeK1YR2QURLbTI7nciZNOvsNzku2EVNA4kr1cJvRBWHqszbf23ATAqmVTf8Cr0uBB+FqOlZqh69SdhMXD+HOBOyoxmBzBFahvBZrPfzs1k+ecVYW/Kjby/suQalw2JxssqH5YXml7JbD+c8u/kjCwg63bATvd6DU32RI4tLGyEgOQB7fXce+hQrrbpkDGh9Kf4uEIRapnZ3rW+6UoPaEj6Jl/ftwfE4xroqEdnBb9gVmTGZtIcKdy8fHhhz3FyssfAxseryUBPRfxN3q5U0UJXcPEJUgvKUYh1ysT1/0J4Ls7+T4hYfWVZ3kWxSmmIplkHcKje6uxMz06fnCuqcf8jzGglZeLhO5sAtu/zhobLPG7oNDZmyjgsSnHSOrWJ70CbAgjl4+rS6Jw8yXRevnurX/QYcEudQ73BoosNjz/m9Pc8E4JK9r6zfM4W5Pan+Ixbibd8wfeDT+/eLjdXhE2FUAejGmU0qjDeYI3Y8rClEfZFow3AMZPEHxbMN6C8RaMXzMYQ8xCSPMwzwXpRBnJ8vD+d8r/+lHesEIh6n9/Qb99o9xwADUVSBbGlLE4J2mWgeyklPNtBbL8suv+AXnZ9UcYvbwCpLH7syw/ZrK9Mhx+fuJv/AVxm0Q2FPr+m8p09Yd+PTb1iAk4YSWs+JSNIcVKCbJpr/uc7X7Vm3/Mnk7/Bmi/OF44KAAA&quot;"/>
    <we:property name="datasetId" value="&quot;c10a9819-09a2-4b3d-abd0-e41e9418b59d&quot;"/>
    <we:property name="embedUrl" value="&quot;/reportEmbed?reportId=ef8b4582-bcd2-4555-bf33-af609462a451&amp;config=eyJjbHVzdGVyVXJsIjoiaHR0cHM6Ly9XQUJJLVdFU1QtVVMtQy1QUklNQVJZLXJlZGlyZWN0LmFuYWx5c2lzLndpbmRvd3MubmV0IiwiZW1iZWRGZWF0dXJlcyI6eyJ1c2FnZU1ldHJpY3NWTmV4dCI6dHJ1ZX19&amp;disableSensitivityBanner=true&quot;"/>
    <we:property name="backgroundColor" value="&quot;#1A1A1A&quot;"/>
    <we:property name="design" value="{&quot;border&quot;:{&quot;isActive&quot;:true,&quot;color&quot;:&quot;#808080&quot;,&quot;width&quot;:1,&quot;transparency&quot;:0,&quot;dash&quot;:&quot;solid&quot;}}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MadridVTI</vt:lpstr>
      <vt:lpstr>Nike Product Sales Analysis and Insights</vt:lpstr>
      <vt:lpstr>PROJECT OVERVIEW &amp; DATASET INTRODUCTION</vt:lpstr>
      <vt:lpstr>PRODUCT REQUIREMENTS DOCUMENT OVERVIEW</vt:lpstr>
      <vt:lpstr>PowerPoint Presentation</vt:lpstr>
      <vt:lpstr>SALES ANALYSIS</vt:lpstr>
      <vt:lpstr>SALES ANALYSIS</vt:lpstr>
      <vt:lpstr>BUSINESS IMPLICATIONS</vt:lpstr>
      <vt:lpstr>RECOMMENDATIONS FOR MANAGEMENT</vt:lpstr>
      <vt:lpstr>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504</cp:revision>
  <dcterms:created xsi:type="dcterms:W3CDTF">2024-12-18T06:09:33Z</dcterms:created>
  <dcterms:modified xsi:type="dcterms:W3CDTF">2024-12-26T04:49:55Z</dcterms:modified>
</cp:coreProperties>
</file>