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_rels/presentation.xml.rels" ContentType="application/vnd.openxmlformats-package.relationships+xml"/>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5.png" ContentType="image/png"/>
  <Override PartName="/ppt/media/image4.png" ContentType="image/png"/>
  <Override PartName="/ppt/media/image3.png" ContentType="image/png"/>
  <Override PartName="/ppt/media/image6.png" ContentType="image/png"/>
  <Override PartName="/ppt/media/image1.jpeg" ContentType="image/jpeg"/>
  <Override PartName="/ppt/media/image11.png" ContentType="image/png"/>
  <Override PartName="/ppt/media/image2.png" ContentType="image/png"/>
  <Override PartName="/ppt/media/image7.jpeg" ContentType="image/jpeg"/>
  <Override PartName="/ppt/media/image8.png" ContentType="image/png"/>
  <Override PartName="/ppt/media/image10.png" ContentType="image/png"/>
  <Override PartName="/ppt/media/image9.png" ContentType="image/png"/>
  <Override PartName="/ppt/slides/slide3.xml" ContentType="application/vnd.openxmlformats-officedocument.presentationml.slide+xml"/>
  <Override PartName="/ppt/slides/slide1.xml" ContentType="application/vnd.openxmlformats-officedocument.presentationml.slide+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m</a:t>
            </a:r>
            <a:r>
              <a:rPr b="0" lang="en-US" sz="4400" spc="-1" strike="noStrike">
                <a:latin typeface="Arial"/>
              </a:rPr>
              <a:t>o</a:t>
            </a:r>
            <a:r>
              <a:rPr b="0" lang="en-US" sz="4400" spc="-1" strike="noStrike">
                <a:latin typeface="Arial"/>
              </a:rPr>
              <a:t>v</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s</a:t>
            </a:r>
            <a:r>
              <a:rPr b="0" lang="en-US" sz="4400" spc="-1" strike="noStrike">
                <a:latin typeface="Arial"/>
              </a:rPr>
              <a:t>l</a:t>
            </a:r>
            <a:r>
              <a:rPr b="0" lang="en-US" sz="4400" spc="-1" strike="noStrike">
                <a:latin typeface="Arial"/>
              </a:rPr>
              <a:t>i</a:t>
            </a:r>
            <a:r>
              <a:rPr b="0" lang="en-US" sz="4400" spc="-1" strike="noStrike">
                <a:latin typeface="Arial"/>
              </a:rPr>
              <a:t>d</a:t>
            </a:r>
            <a:r>
              <a:rPr b="0" lang="en-US" sz="4400" spc="-1" strike="noStrike">
                <a:latin typeface="Arial"/>
              </a:rPr>
              <a:t>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a:t>
            </a:r>
            <a:r>
              <a:rPr b="0" lang="en-US" sz="2000" spc="-1" strike="noStrike">
                <a:latin typeface="Arial"/>
              </a:rPr>
              <a:t>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01B0E9C2-33F9-4FE6-B1AE-2ED56FEE484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1143000" y="685800"/>
            <a:ext cx="4570920" cy="3427920"/>
          </a:xfrm>
          <a:prstGeom prst="rect">
            <a:avLst/>
          </a:prstGeom>
        </p:spPr>
      </p:sp>
      <p:sp>
        <p:nvSpPr>
          <p:cNvPr id="228" name="PlaceHolder 2"/>
          <p:cNvSpPr>
            <a:spLocks noGrp="1"/>
          </p:cNvSpPr>
          <p:nvPr>
            <p:ph type="body"/>
          </p:nvPr>
        </p:nvSpPr>
        <p:spPr>
          <a:xfrm>
            <a:off x="685800" y="4343400"/>
            <a:ext cx="5485320" cy="4113720"/>
          </a:xfrm>
          <a:prstGeom prst="rect">
            <a:avLst/>
          </a:prstGeom>
        </p:spPr>
        <p:txBody>
          <a:bodyPr lIns="0" rIns="0" tIns="0" bIns="0">
            <a:noAutofit/>
          </a:bodyPr>
          <a:p>
            <a:pPr marL="216000" indent="-215280">
              <a:lnSpc>
                <a:spcPct val="100000"/>
              </a:lnSpc>
            </a:pPr>
            <a:r>
              <a:rPr b="0" lang="en-US" sz="2000" spc="-1" strike="noStrike">
                <a:latin typeface="Arial"/>
              </a:rPr>
              <a:t>xong</a:t>
            </a:r>
            <a:endParaRPr b="0" lang="en-US" sz="2000" spc="-1" strike="noStrike">
              <a:latin typeface="Arial"/>
            </a:endParaRPr>
          </a:p>
        </p:txBody>
      </p:sp>
      <p:sp>
        <p:nvSpPr>
          <p:cNvPr id="229"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D1A17EE-2FA7-4CD3-AB95-F28637BF3C8C}" type="slidenum">
              <a:rPr b="0" lang="en-US" sz="1200" spc="-1" strike="noStrike">
                <a:solidFill>
                  <a:srgbClr val="000000"/>
                </a:solidFill>
                <a:latin typeface="+mn-lt"/>
                <a:ea typeface="+mn-ea"/>
              </a:rPr>
              <a:t>&lt;number&gt;</a:t>
            </a:fld>
            <a:endParaRPr b="0" lang="en-US" sz="12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1143000" y="685800"/>
            <a:ext cx="4570920" cy="3427920"/>
          </a:xfrm>
          <a:prstGeom prst="rect">
            <a:avLst/>
          </a:prstGeom>
        </p:spPr>
      </p:sp>
      <p:sp>
        <p:nvSpPr>
          <p:cNvPr id="231" name="PlaceHolder 2"/>
          <p:cNvSpPr>
            <a:spLocks noGrp="1"/>
          </p:cNvSpPr>
          <p:nvPr>
            <p:ph type="body"/>
          </p:nvPr>
        </p:nvSpPr>
        <p:spPr>
          <a:xfrm>
            <a:off x="685800" y="4343400"/>
            <a:ext cx="5485320" cy="4113720"/>
          </a:xfrm>
          <a:prstGeom prst="rect">
            <a:avLst/>
          </a:prstGeom>
        </p:spPr>
        <p:txBody>
          <a:bodyPr lIns="0" rIns="0" tIns="0" bIns="0">
            <a:noAutofit/>
          </a:bodyPr>
          <a:p>
            <a:pPr marL="216000" indent="-215280">
              <a:lnSpc>
                <a:spcPct val="100000"/>
              </a:lnSpc>
            </a:pPr>
            <a:r>
              <a:rPr b="0" lang="en-US" sz="2000" spc="-1" strike="noStrike">
                <a:latin typeface="Arial"/>
              </a:rPr>
              <a:t>xong</a:t>
            </a:r>
            <a:endParaRPr b="0" lang="en-US" sz="2000" spc="-1" strike="noStrike">
              <a:latin typeface="Arial"/>
            </a:endParaRPr>
          </a:p>
        </p:txBody>
      </p:sp>
      <p:sp>
        <p:nvSpPr>
          <p:cNvPr id="232"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48B213F-6EAC-4833-A019-0764B0DDD194}" type="slidenum">
              <a:rPr b="0" lang="en-US" sz="1200" spc="-1" strike="noStrike">
                <a:solidFill>
                  <a:srgbClr val="000000"/>
                </a:solidFill>
                <a:latin typeface="+mn-lt"/>
                <a:ea typeface="+mn-ea"/>
              </a:rPr>
              <a:t>&lt;number&gt;</a:t>
            </a:fld>
            <a:endParaRPr b="0" lang="en-US" sz="12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1143000" y="685800"/>
            <a:ext cx="4570920" cy="3427920"/>
          </a:xfrm>
          <a:prstGeom prst="rect">
            <a:avLst/>
          </a:prstGeom>
        </p:spPr>
      </p:sp>
      <p:sp>
        <p:nvSpPr>
          <p:cNvPr id="234" name="PlaceHolder 2"/>
          <p:cNvSpPr>
            <a:spLocks noGrp="1"/>
          </p:cNvSpPr>
          <p:nvPr>
            <p:ph type="body"/>
          </p:nvPr>
        </p:nvSpPr>
        <p:spPr>
          <a:xfrm>
            <a:off x="685800" y="4343400"/>
            <a:ext cx="5485320" cy="4113720"/>
          </a:xfrm>
          <a:prstGeom prst="rect">
            <a:avLst/>
          </a:prstGeom>
        </p:spPr>
        <p:txBody>
          <a:bodyPr lIns="0" rIns="0" tIns="0" bIns="0">
            <a:noAutofit/>
          </a:bodyPr>
          <a:p>
            <a:pPr marL="216000" indent="-215280">
              <a:lnSpc>
                <a:spcPct val="100000"/>
              </a:lnSpc>
            </a:pPr>
            <a:r>
              <a:rPr b="0" lang="en-US" sz="2000" spc="-1" strike="noStrike">
                <a:latin typeface="Arial"/>
              </a:rPr>
              <a:t>Luoi chinh personality qua……</a:t>
            </a:r>
            <a:endParaRPr b="0" lang="en-US" sz="2000" spc="-1" strike="noStrike">
              <a:latin typeface="Arial"/>
            </a:endParaRPr>
          </a:p>
        </p:txBody>
      </p:sp>
      <p:sp>
        <p:nvSpPr>
          <p:cNvPr id="235"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31E7290-0DF4-43F9-B631-2003BBD4D0B0}" type="slidenum">
              <a:rPr b="0" lang="en-US" sz="1200" spc="-1" strike="noStrike">
                <a:solidFill>
                  <a:srgbClr val="000000"/>
                </a:solidFill>
                <a:latin typeface="+mn-lt"/>
                <a:ea typeface="+mn-ea"/>
              </a:rPr>
              <a:t>&lt;number&gt;</a:t>
            </a:fld>
            <a:endParaRPr b="0" lang="en-US"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292480"/>
            <a:ext cx="7771320" cy="114516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888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292480"/>
            <a:ext cx="7771320" cy="114516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292480"/>
            <a:ext cx="7771320" cy="114516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292480"/>
            <a:ext cx="7771320" cy="114516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8880" cy="39769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292480"/>
            <a:ext cx="7771320" cy="114516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88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292480"/>
            <a:ext cx="7771320" cy="114516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292480"/>
            <a:ext cx="777132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292480"/>
            <a:ext cx="777132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292480"/>
            <a:ext cx="7771320" cy="114516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3880" y="1604520"/>
            <a:ext cx="4015440" cy="3976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292480"/>
            <a:ext cx="7771320" cy="114516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440" cy="3976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3880" y="3682080"/>
            <a:ext cx="4015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292480"/>
            <a:ext cx="7771320" cy="114516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44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3880" y="1604520"/>
            <a:ext cx="401544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888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292480"/>
            <a:ext cx="7771320" cy="1145160"/>
          </a:xfrm>
          <a:prstGeom prst="rect">
            <a:avLst/>
          </a:prstGeom>
        </p:spPr>
        <p:txBody>
          <a:bodyPr lIns="0" rIns="0" tIns="0" bIns="0" anchor="ctr">
            <a:spAutoFit/>
          </a:bodyPr>
          <a:p>
            <a:r>
              <a:rPr b="0" lang="en-US" sz="1800" spc="-1" strike="noStrike">
                <a:latin typeface="Arial"/>
              </a:rPr>
              <a:t>Click to edit the title text </a:t>
            </a:r>
            <a:r>
              <a:rPr b="0" lang="en-US" sz="1800" spc="-1" strike="noStrike">
                <a:latin typeface="Arial"/>
              </a:rPr>
              <a:t>format</a:t>
            </a:r>
            <a:endParaRPr b="0" lang="en-US"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xml"/><Relationship Id="rId8"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1.xml"/><Relationship Id="rId8"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1.xml"/><Relationship Id="rId8" Type="http://schemas.openxmlformats.org/officeDocument/2006/relationships/notesSlide" Target="../notesSlides/notesSlide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Picture 34" descr=""/>
          <p:cNvPicPr/>
          <p:nvPr/>
        </p:nvPicPr>
        <p:blipFill>
          <a:blip r:embed="rId1"/>
          <a:stretch/>
        </p:blipFill>
        <p:spPr>
          <a:xfrm>
            <a:off x="-3240" y="8280"/>
            <a:ext cx="2355120" cy="6856920"/>
          </a:xfrm>
          <a:prstGeom prst="rect">
            <a:avLst/>
          </a:prstGeom>
          <a:ln>
            <a:noFill/>
          </a:ln>
        </p:spPr>
      </p:pic>
      <p:sp>
        <p:nvSpPr>
          <p:cNvPr id="45" name="CustomShape 1"/>
          <p:cNvSpPr/>
          <p:nvPr/>
        </p:nvSpPr>
        <p:spPr>
          <a:xfrm>
            <a:off x="-218520" y="4711680"/>
            <a:ext cx="279432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ffffff"/>
                </a:solidFill>
                <a:latin typeface="Calibri"/>
                <a:ea typeface="DejaVu Sans"/>
              </a:rPr>
              <a:t>Rebecca Gutierrez </a:t>
            </a:r>
            <a:endParaRPr b="0" lang="en-US" sz="1800" spc="-1" strike="noStrike">
              <a:solidFill>
                <a:srgbClr val="000000"/>
              </a:solidFill>
              <a:latin typeface="Arial"/>
            </a:endParaRPr>
          </a:p>
        </p:txBody>
      </p:sp>
      <p:sp>
        <p:nvSpPr>
          <p:cNvPr id="46" name="CustomShape 2"/>
          <p:cNvSpPr/>
          <p:nvPr/>
        </p:nvSpPr>
        <p:spPr>
          <a:xfrm>
            <a:off x="387720" y="4983480"/>
            <a:ext cx="1537200" cy="424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100" spc="-1" strike="noStrike">
                <a:solidFill>
                  <a:srgbClr val="ffffff"/>
                </a:solidFill>
                <a:latin typeface="Calibri"/>
                <a:ea typeface="DejaVu Sans"/>
              </a:rPr>
              <a:t>25, Toronto - Ontario</a:t>
            </a:r>
            <a:endParaRPr b="0" lang="en-US" sz="1100" spc="-1" strike="noStrike">
              <a:solidFill>
                <a:srgbClr val="000000"/>
              </a:solidFill>
              <a:latin typeface="Arial"/>
            </a:endParaRPr>
          </a:p>
        </p:txBody>
      </p:sp>
      <p:sp>
        <p:nvSpPr>
          <p:cNvPr id="47" name="CustomShape 3"/>
          <p:cNvSpPr/>
          <p:nvPr/>
        </p:nvSpPr>
        <p:spPr>
          <a:xfrm>
            <a:off x="411120" y="5446440"/>
            <a:ext cx="1537200" cy="272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200" spc="-1" strike="noStrike">
                <a:solidFill>
                  <a:srgbClr val="ffffff"/>
                </a:solidFill>
                <a:latin typeface="Calibri"/>
                <a:ea typeface="DejaVu Sans"/>
              </a:rPr>
              <a:t>Cashier/Server</a:t>
            </a:r>
            <a:endParaRPr b="0" lang="en-US" sz="1200" spc="-1" strike="noStrike">
              <a:solidFill>
                <a:srgbClr val="000000"/>
              </a:solidFill>
              <a:latin typeface="Arial"/>
            </a:endParaRPr>
          </a:p>
        </p:txBody>
      </p:sp>
      <p:sp>
        <p:nvSpPr>
          <p:cNvPr id="48" name="Line 4"/>
          <p:cNvSpPr/>
          <p:nvPr/>
        </p:nvSpPr>
        <p:spPr>
          <a:xfrm>
            <a:off x="809640" y="5337720"/>
            <a:ext cx="745200" cy="0"/>
          </a:xfrm>
          <a:prstGeom prst="line">
            <a:avLst/>
          </a:prstGeom>
          <a:ln w="3240">
            <a:solidFill>
              <a:schemeClr val="bg1"/>
            </a:solidFill>
            <a:round/>
          </a:ln>
        </p:spPr>
        <p:style>
          <a:lnRef idx="2">
            <a:schemeClr val="accent1"/>
          </a:lnRef>
          <a:fillRef idx="0">
            <a:schemeClr val="accent1"/>
          </a:fillRef>
          <a:effectRef idx="1">
            <a:schemeClr val="accent1"/>
          </a:effectRef>
          <a:fontRef idx="minor"/>
        </p:style>
      </p:sp>
      <p:sp>
        <p:nvSpPr>
          <p:cNvPr id="49" name="CustomShape 5"/>
          <p:cNvSpPr/>
          <p:nvPr/>
        </p:nvSpPr>
        <p:spPr>
          <a:xfrm>
            <a:off x="268920" y="5700240"/>
            <a:ext cx="919080" cy="1165680"/>
          </a:xfrm>
          <a:prstGeom prst="rect">
            <a:avLst/>
          </a:prstGeom>
          <a:noFill/>
          <a:ln>
            <a:noFill/>
          </a:ln>
        </p:spPr>
        <p:style>
          <a:lnRef idx="0"/>
          <a:fillRef idx="0"/>
          <a:effectRef idx="0"/>
          <a:fontRef idx="minor"/>
        </p:style>
        <p:txBody>
          <a:bodyPr lIns="90000" rIns="90000" tIns="45000" bIns="45000">
            <a:spAutoFit/>
          </a:bodyPr>
          <a:p>
            <a:pPr>
              <a:lnSpc>
                <a:spcPct val="120000"/>
              </a:lnSpc>
            </a:pPr>
            <a:r>
              <a:rPr b="1" lang="en-US" sz="1200" spc="-1" strike="noStrike" baseline="30000">
                <a:solidFill>
                  <a:srgbClr val="ffffff"/>
                </a:solidFill>
                <a:latin typeface="Calibri"/>
                <a:ea typeface="DejaVu Sans"/>
              </a:rPr>
              <a:t>· STATUS</a:t>
            </a:r>
            <a:endParaRPr b="0" lang="en-US" sz="1200" spc="-1" strike="noStrike">
              <a:solidFill>
                <a:srgbClr val="000000"/>
              </a:solidFill>
              <a:latin typeface="Arial"/>
            </a:endParaRPr>
          </a:p>
          <a:p>
            <a:pPr>
              <a:lnSpc>
                <a:spcPct val="120000"/>
              </a:lnSpc>
            </a:pPr>
            <a:r>
              <a:rPr b="0" lang="en-US" sz="1200" spc="-1" strike="noStrike" baseline="30000">
                <a:solidFill>
                  <a:srgbClr val="ffffff"/>
                </a:solidFill>
                <a:latin typeface="Calibri"/>
                <a:ea typeface="DejaVu Sans"/>
              </a:rPr>
              <a:t>  </a:t>
            </a:r>
            <a:r>
              <a:rPr b="0" lang="en-US" sz="1200" spc="-1" strike="noStrike" baseline="30000">
                <a:solidFill>
                  <a:srgbClr val="ffffff"/>
                </a:solidFill>
                <a:latin typeface="Calibri"/>
                <a:ea typeface="DejaVu Sans"/>
              </a:rPr>
              <a:t>In relationship</a:t>
            </a:r>
            <a:endParaRPr b="0" lang="en-US" sz="1200" spc="-1" strike="noStrike">
              <a:solidFill>
                <a:srgbClr val="000000"/>
              </a:solidFill>
              <a:latin typeface="Arial"/>
            </a:endParaRPr>
          </a:p>
          <a:p>
            <a:pPr>
              <a:lnSpc>
                <a:spcPct val="110000"/>
              </a:lnSpc>
            </a:pPr>
            <a:endParaRPr b="0" lang="en-US" sz="1200" spc="-1" strike="noStrike">
              <a:solidFill>
                <a:srgbClr val="000000"/>
              </a:solidFill>
              <a:latin typeface="Arial"/>
            </a:endParaRPr>
          </a:p>
          <a:p>
            <a:pPr>
              <a:lnSpc>
                <a:spcPct val="120000"/>
              </a:lnSpc>
            </a:pPr>
            <a:r>
              <a:rPr b="1" lang="en-US" sz="1200" spc="-1" strike="noStrike" baseline="30000">
                <a:solidFill>
                  <a:srgbClr val="ffffff"/>
                </a:solidFill>
                <a:latin typeface="Calibri"/>
                <a:ea typeface="DejaVu Sans"/>
              </a:rPr>
              <a:t>· TIER</a:t>
            </a:r>
            <a:endParaRPr b="0" lang="en-US" sz="1200" spc="-1" strike="noStrike">
              <a:solidFill>
                <a:srgbClr val="000000"/>
              </a:solidFill>
              <a:latin typeface="Arial"/>
            </a:endParaRPr>
          </a:p>
          <a:p>
            <a:pPr>
              <a:lnSpc>
                <a:spcPct val="120000"/>
              </a:lnSpc>
            </a:pPr>
            <a:r>
              <a:rPr b="0" lang="en-US" sz="1200" spc="-1" strike="noStrike" baseline="30000">
                <a:solidFill>
                  <a:srgbClr val="ffffff"/>
                </a:solidFill>
                <a:latin typeface="Calibri"/>
                <a:ea typeface="DejaVu Sans"/>
              </a:rPr>
              <a:t> </a:t>
            </a:r>
            <a:r>
              <a:rPr b="0" lang="en-US" sz="1200" spc="-1" strike="noStrike" baseline="30000">
                <a:solidFill>
                  <a:srgbClr val="ffffff"/>
                </a:solidFill>
                <a:latin typeface="Calibri"/>
                <a:ea typeface="DejaVu Sans"/>
              </a:rPr>
              <a:t>MID-LEVEL</a:t>
            </a:r>
            <a:endParaRPr b="0" lang="en-US" sz="1200" spc="-1" strike="noStrike">
              <a:solidFill>
                <a:srgbClr val="000000"/>
              </a:solidFill>
              <a:latin typeface="Arial"/>
            </a:endParaRPr>
          </a:p>
        </p:txBody>
      </p:sp>
      <p:sp>
        <p:nvSpPr>
          <p:cNvPr id="50" name="CustomShape 6"/>
          <p:cNvSpPr/>
          <p:nvPr/>
        </p:nvSpPr>
        <p:spPr>
          <a:xfrm>
            <a:off x="1188720" y="5700240"/>
            <a:ext cx="1009080" cy="1840680"/>
          </a:xfrm>
          <a:prstGeom prst="rect">
            <a:avLst/>
          </a:prstGeom>
          <a:noFill/>
          <a:ln>
            <a:noFill/>
          </a:ln>
        </p:spPr>
        <p:style>
          <a:lnRef idx="0"/>
          <a:fillRef idx="0"/>
          <a:effectRef idx="0"/>
          <a:fontRef idx="minor"/>
        </p:style>
        <p:txBody>
          <a:bodyPr lIns="90000" rIns="90000" tIns="45000" bIns="45000">
            <a:spAutoFit/>
          </a:bodyPr>
          <a:p>
            <a:pPr>
              <a:lnSpc>
                <a:spcPct val="120000"/>
              </a:lnSpc>
            </a:pPr>
            <a:r>
              <a:rPr b="1" lang="en-US" sz="1200" spc="-1" strike="noStrike" baseline="30000">
                <a:solidFill>
                  <a:srgbClr val="ffffff"/>
                </a:solidFill>
                <a:latin typeface="Calibri"/>
                <a:ea typeface="DejaVu Sans"/>
              </a:rPr>
              <a:t>· SALARY</a:t>
            </a:r>
            <a:endParaRPr b="0" lang="en-US" sz="1200" spc="-1" strike="noStrike">
              <a:solidFill>
                <a:srgbClr val="000000"/>
              </a:solidFill>
              <a:latin typeface="Arial"/>
            </a:endParaRPr>
          </a:p>
          <a:p>
            <a:pPr>
              <a:lnSpc>
                <a:spcPct val="120000"/>
              </a:lnSpc>
            </a:pPr>
            <a:r>
              <a:rPr b="0" lang="en-US" sz="1200" spc="-1" strike="noStrike" baseline="30000">
                <a:solidFill>
                  <a:srgbClr val="ffffff"/>
                </a:solidFill>
                <a:latin typeface="Calibri"/>
                <a:ea typeface="DejaVu Sans"/>
              </a:rPr>
              <a:t> </a:t>
            </a:r>
            <a:r>
              <a:rPr b="0" lang="en-US" sz="1200" spc="-1" strike="noStrike" baseline="30000">
                <a:solidFill>
                  <a:srgbClr val="ffffff"/>
                </a:solidFill>
                <a:latin typeface="Calibri"/>
                <a:ea typeface="DejaVu Sans"/>
              </a:rPr>
              <a:t>$19/h</a:t>
            </a:r>
            <a:endParaRPr b="0" lang="en-US" sz="1200" spc="-1" strike="noStrike">
              <a:solidFill>
                <a:srgbClr val="000000"/>
              </a:solidFill>
              <a:latin typeface="Arial"/>
            </a:endParaRPr>
          </a:p>
          <a:p>
            <a:pPr>
              <a:lnSpc>
                <a:spcPct val="120000"/>
              </a:lnSpc>
            </a:pPr>
            <a:endParaRPr b="0" lang="en-US" sz="1200" spc="-1" strike="noStrike">
              <a:solidFill>
                <a:srgbClr val="000000"/>
              </a:solidFill>
              <a:latin typeface="Arial"/>
            </a:endParaRPr>
          </a:p>
          <a:p>
            <a:pPr>
              <a:lnSpc>
                <a:spcPct val="120000"/>
              </a:lnSpc>
            </a:pPr>
            <a:r>
              <a:rPr b="1" lang="en-US" sz="1200" spc="-1" strike="noStrike" baseline="30000">
                <a:solidFill>
                  <a:srgbClr val="ffffff"/>
                </a:solidFill>
                <a:latin typeface="Calibri"/>
                <a:ea typeface="DejaVu Sans"/>
              </a:rPr>
              <a:t>· SEX</a:t>
            </a:r>
            <a:endParaRPr b="0" lang="en-US" sz="1200" spc="-1" strike="noStrike">
              <a:solidFill>
                <a:srgbClr val="000000"/>
              </a:solidFill>
              <a:latin typeface="Arial"/>
            </a:endParaRPr>
          </a:p>
          <a:p>
            <a:pPr>
              <a:lnSpc>
                <a:spcPct val="120000"/>
              </a:lnSpc>
            </a:pPr>
            <a:r>
              <a:rPr b="0" lang="en-US" sz="1200" spc="-1" strike="noStrike" baseline="30000">
                <a:solidFill>
                  <a:srgbClr val="ffffff"/>
                </a:solidFill>
                <a:latin typeface="Calibri"/>
                <a:ea typeface="DejaVu Sans"/>
              </a:rPr>
              <a:t> </a:t>
            </a:r>
            <a:r>
              <a:rPr b="0" lang="en-US" sz="1200" spc="-1" strike="noStrike" baseline="30000">
                <a:solidFill>
                  <a:srgbClr val="ffffff"/>
                </a:solidFill>
                <a:latin typeface="Calibri"/>
                <a:ea typeface="DejaVu Sans"/>
              </a:rPr>
              <a:t>FEMALE</a:t>
            </a:r>
            <a:endParaRPr b="0" lang="en-US" sz="1200" spc="-1" strike="noStrike">
              <a:solidFill>
                <a:srgbClr val="000000"/>
              </a:solidFill>
              <a:latin typeface="Arial"/>
            </a:endParaRPr>
          </a:p>
          <a:p>
            <a:pPr>
              <a:lnSpc>
                <a:spcPct val="120000"/>
              </a:lnSpc>
            </a:pPr>
            <a:endParaRPr b="0" lang="en-US" sz="1200" spc="-1" strike="noStrike">
              <a:solidFill>
                <a:srgbClr val="000000"/>
              </a:solidFill>
              <a:latin typeface="Arial"/>
            </a:endParaRPr>
          </a:p>
          <a:p>
            <a:pPr>
              <a:lnSpc>
                <a:spcPct val="120000"/>
              </a:lnSpc>
            </a:pPr>
            <a:endParaRPr b="0" lang="en-US" sz="1200" spc="-1" strike="noStrike">
              <a:solidFill>
                <a:srgbClr val="000000"/>
              </a:solidFill>
              <a:latin typeface="Arial"/>
            </a:endParaRPr>
          </a:p>
          <a:p>
            <a:pPr>
              <a:lnSpc>
                <a:spcPct val="120000"/>
              </a:lnSpc>
            </a:pPr>
            <a:endParaRPr b="0" lang="en-US" sz="1200" spc="-1" strike="noStrike">
              <a:solidFill>
                <a:srgbClr val="000000"/>
              </a:solidFill>
              <a:latin typeface="Arial"/>
            </a:endParaRPr>
          </a:p>
        </p:txBody>
      </p:sp>
      <p:sp>
        <p:nvSpPr>
          <p:cNvPr id="51" name="CustomShape 7"/>
          <p:cNvSpPr/>
          <p:nvPr/>
        </p:nvSpPr>
        <p:spPr>
          <a:xfrm>
            <a:off x="2806200" y="219600"/>
            <a:ext cx="145692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1a8cb2"/>
                </a:solidFill>
                <a:latin typeface="Calibri"/>
                <a:ea typeface="DejaVu Sans"/>
              </a:rPr>
              <a:t>PERSONALITY</a:t>
            </a:r>
            <a:endParaRPr b="0" lang="en-US" sz="800" spc="-1" strike="noStrike">
              <a:solidFill>
                <a:srgbClr val="000000"/>
              </a:solidFill>
              <a:latin typeface="Arial"/>
            </a:endParaRPr>
          </a:p>
        </p:txBody>
      </p:sp>
      <p:sp>
        <p:nvSpPr>
          <p:cNvPr id="52" name="CustomShape 8"/>
          <p:cNvSpPr/>
          <p:nvPr/>
        </p:nvSpPr>
        <p:spPr>
          <a:xfrm>
            <a:off x="4480200" y="222840"/>
            <a:ext cx="145692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1a8cb2"/>
                </a:solidFill>
                <a:latin typeface="Calibri"/>
                <a:ea typeface="DejaVu Sans"/>
              </a:rPr>
              <a:t>BIO</a:t>
            </a:r>
            <a:endParaRPr b="0" lang="en-US" sz="800" spc="-1" strike="noStrike">
              <a:solidFill>
                <a:srgbClr val="000000"/>
              </a:solidFill>
              <a:latin typeface="Arial"/>
            </a:endParaRPr>
          </a:p>
        </p:txBody>
      </p:sp>
      <p:sp>
        <p:nvSpPr>
          <p:cNvPr id="53" name="CustomShape 9"/>
          <p:cNvSpPr/>
          <p:nvPr/>
        </p:nvSpPr>
        <p:spPr>
          <a:xfrm>
            <a:off x="4202640" y="515160"/>
            <a:ext cx="2531160" cy="2302200"/>
          </a:xfrm>
          <a:prstGeom prst="rect">
            <a:avLst/>
          </a:prstGeom>
          <a:noFill/>
          <a:ln>
            <a:noFill/>
          </a:ln>
        </p:spPr>
        <p:style>
          <a:lnRef idx="0"/>
          <a:fillRef idx="0"/>
          <a:effectRef idx="0"/>
          <a:fontRef idx="minor"/>
        </p:style>
        <p:txBody>
          <a:bodyPr lIns="90000" rIns="90000" tIns="45000" bIns="45000">
            <a:spAutoFit/>
          </a:bodyPr>
          <a:p>
            <a:pPr>
              <a:lnSpc>
                <a:spcPct val="130000"/>
              </a:lnSpc>
            </a:pPr>
            <a:r>
              <a:rPr b="0" lang="en-US" sz="800" spc="-1" strike="noStrike">
                <a:solidFill>
                  <a:srgbClr val="808080"/>
                </a:solidFill>
                <a:latin typeface="Calibri"/>
                <a:ea typeface="DejaVu Sans"/>
              </a:rPr>
              <a:t>Rebecca is college student in Toronto learning about hospitality in George Brown college as her main subject. As a part time job, she started working as a Server in a medium-size Toronto restaurant in hoping to gain knowledge. As this is her first time working as a hostess in Toronto, she is struggling in some part but soon learn from her mistake.</a:t>
            </a:r>
            <a:endParaRPr b="0" lang="en-US" sz="800" spc="-1" strike="noStrike">
              <a:solidFill>
                <a:srgbClr val="000000"/>
              </a:solidFill>
              <a:latin typeface="Arial"/>
            </a:endParaRPr>
          </a:p>
          <a:p>
            <a:pPr>
              <a:lnSpc>
                <a:spcPct val="130000"/>
              </a:lnSpc>
            </a:pPr>
            <a:endParaRPr b="0" lang="en-US" sz="800" spc="-1" strike="noStrike">
              <a:solidFill>
                <a:srgbClr val="000000"/>
              </a:solidFill>
              <a:latin typeface="Arial"/>
            </a:endParaRPr>
          </a:p>
          <a:p>
            <a:pPr>
              <a:lnSpc>
                <a:spcPct val="130000"/>
              </a:lnSpc>
            </a:pPr>
            <a:r>
              <a:rPr b="0" lang="en-US" sz="800" spc="-1" strike="noStrike">
                <a:solidFill>
                  <a:srgbClr val="808080"/>
                </a:solidFill>
                <a:latin typeface="Calibri"/>
                <a:ea typeface="DejaVu Sans"/>
              </a:rPr>
              <a:t>Beside from her work life, Rebecca is an outgoing person who love to interact with peoples and try her </a:t>
            </a:r>
            <a:endParaRPr b="0" lang="en-US" sz="800" spc="-1" strike="noStrike">
              <a:solidFill>
                <a:srgbClr val="000000"/>
              </a:solidFill>
              <a:latin typeface="Arial"/>
            </a:endParaRPr>
          </a:p>
          <a:p>
            <a:pPr>
              <a:lnSpc>
                <a:spcPct val="130000"/>
              </a:lnSpc>
            </a:pPr>
            <a:r>
              <a:rPr b="0" lang="en-US" sz="800" spc="-1" strike="noStrike">
                <a:solidFill>
                  <a:srgbClr val="808080"/>
                </a:solidFill>
                <a:latin typeface="Calibri"/>
                <a:ea typeface="DejaVu Sans"/>
              </a:rPr>
              <a:t>best to help those in needed as much as possible.</a:t>
            </a:r>
            <a:endParaRPr b="0" lang="en-US" sz="800" spc="-1" strike="noStrike">
              <a:solidFill>
                <a:srgbClr val="000000"/>
              </a:solidFill>
              <a:latin typeface="Arial"/>
            </a:endParaRPr>
          </a:p>
        </p:txBody>
      </p:sp>
      <p:sp>
        <p:nvSpPr>
          <p:cNvPr id="54" name="CustomShape 10"/>
          <p:cNvSpPr/>
          <p:nvPr/>
        </p:nvSpPr>
        <p:spPr>
          <a:xfrm>
            <a:off x="2585520" y="4545000"/>
            <a:ext cx="1974960" cy="1854360"/>
          </a:xfrm>
          <a:prstGeom prst="rect">
            <a:avLst/>
          </a:prstGeom>
          <a:noFill/>
          <a:ln>
            <a:noFill/>
          </a:ln>
        </p:spPr>
        <p:style>
          <a:lnRef idx="0"/>
          <a:fillRef idx="0"/>
          <a:effectRef idx="0"/>
          <a:fontRef idx="minor"/>
        </p:style>
        <p:txBody>
          <a:bodyPr lIns="90000" rIns="90000" tIns="45000" bIns="45000">
            <a:spAutoFit/>
          </a:bodyPr>
          <a:p>
            <a:pPr marL="171360" indent="-170280">
              <a:lnSpc>
                <a:spcPct val="150000"/>
              </a:lnSpc>
              <a:buClr>
                <a:srgbClr val="2bc0be"/>
              </a:buClr>
              <a:buFont typeface="Arial"/>
              <a:buChar char="•"/>
            </a:pPr>
            <a:r>
              <a:rPr b="0" lang="en-US" sz="800" spc="-1" strike="noStrike">
                <a:solidFill>
                  <a:srgbClr val="808080"/>
                </a:solidFill>
                <a:latin typeface="Calibri"/>
                <a:ea typeface="DejaVu Sans"/>
              </a:rPr>
              <a:t>Providing customer with their best experience when dinning.</a:t>
            </a:r>
            <a:endParaRPr b="0" lang="en-US" sz="800" spc="-1" strike="noStrike">
              <a:solidFill>
                <a:srgbClr val="000000"/>
              </a:solidFill>
              <a:latin typeface="Arial"/>
            </a:endParaRPr>
          </a:p>
          <a:p>
            <a:pPr>
              <a:lnSpc>
                <a:spcPct val="150000"/>
              </a:lnSpc>
            </a:pPr>
            <a:endParaRPr b="0" lang="en-US" sz="800" spc="-1" strike="noStrike">
              <a:solidFill>
                <a:srgbClr val="000000"/>
              </a:solidFill>
              <a:latin typeface="Arial"/>
            </a:endParaRPr>
          </a:p>
          <a:p>
            <a:pPr marL="171360" indent="-170280">
              <a:lnSpc>
                <a:spcPct val="150000"/>
              </a:lnSpc>
              <a:buClr>
                <a:srgbClr val="2bc0be"/>
              </a:buClr>
              <a:buFont typeface="Arial"/>
              <a:buChar char="•"/>
            </a:pPr>
            <a:r>
              <a:rPr b="0" lang="en-US" sz="800" spc="-1" strike="noStrike">
                <a:solidFill>
                  <a:srgbClr val="808080"/>
                </a:solidFill>
                <a:latin typeface="Calibri"/>
                <a:ea typeface="DejaVu Sans"/>
              </a:rPr>
              <a:t>Manage the workflow of the front-end house.</a:t>
            </a:r>
            <a:endParaRPr b="0" lang="en-US" sz="800" spc="-1" strike="noStrike">
              <a:solidFill>
                <a:srgbClr val="000000"/>
              </a:solidFill>
              <a:latin typeface="Arial"/>
            </a:endParaRPr>
          </a:p>
          <a:p>
            <a:pPr marL="171360" indent="-170280">
              <a:lnSpc>
                <a:spcPct val="150000"/>
              </a:lnSpc>
              <a:buClr>
                <a:srgbClr val="2bc0be"/>
              </a:buClr>
              <a:buFont typeface="Arial"/>
              <a:buChar char="•"/>
            </a:pPr>
            <a:r>
              <a:rPr b="0" lang="en-US" sz="800" spc="-1" strike="noStrike">
                <a:solidFill>
                  <a:srgbClr val="808080"/>
                </a:solidFill>
                <a:latin typeface="Calibri"/>
                <a:ea typeface="DejaVu Sans"/>
              </a:rPr>
              <a:t>Managing the schedule and reservation from the client </a:t>
            </a:r>
            <a:endParaRPr b="0" lang="en-US" sz="800" spc="-1" strike="noStrike">
              <a:solidFill>
                <a:srgbClr val="000000"/>
              </a:solidFill>
              <a:latin typeface="Arial"/>
            </a:endParaRPr>
          </a:p>
          <a:p>
            <a:pPr>
              <a:lnSpc>
                <a:spcPct val="150000"/>
              </a:lnSpc>
            </a:pPr>
            <a:r>
              <a:rPr b="0" lang="en-US" sz="800" spc="-1" strike="noStrike">
                <a:solidFill>
                  <a:srgbClr val="808080"/>
                </a:solidFill>
                <a:latin typeface="Calibri"/>
                <a:ea typeface="DejaVu Sans"/>
              </a:rPr>
              <a:t> </a:t>
            </a:r>
            <a:endParaRPr b="0" lang="en-US" sz="800" spc="-1" strike="noStrike">
              <a:solidFill>
                <a:srgbClr val="000000"/>
              </a:solidFill>
              <a:latin typeface="Arial"/>
            </a:endParaRPr>
          </a:p>
          <a:p>
            <a:pPr>
              <a:lnSpc>
                <a:spcPct val="150000"/>
              </a:lnSpc>
            </a:pP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p:txBody>
      </p:sp>
      <p:sp>
        <p:nvSpPr>
          <p:cNvPr id="55" name="CustomShape 11"/>
          <p:cNvSpPr/>
          <p:nvPr/>
        </p:nvSpPr>
        <p:spPr>
          <a:xfrm>
            <a:off x="4853160" y="4551480"/>
            <a:ext cx="1974960" cy="2766960"/>
          </a:xfrm>
          <a:prstGeom prst="rect">
            <a:avLst/>
          </a:prstGeom>
          <a:noFill/>
          <a:ln>
            <a:noFill/>
          </a:ln>
        </p:spPr>
        <p:style>
          <a:lnRef idx="0"/>
          <a:fillRef idx="0"/>
          <a:effectRef idx="0"/>
          <a:fontRef idx="minor"/>
        </p:style>
        <p:txBody>
          <a:bodyPr lIns="90000" rIns="90000" tIns="45000" bIns="45000">
            <a:spAutoFit/>
          </a:bodyPr>
          <a:p>
            <a:pPr marL="171360" indent="-170280">
              <a:lnSpc>
                <a:spcPct val="150000"/>
              </a:lnSpc>
              <a:buClr>
                <a:srgbClr val="2bc0be"/>
              </a:buClr>
              <a:buFont typeface="Arial"/>
              <a:buChar char="•"/>
            </a:pPr>
            <a:r>
              <a:rPr b="0" lang="en-US" sz="800" spc="-1" strike="noStrike">
                <a:solidFill>
                  <a:srgbClr val="7f7f7f"/>
                </a:solidFill>
                <a:latin typeface="Calibri"/>
                <a:ea typeface="DejaVu Sans"/>
              </a:rPr>
              <a:t>Busy Friday night dinning.</a:t>
            </a:r>
            <a:endParaRPr b="0" lang="en-US" sz="800" spc="-1" strike="noStrike">
              <a:solidFill>
                <a:srgbClr val="000000"/>
              </a:solidFill>
              <a:latin typeface="Arial"/>
            </a:endParaRPr>
          </a:p>
          <a:p>
            <a:pPr>
              <a:lnSpc>
                <a:spcPct val="150000"/>
              </a:lnSpc>
            </a:pPr>
            <a:endParaRPr b="0" lang="en-US" sz="800" spc="-1" strike="noStrike">
              <a:solidFill>
                <a:srgbClr val="000000"/>
              </a:solidFill>
              <a:latin typeface="Arial"/>
            </a:endParaRPr>
          </a:p>
          <a:p>
            <a:pPr marL="171360" indent="-170280">
              <a:lnSpc>
                <a:spcPct val="150000"/>
              </a:lnSpc>
              <a:buClr>
                <a:srgbClr val="2bc0be"/>
              </a:buClr>
              <a:buFont typeface="Arial"/>
              <a:buChar char="•"/>
            </a:pPr>
            <a:r>
              <a:rPr b="0" lang="en-US" sz="800" spc="-1" strike="noStrike">
                <a:solidFill>
                  <a:srgbClr val="7f7f7f"/>
                </a:solidFill>
                <a:latin typeface="Calibri"/>
                <a:ea typeface="DejaVu Sans"/>
              </a:rPr>
              <a:t>Difficulty managing the schedule and reservation from customers.</a:t>
            </a:r>
            <a:endParaRPr b="0" lang="en-US" sz="800" spc="-1" strike="noStrike">
              <a:solidFill>
                <a:srgbClr val="000000"/>
              </a:solidFill>
              <a:latin typeface="Arial"/>
            </a:endParaRPr>
          </a:p>
          <a:p>
            <a:pPr>
              <a:lnSpc>
                <a:spcPct val="150000"/>
              </a:lnSpc>
            </a:pPr>
            <a:endParaRPr b="0" lang="en-US" sz="800" spc="-1" strike="noStrike">
              <a:solidFill>
                <a:srgbClr val="000000"/>
              </a:solidFill>
              <a:latin typeface="Arial"/>
            </a:endParaRPr>
          </a:p>
          <a:p>
            <a:pPr marL="171360" indent="-170280">
              <a:lnSpc>
                <a:spcPct val="150000"/>
              </a:lnSpc>
              <a:buClr>
                <a:srgbClr val="2bc0be"/>
              </a:buClr>
              <a:buFont typeface="Arial"/>
              <a:buChar char="•"/>
            </a:pPr>
            <a:r>
              <a:rPr b="0" lang="en-US" sz="800" spc="-1" strike="noStrike">
                <a:solidFill>
                  <a:srgbClr val="7f7f7f"/>
                </a:solidFill>
                <a:latin typeface="Calibri"/>
                <a:ea typeface="DejaVu Sans"/>
              </a:rPr>
              <a:t>Unsatisfied dinning experience from customer.</a:t>
            </a:r>
            <a:endParaRPr b="0" lang="en-US" sz="800" spc="-1" strike="noStrike">
              <a:solidFill>
                <a:srgbClr val="000000"/>
              </a:solidFill>
              <a:latin typeface="Arial"/>
            </a:endParaRPr>
          </a:p>
          <a:p>
            <a:pPr marL="171360" indent="-170280">
              <a:lnSpc>
                <a:spcPct val="150000"/>
              </a:lnSpc>
              <a:buClr>
                <a:srgbClr val="2bc0be"/>
              </a:buClr>
              <a:buFont typeface="Arial"/>
              <a:buChar char="•"/>
            </a:pPr>
            <a:r>
              <a:rPr b="0" lang="en-US" sz="800" spc="-1" strike="noStrike">
                <a:solidFill>
                  <a:srgbClr val="7f7f7f"/>
                </a:solidFill>
                <a:latin typeface="Calibri"/>
                <a:ea typeface="DejaVu Sans"/>
              </a:rPr>
              <a:t>Calculating the end of day sales and reporting to the manager.</a:t>
            </a:r>
            <a:endParaRPr b="0" lang="en-US" sz="800" spc="-1" strike="noStrike">
              <a:solidFill>
                <a:srgbClr val="000000"/>
              </a:solidFill>
              <a:latin typeface="Arial"/>
            </a:endParaRPr>
          </a:p>
          <a:p>
            <a:pPr>
              <a:lnSpc>
                <a:spcPct val="150000"/>
              </a:lnSpc>
            </a:pPr>
            <a:endParaRPr b="0" lang="en-US" sz="800" spc="-1" strike="noStrike">
              <a:solidFill>
                <a:srgbClr val="000000"/>
              </a:solidFill>
              <a:latin typeface="Arial"/>
            </a:endParaRPr>
          </a:p>
          <a:p>
            <a:pPr>
              <a:lnSpc>
                <a:spcPct val="150000"/>
              </a:lnSpc>
            </a:pPr>
            <a:endParaRPr b="0" lang="en-US" sz="800" spc="-1" strike="noStrike">
              <a:solidFill>
                <a:srgbClr val="000000"/>
              </a:solidFill>
              <a:latin typeface="Arial"/>
            </a:endParaRPr>
          </a:p>
          <a:p>
            <a:pPr>
              <a:lnSpc>
                <a:spcPct val="150000"/>
              </a:lnSpc>
            </a:pP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p:txBody>
      </p:sp>
      <p:sp>
        <p:nvSpPr>
          <p:cNvPr id="56" name="CustomShape 12"/>
          <p:cNvSpPr/>
          <p:nvPr/>
        </p:nvSpPr>
        <p:spPr>
          <a:xfrm>
            <a:off x="2969640" y="4279320"/>
            <a:ext cx="1456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1a8cb2"/>
                </a:solidFill>
                <a:latin typeface="Calibri"/>
                <a:ea typeface="DejaVu Sans"/>
              </a:rPr>
              <a:t>Goals</a:t>
            </a:r>
            <a:endParaRPr b="0" lang="en-US" sz="900" spc="-1" strike="noStrike">
              <a:solidFill>
                <a:srgbClr val="000000"/>
              </a:solidFill>
              <a:latin typeface="Arial"/>
            </a:endParaRPr>
          </a:p>
        </p:txBody>
      </p:sp>
      <p:sp>
        <p:nvSpPr>
          <p:cNvPr id="57" name="CustomShape 13"/>
          <p:cNvSpPr/>
          <p:nvPr/>
        </p:nvSpPr>
        <p:spPr>
          <a:xfrm>
            <a:off x="5171760" y="4271760"/>
            <a:ext cx="1456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1a8cb2"/>
                </a:solidFill>
                <a:latin typeface="Calibri"/>
                <a:ea typeface="DejaVu Sans"/>
              </a:rPr>
              <a:t>Frustrations</a:t>
            </a:r>
            <a:endParaRPr b="0" lang="en-US" sz="900" spc="-1" strike="noStrike">
              <a:solidFill>
                <a:srgbClr val="000000"/>
              </a:solidFill>
              <a:latin typeface="Arial"/>
            </a:endParaRPr>
          </a:p>
        </p:txBody>
      </p:sp>
      <p:sp>
        <p:nvSpPr>
          <p:cNvPr id="58" name="CustomShape 14"/>
          <p:cNvSpPr/>
          <p:nvPr/>
        </p:nvSpPr>
        <p:spPr>
          <a:xfrm>
            <a:off x="2927160" y="3027960"/>
            <a:ext cx="1456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1a8cb2"/>
                </a:solidFill>
                <a:latin typeface="Calibri"/>
                <a:ea typeface="DejaVu Sans"/>
              </a:rPr>
              <a:t>Motivations</a:t>
            </a:r>
            <a:endParaRPr b="0" lang="en-US" sz="900" spc="-1" strike="noStrike">
              <a:solidFill>
                <a:srgbClr val="000000"/>
              </a:solidFill>
              <a:latin typeface="Arial"/>
            </a:endParaRPr>
          </a:p>
        </p:txBody>
      </p:sp>
      <p:sp>
        <p:nvSpPr>
          <p:cNvPr id="59" name="CustomShape 15"/>
          <p:cNvSpPr/>
          <p:nvPr/>
        </p:nvSpPr>
        <p:spPr>
          <a:xfrm>
            <a:off x="2543760" y="486000"/>
            <a:ext cx="1242720" cy="1549800"/>
          </a:xfrm>
          <a:prstGeom prst="rect">
            <a:avLst/>
          </a:prstGeom>
          <a:noFill/>
          <a:ln>
            <a:noFill/>
          </a:ln>
        </p:spPr>
        <p:style>
          <a:lnRef idx="0"/>
          <a:fillRef idx="0"/>
          <a:effectRef idx="0"/>
          <a:fontRef idx="minor"/>
        </p:style>
        <p:txBody>
          <a:bodyPr lIns="90000" rIns="90000" tIns="45000" bIns="45000">
            <a:spAutoFit/>
          </a:bodyPr>
          <a:p>
            <a:pPr marL="171360" indent="-170280">
              <a:lnSpc>
                <a:spcPct val="200000"/>
              </a:lnSpc>
              <a:buClr>
                <a:srgbClr val="2bc0be"/>
              </a:buClr>
              <a:buFont typeface="Arial"/>
              <a:buChar char="•"/>
            </a:pPr>
            <a:r>
              <a:rPr b="0" lang="en-US" sz="800" spc="-1" strike="noStrike">
                <a:solidFill>
                  <a:srgbClr val="808080"/>
                </a:solidFill>
                <a:latin typeface="Calibri"/>
                <a:ea typeface="DejaVu Sans"/>
              </a:rPr>
              <a:t>Energetic</a:t>
            </a:r>
            <a:endParaRPr b="0" lang="en-US" sz="800" spc="-1" strike="noStrike">
              <a:solidFill>
                <a:srgbClr val="000000"/>
              </a:solidFill>
              <a:latin typeface="Arial"/>
            </a:endParaRPr>
          </a:p>
          <a:p>
            <a:pPr marL="171360" indent="-170280">
              <a:lnSpc>
                <a:spcPct val="200000"/>
              </a:lnSpc>
              <a:buClr>
                <a:srgbClr val="2bc0be"/>
              </a:buClr>
              <a:buFont typeface="Arial"/>
              <a:buChar char="•"/>
            </a:pPr>
            <a:r>
              <a:rPr b="0" lang="en-US" sz="800" spc="-1" strike="noStrike">
                <a:solidFill>
                  <a:srgbClr val="808080"/>
                </a:solidFill>
                <a:latin typeface="Calibri"/>
                <a:ea typeface="DejaVu Sans"/>
              </a:rPr>
              <a:t>Extrovert</a:t>
            </a:r>
            <a:endParaRPr b="0" lang="en-US" sz="800" spc="-1" strike="noStrike">
              <a:solidFill>
                <a:srgbClr val="000000"/>
              </a:solidFill>
              <a:latin typeface="Arial"/>
            </a:endParaRPr>
          </a:p>
          <a:p>
            <a:pPr marL="171360" indent="-170280">
              <a:lnSpc>
                <a:spcPct val="200000"/>
              </a:lnSpc>
              <a:buClr>
                <a:srgbClr val="2bc0be"/>
              </a:buClr>
              <a:buFont typeface="Arial"/>
              <a:buChar char="•"/>
            </a:pPr>
            <a:r>
              <a:rPr b="0" lang="en-US" sz="800" spc="-1" strike="noStrike">
                <a:solidFill>
                  <a:srgbClr val="808080"/>
                </a:solidFill>
                <a:latin typeface="Calibri"/>
                <a:ea typeface="DejaVu Sans"/>
              </a:rPr>
              <a:t>Decision maker</a:t>
            </a:r>
            <a:endParaRPr b="0" lang="en-US" sz="800" spc="-1" strike="noStrike">
              <a:solidFill>
                <a:srgbClr val="000000"/>
              </a:solidFill>
              <a:latin typeface="Arial"/>
            </a:endParaRPr>
          </a:p>
          <a:p>
            <a:pPr marL="171360" indent="-170280">
              <a:lnSpc>
                <a:spcPct val="200000"/>
              </a:lnSpc>
              <a:buClr>
                <a:srgbClr val="2bc0be"/>
              </a:buClr>
              <a:buFont typeface="Arial"/>
              <a:buChar char="•"/>
            </a:pPr>
            <a:r>
              <a:rPr b="0" lang="en-US" sz="800" spc="-1" strike="noStrike">
                <a:solidFill>
                  <a:srgbClr val="808080"/>
                </a:solidFill>
                <a:latin typeface="Calibri"/>
                <a:ea typeface="DejaVu Sans"/>
              </a:rPr>
              <a:t>Entertainer</a:t>
            </a:r>
            <a:endParaRPr b="0" lang="en-US" sz="800" spc="-1" strike="noStrike">
              <a:solidFill>
                <a:srgbClr val="000000"/>
              </a:solidFill>
              <a:latin typeface="Arial"/>
            </a:endParaRPr>
          </a:p>
          <a:p>
            <a:pPr marL="171360" indent="-170280">
              <a:lnSpc>
                <a:spcPct val="200000"/>
              </a:lnSpc>
              <a:buClr>
                <a:srgbClr val="2bc0be"/>
              </a:buClr>
              <a:buFont typeface="Arial"/>
              <a:buChar char="•"/>
            </a:pPr>
            <a:r>
              <a:rPr b="0" lang="en-US" sz="800" spc="-1" strike="noStrike">
                <a:solidFill>
                  <a:srgbClr val="808080"/>
                </a:solidFill>
                <a:latin typeface="Calibri"/>
                <a:ea typeface="DejaVu Sans"/>
              </a:rPr>
              <a:t>Consul</a:t>
            </a:r>
            <a:endParaRPr b="0" lang="en-US" sz="800" spc="-1" strike="noStrike">
              <a:solidFill>
                <a:srgbClr val="000000"/>
              </a:solidFill>
              <a:latin typeface="Arial"/>
            </a:endParaRPr>
          </a:p>
          <a:p>
            <a:pPr marL="171360" indent="-170280">
              <a:lnSpc>
                <a:spcPct val="200000"/>
              </a:lnSpc>
              <a:buClr>
                <a:srgbClr val="2bc0be"/>
              </a:buClr>
              <a:buFont typeface="Arial"/>
              <a:buChar char="•"/>
            </a:pPr>
            <a:r>
              <a:rPr b="0" lang="en-US" sz="800" spc="-1" strike="noStrike">
                <a:solidFill>
                  <a:srgbClr val="808080"/>
                </a:solidFill>
                <a:latin typeface="Calibri"/>
                <a:ea typeface="DejaVu Sans"/>
              </a:rPr>
              <a:t>Fast Learner</a:t>
            </a:r>
            <a:endParaRPr b="0" lang="en-US" sz="800" spc="-1" strike="noStrike">
              <a:solidFill>
                <a:srgbClr val="000000"/>
              </a:solidFill>
              <a:latin typeface="Arial"/>
            </a:endParaRPr>
          </a:p>
        </p:txBody>
      </p:sp>
      <p:sp>
        <p:nvSpPr>
          <p:cNvPr id="60" name="CustomShape 16"/>
          <p:cNvSpPr/>
          <p:nvPr/>
        </p:nvSpPr>
        <p:spPr>
          <a:xfrm>
            <a:off x="7005960" y="-6120"/>
            <a:ext cx="2145960" cy="1244160"/>
          </a:xfrm>
          <a:prstGeom prst="rect">
            <a:avLst/>
          </a:prstGeom>
          <a:gradFill rotWithShape="0">
            <a:gsLst>
              <a:gs pos="0">
                <a:srgbClr val="147fae"/>
              </a:gs>
              <a:gs pos="100000">
                <a:srgbClr val="269fb8"/>
              </a:gs>
            </a:gsLst>
            <a:lin ang="0"/>
          </a:gra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 name="CustomShape 17"/>
          <p:cNvSpPr/>
          <p:nvPr/>
        </p:nvSpPr>
        <p:spPr>
          <a:xfrm>
            <a:off x="7097040" y="29160"/>
            <a:ext cx="1996920" cy="1049040"/>
          </a:xfrm>
          <a:prstGeom prst="rect">
            <a:avLst/>
          </a:prstGeom>
          <a:noFill/>
          <a:ln>
            <a:noFill/>
          </a:ln>
        </p:spPr>
        <p:style>
          <a:lnRef idx="0"/>
          <a:fillRef idx="0"/>
          <a:effectRef idx="0"/>
          <a:fontRef idx="minor"/>
        </p:style>
        <p:txBody>
          <a:bodyPr lIns="90000" rIns="90000" tIns="45000" bIns="45000">
            <a:spAutoFit/>
          </a:bodyPr>
          <a:p>
            <a:pPr>
              <a:lnSpc>
                <a:spcPct val="140000"/>
              </a:lnSpc>
            </a:pPr>
            <a:r>
              <a:rPr b="0" lang="en-US" sz="900" spc="-1" strike="noStrike">
                <a:solidFill>
                  <a:srgbClr val="ffffff"/>
                </a:solidFill>
                <a:latin typeface="Calibri"/>
                <a:ea typeface="DejaVu Sans"/>
              </a:rPr>
              <a:t>“ </a:t>
            </a:r>
            <a:r>
              <a:rPr b="0" lang="en-US" sz="900" spc="-1" strike="noStrike">
                <a:solidFill>
                  <a:srgbClr val="ffffff"/>
                </a:solidFill>
                <a:latin typeface="Calibri"/>
                <a:ea typeface="DejaVu Sans"/>
              </a:rPr>
              <a:t>I want a tool to help take order from customers easier, and a better communication tools with the kitchen and manager.  “</a:t>
            </a:r>
            <a:endParaRPr b="0" lang="en-US" sz="900" spc="-1" strike="noStrike">
              <a:solidFill>
                <a:srgbClr val="000000"/>
              </a:solidFill>
              <a:latin typeface="Arial"/>
            </a:endParaRPr>
          </a:p>
        </p:txBody>
      </p:sp>
      <p:sp>
        <p:nvSpPr>
          <p:cNvPr id="62" name="CustomShape 18"/>
          <p:cNvSpPr/>
          <p:nvPr/>
        </p:nvSpPr>
        <p:spPr>
          <a:xfrm>
            <a:off x="7005960" y="1239120"/>
            <a:ext cx="2136960" cy="5625720"/>
          </a:xfrm>
          <a:prstGeom prst="rect">
            <a:avLst/>
          </a:prstGeom>
          <a:solidFill>
            <a:srgbClr val="3f80cd">
              <a:alpha val="15000"/>
            </a:srgb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 name="Line 19"/>
          <p:cNvSpPr/>
          <p:nvPr/>
        </p:nvSpPr>
        <p:spPr>
          <a:xfrm>
            <a:off x="3963240" y="0"/>
            <a:ext cx="0" cy="2769480"/>
          </a:xfrm>
          <a:prstGeom prst="line">
            <a:avLst/>
          </a:prstGeom>
          <a:ln w="15840">
            <a:solidFill>
              <a:srgbClr val="26a3a1"/>
            </a:solidFill>
            <a:round/>
          </a:ln>
        </p:spPr>
        <p:style>
          <a:lnRef idx="2">
            <a:schemeClr val="accent1"/>
          </a:lnRef>
          <a:fillRef idx="0">
            <a:schemeClr val="accent1"/>
          </a:fillRef>
          <a:effectRef idx="1">
            <a:schemeClr val="accent1"/>
          </a:effectRef>
          <a:fontRef idx="minor"/>
        </p:style>
      </p:sp>
      <p:sp>
        <p:nvSpPr>
          <p:cNvPr id="64" name="Line 20"/>
          <p:cNvSpPr/>
          <p:nvPr/>
        </p:nvSpPr>
        <p:spPr>
          <a:xfrm flipH="1">
            <a:off x="2349000" y="2769480"/>
            <a:ext cx="4650120" cy="0"/>
          </a:xfrm>
          <a:prstGeom prst="line">
            <a:avLst/>
          </a:prstGeom>
          <a:ln w="15840">
            <a:solidFill>
              <a:srgbClr val="26a3a1"/>
            </a:solidFill>
            <a:round/>
          </a:ln>
        </p:spPr>
        <p:style>
          <a:lnRef idx="2">
            <a:schemeClr val="accent1"/>
          </a:lnRef>
          <a:fillRef idx="0">
            <a:schemeClr val="accent1"/>
          </a:fillRef>
          <a:effectRef idx="1">
            <a:schemeClr val="accent1"/>
          </a:effectRef>
          <a:fontRef idx="minor"/>
        </p:style>
      </p:sp>
      <p:sp>
        <p:nvSpPr>
          <p:cNvPr id="65" name="Line 21"/>
          <p:cNvSpPr/>
          <p:nvPr/>
        </p:nvSpPr>
        <p:spPr>
          <a:xfrm flipH="1">
            <a:off x="2355480" y="3981600"/>
            <a:ext cx="4650120" cy="0"/>
          </a:xfrm>
          <a:prstGeom prst="line">
            <a:avLst/>
          </a:prstGeom>
          <a:ln w="15840">
            <a:solidFill>
              <a:srgbClr val="26a3a1"/>
            </a:solidFill>
            <a:round/>
          </a:ln>
        </p:spPr>
        <p:style>
          <a:lnRef idx="2">
            <a:schemeClr val="accent1"/>
          </a:lnRef>
          <a:fillRef idx="0">
            <a:schemeClr val="accent1"/>
          </a:fillRef>
          <a:effectRef idx="1">
            <a:schemeClr val="accent1"/>
          </a:effectRef>
          <a:fontRef idx="minor"/>
        </p:style>
      </p:sp>
      <p:sp>
        <p:nvSpPr>
          <p:cNvPr id="66" name="Line 22"/>
          <p:cNvSpPr/>
          <p:nvPr/>
        </p:nvSpPr>
        <p:spPr>
          <a:xfrm>
            <a:off x="4645440" y="3984480"/>
            <a:ext cx="0" cy="2987640"/>
          </a:xfrm>
          <a:prstGeom prst="line">
            <a:avLst/>
          </a:prstGeom>
          <a:ln w="15840">
            <a:solidFill>
              <a:srgbClr val="26a3a1"/>
            </a:solidFill>
            <a:round/>
          </a:ln>
        </p:spPr>
        <p:style>
          <a:lnRef idx="2">
            <a:schemeClr val="accent1"/>
          </a:lnRef>
          <a:fillRef idx="0">
            <a:schemeClr val="accent1"/>
          </a:fillRef>
          <a:effectRef idx="1">
            <a:schemeClr val="accent1"/>
          </a:effectRef>
          <a:fontRef idx="minor"/>
        </p:style>
      </p:sp>
      <p:sp>
        <p:nvSpPr>
          <p:cNvPr id="67" name="CustomShape 23"/>
          <p:cNvSpPr/>
          <p:nvPr/>
        </p:nvSpPr>
        <p:spPr>
          <a:xfrm>
            <a:off x="7168320" y="1456920"/>
            <a:ext cx="1456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1a8cb2"/>
                </a:solidFill>
                <a:latin typeface="Calibri"/>
                <a:ea typeface="DejaVu Sans"/>
              </a:rPr>
              <a:t>Behavior</a:t>
            </a:r>
            <a:endParaRPr b="0" lang="en-US" sz="900" spc="-1" strike="noStrike">
              <a:solidFill>
                <a:srgbClr val="000000"/>
              </a:solidFill>
              <a:latin typeface="Arial"/>
            </a:endParaRPr>
          </a:p>
        </p:txBody>
      </p:sp>
      <p:sp>
        <p:nvSpPr>
          <p:cNvPr id="68" name="CustomShape 24"/>
          <p:cNvSpPr/>
          <p:nvPr/>
        </p:nvSpPr>
        <p:spPr>
          <a:xfrm>
            <a:off x="7207560" y="4006080"/>
            <a:ext cx="1456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1a8cb2"/>
                </a:solidFill>
                <a:latin typeface="Calibri"/>
                <a:ea typeface="DejaVu Sans"/>
              </a:rPr>
              <a:t>Influences</a:t>
            </a:r>
            <a:endParaRPr b="0" lang="en-US" sz="900" spc="-1" strike="noStrike">
              <a:solidFill>
                <a:srgbClr val="000000"/>
              </a:solidFill>
              <a:latin typeface="Arial"/>
            </a:endParaRPr>
          </a:p>
        </p:txBody>
      </p:sp>
      <p:sp>
        <p:nvSpPr>
          <p:cNvPr id="69" name="CustomShape 25"/>
          <p:cNvSpPr/>
          <p:nvPr/>
        </p:nvSpPr>
        <p:spPr>
          <a:xfrm>
            <a:off x="7181280" y="1712520"/>
            <a:ext cx="168768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Overseeing the front of the house </a:t>
            </a:r>
            <a:endParaRPr b="0" lang="en-US" sz="700" spc="-1" strike="noStrike">
              <a:solidFill>
                <a:srgbClr val="000000"/>
              </a:solidFill>
              <a:latin typeface="Arial"/>
            </a:endParaRPr>
          </a:p>
        </p:txBody>
      </p:sp>
      <p:sp>
        <p:nvSpPr>
          <p:cNvPr id="70" name="CustomShape 26"/>
          <p:cNvSpPr/>
          <p:nvPr/>
        </p:nvSpPr>
        <p:spPr>
          <a:xfrm>
            <a:off x="7194240" y="2108880"/>
            <a:ext cx="121752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Handling high pressure</a:t>
            </a:r>
            <a:endParaRPr b="0" lang="en-US" sz="700" spc="-1" strike="noStrike">
              <a:solidFill>
                <a:srgbClr val="000000"/>
              </a:solidFill>
              <a:latin typeface="Arial"/>
            </a:endParaRPr>
          </a:p>
        </p:txBody>
      </p:sp>
      <p:sp>
        <p:nvSpPr>
          <p:cNvPr id="71" name="CustomShape 27"/>
          <p:cNvSpPr/>
          <p:nvPr/>
        </p:nvSpPr>
        <p:spPr>
          <a:xfrm>
            <a:off x="7200720" y="2491920"/>
            <a:ext cx="107100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Communication</a:t>
            </a:r>
            <a:endParaRPr b="0" lang="en-US" sz="700" spc="-1" strike="noStrike">
              <a:solidFill>
                <a:srgbClr val="000000"/>
              </a:solidFill>
              <a:latin typeface="Arial"/>
            </a:endParaRPr>
          </a:p>
        </p:txBody>
      </p:sp>
      <p:sp>
        <p:nvSpPr>
          <p:cNvPr id="72" name="CustomShape 28"/>
          <p:cNvSpPr/>
          <p:nvPr/>
        </p:nvSpPr>
        <p:spPr>
          <a:xfrm>
            <a:off x="7281360" y="2348280"/>
            <a:ext cx="1501920" cy="49320"/>
          </a:xfrm>
          <a:prstGeom prst="rect">
            <a:avLst/>
          </a:prstGeom>
          <a:solidFill>
            <a:schemeClr val="bg1"/>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29"/>
          <p:cNvSpPr/>
          <p:nvPr/>
        </p:nvSpPr>
        <p:spPr>
          <a:xfrm>
            <a:off x="7283520" y="2348280"/>
            <a:ext cx="1094400" cy="47880"/>
          </a:xfrm>
          <a:prstGeom prst="rect">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4" name="CustomShape 30"/>
          <p:cNvSpPr/>
          <p:nvPr/>
        </p:nvSpPr>
        <p:spPr>
          <a:xfrm>
            <a:off x="7280280" y="1960560"/>
            <a:ext cx="1501920" cy="49320"/>
          </a:xfrm>
          <a:prstGeom prst="rect">
            <a:avLst/>
          </a:prstGeom>
          <a:solidFill>
            <a:schemeClr val="bg1"/>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5" name="CustomShape 31"/>
          <p:cNvSpPr/>
          <p:nvPr/>
        </p:nvSpPr>
        <p:spPr>
          <a:xfrm>
            <a:off x="7282440" y="1960560"/>
            <a:ext cx="954360" cy="44640"/>
          </a:xfrm>
          <a:prstGeom prst="rect">
            <a:avLst/>
          </a:prstGeom>
          <a:solidFill>
            <a:srgbClr val="1b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6" name="CustomShape 32"/>
          <p:cNvSpPr/>
          <p:nvPr/>
        </p:nvSpPr>
        <p:spPr>
          <a:xfrm>
            <a:off x="7283520" y="2739960"/>
            <a:ext cx="1498680" cy="49320"/>
          </a:xfrm>
          <a:prstGeom prst="rect">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7" name="CustomShape 33"/>
          <p:cNvSpPr/>
          <p:nvPr/>
        </p:nvSpPr>
        <p:spPr>
          <a:xfrm>
            <a:off x="7179480" y="4204800"/>
            <a:ext cx="894600" cy="1004400"/>
          </a:xfrm>
          <a:prstGeom prst="rect">
            <a:avLst/>
          </a:prstGeom>
          <a:noFill/>
          <a:ln>
            <a:noFill/>
          </a:ln>
        </p:spPr>
        <p:style>
          <a:lnRef idx="0"/>
          <a:fillRef idx="0"/>
          <a:effectRef idx="0"/>
          <a:fontRef idx="minor"/>
        </p:style>
        <p:txBody>
          <a:bodyPr lIns="90000" rIns="90000" tIns="45000" bIns="45000">
            <a:spAutoFit/>
          </a:bodyPr>
          <a:p>
            <a:pPr>
              <a:lnSpc>
                <a:spcPct val="250000"/>
              </a:lnSpc>
            </a:pPr>
            <a:r>
              <a:rPr b="0" lang="en-US" sz="600" spc="-1" strike="noStrike">
                <a:solidFill>
                  <a:srgbClr val="206d7c"/>
                </a:solidFill>
                <a:latin typeface="Calibri"/>
                <a:ea typeface="DejaVu Sans"/>
              </a:rPr>
              <a:t>·  CREDIBILITY</a:t>
            </a:r>
            <a:endParaRPr b="0" lang="en-US" sz="600" spc="-1" strike="noStrike">
              <a:solidFill>
                <a:srgbClr val="000000"/>
              </a:solidFill>
              <a:latin typeface="Arial"/>
            </a:endParaRPr>
          </a:p>
          <a:p>
            <a:pPr>
              <a:lnSpc>
                <a:spcPct val="250000"/>
              </a:lnSpc>
            </a:pPr>
            <a:r>
              <a:rPr b="0" lang="en-US" sz="600" spc="-1" strike="noStrike">
                <a:solidFill>
                  <a:srgbClr val="206d7c"/>
                </a:solidFill>
                <a:latin typeface="Calibri"/>
                <a:ea typeface="DejaVu Sans"/>
              </a:rPr>
              <a:t>·  COLLEAGUES</a:t>
            </a:r>
            <a:endParaRPr b="0" lang="en-US" sz="600" spc="-1" strike="noStrike">
              <a:solidFill>
                <a:srgbClr val="000000"/>
              </a:solidFill>
              <a:latin typeface="Arial"/>
            </a:endParaRPr>
          </a:p>
          <a:p>
            <a:pPr>
              <a:lnSpc>
                <a:spcPct val="250000"/>
              </a:lnSpc>
            </a:pPr>
            <a:r>
              <a:rPr b="0" lang="en-US" sz="600" spc="-1" strike="noStrike">
                <a:solidFill>
                  <a:srgbClr val="206d7c"/>
                </a:solidFill>
                <a:latin typeface="Calibri"/>
                <a:ea typeface="DejaVu Sans"/>
              </a:rPr>
              <a:t>·  TECHNOLOGY</a:t>
            </a:r>
            <a:endParaRPr b="0" lang="en-US" sz="600" spc="-1" strike="noStrike">
              <a:solidFill>
                <a:srgbClr val="000000"/>
              </a:solidFill>
              <a:latin typeface="Arial"/>
            </a:endParaRPr>
          </a:p>
          <a:p>
            <a:pPr>
              <a:lnSpc>
                <a:spcPct val="250000"/>
              </a:lnSpc>
            </a:pPr>
            <a:endParaRPr b="0" lang="en-US" sz="600" spc="-1" strike="noStrike">
              <a:solidFill>
                <a:srgbClr val="000000"/>
              </a:solidFill>
              <a:latin typeface="Arial"/>
            </a:endParaRPr>
          </a:p>
        </p:txBody>
      </p:sp>
      <p:sp>
        <p:nvSpPr>
          <p:cNvPr id="78" name="CustomShape 34"/>
          <p:cNvSpPr/>
          <p:nvPr/>
        </p:nvSpPr>
        <p:spPr>
          <a:xfrm>
            <a:off x="-1076400" y="1049400"/>
            <a:ext cx="183600" cy="368280"/>
          </a:xfrm>
          <a:prstGeom prst="rect">
            <a:avLst/>
          </a:prstGeom>
          <a:noFill/>
          <a:ln>
            <a:noFill/>
          </a:ln>
        </p:spPr>
        <p:style>
          <a:lnRef idx="0"/>
          <a:fillRef idx="0"/>
          <a:effectRef idx="0"/>
          <a:fontRef idx="minor"/>
        </p:style>
      </p:sp>
      <p:sp>
        <p:nvSpPr>
          <p:cNvPr id="79" name="CustomShape 35"/>
          <p:cNvSpPr/>
          <p:nvPr/>
        </p:nvSpPr>
        <p:spPr>
          <a:xfrm>
            <a:off x="7942680" y="4195440"/>
            <a:ext cx="894600" cy="1004400"/>
          </a:xfrm>
          <a:prstGeom prst="rect">
            <a:avLst/>
          </a:prstGeom>
          <a:noFill/>
          <a:ln>
            <a:noFill/>
          </a:ln>
        </p:spPr>
        <p:style>
          <a:lnRef idx="0"/>
          <a:fillRef idx="0"/>
          <a:effectRef idx="0"/>
          <a:fontRef idx="minor"/>
        </p:style>
        <p:txBody>
          <a:bodyPr lIns="90000" rIns="90000" tIns="45000" bIns="45000">
            <a:spAutoFit/>
          </a:bodyPr>
          <a:p>
            <a:pPr>
              <a:lnSpc>
                <a:spcPct val="250000"/>
              </a:lnSpc>
            </a:pPr>
            <a:r>
              <a:rPr b="0" lang="en-US" sz="600" spc="-1" strike="noStrike">
                <a:solidFill>
                  <a:srgbClr val="206d7c"/>
                </a:solidFill>
                <a:latin typeface="Calibri"/>
                <a:ea typeface="DejaVu Sans"/>
              </a:rPr>
              <a:t>·  BLOGS/ FORUMS</a:t>
            </a:r>
            <a:endParaRPr b="0" lang="en-US" sz="600" spc="-1" strike="noStrike">
              <a:solidFill>
                <a:srgbClr val="000000"/>
              </a:solidFill>
              <a:latin typeface="Arial"/>
            </a:endParaRPr>
          </a:p>
          <a:p>
            <a:pPr>
              <a:lnSpc>
                <a:spcPct val="250000"/>
              </a:lnSpc>
            </a:pPr>
            <a:r>
              <a:rPr b="0" lang="en-US" sz="600" spc="-1" strike="noStrike">
                <a:solidFill>
                  <a:srgbClr val="206d7c"/>
                </a:solidFill>
                <a:latin typeface="Calibri"/>
                <a:ea typeface="DejaVu Sans"/>
              </a:rPr>
              <a:t>·  PSYCHOLOGY</a:t>
            </a:r>
            <a:endParaRPr b="0" lang="en-US" sz="600" spc="-1" strike="noStrike">
              <a:solidFill>
                <a:srgbClr val="000000"/>
              </a:solidFill>
              <a:latin typeface="Arial"/>
            </a:endParaRPr>
          </a:p>
          <a:p>
            <a:pPr>
              <a:lnSpc>
                <a:spcPct val="250000"/>
              </a:lnSpc>
            </a:pPr>
            <a:endParaRPr b="0" lang="en-US" sz="600" spc="-1" strike="noStrike">
              <a:solidFill>
                <a:srgbClr val="000000"/>
              </a:solidFill>
              <a:latin typeface="Arial"/>
            </a:endParaRPr>
          </a:p>
          <a:p>
            <a:pPr>
              <a:lnSpc>
                <a:spcPct val="250000"/>
              </a:lnSpc>
            </a:pPr>
            <a:endParaRPr b="0" lang="en-US" sz="600" spc="-1" strike="noStrike">
              <a:solidFill>
                <a:srgbClr val="000000"/>
              </a:solidFill>
              <a:latin typeface="Arial"/>
            </a:endParaRPr>
          </a:p>
        </p:txBody>
      </p:sp>
      <p:sp>
        <p:nvSpPr>
          <p:cNvPr id="80" name="Line 36"/>
          <p:cNvSpPr/>
          <p:nvPr/>
        </p:nvSpPr>
        <p:spPr>
          <a:xfrm>
            <a:off x="7277760" y="3850920"/>
            <a:ext cx="1548000" cy="0"/>
          </a:xfrm>
          <a:prstGeom prst="line">
            <a:avLst/>
          </a:prstGeom>
          <a:ln w="9360">
            <a:solidFill>
              <a:schemeClr val="bg1"/>
            </a:solidFill>
            <a:round/>
          </a:ln>
        </p:spPr>
        <p:style>
          <a:lnRef idx="2">
            <a:schemeClr val="accent1"/>
          </a:lnRef>
          <a:fillRef idx="0">
            <a:schemeClr val="accent1"/>
          </a:fillRef>
          <a:effectRef idx="1">
            <a:schemeClr val="accent1"/>
          </a:effectRef>
          <a:fontRef idx="minor"/>
        </p:style>
      </p:sp>
      <p:sp>
        <p:nvSpPr>
          <p:cNvPr id="81" name="Line 37"/>
          <p:cNvSpPr/>
          <p:nvPr/>
        </p:nvSpPr>
        <p:spPr>
          <a:xfrm>
            <a:off x="3574080" y="3435480"/>
            <a:ext cx="946440" cy="0"/>
          </a:xfrm>
          <a:prstGeom prst="line">
            <a:avLst/>
          </a:prstGeom>
          <a:ln>
            <a:solidFill>
              <a:srgbClr val="cfeafa"/>
            </a:solidFill>
            <a:round/>
          </a:ln>
        </p:spPr>
        <p:style>
          <a:lnRef idx="2">
            <a:schemeClr val="accent1"/>
          </a:lnRef>
          <a:fillRef idx="0">
            <a:schemeClr val="accent1"/>
          </a:fillRef>
          <a:effectRef idx="1">
            <a:schemeClr val="accent1"/>
          </a:effectRef>
          <a:fontRef idx="minor"/>
        </p:style>
      </p:sp>
      <p:sp>
        <p:nvSpPr>
          <p:cNvPr id="82" name="Line 38"/>
          <p:cNvSpPr/>
          <p:nvPr/>
        </p:nvSpPr>
        <p:spPr>
          <a:xfrm flipV="1">
            <a:off x="3574080" y="3429000"/>
            <a:ext cx="662040" cy="6480"/>
          </a:xfrm>
          <a:prstGeom prst="line">
            <a:avLst/>
          </a:prstGeom>
          <a:ln>
            <a:solidFill>
              <a:srgbClr val="1a8cb2"/>
            </a:solidFill>
            <a:round/>
          </a:ln>
        </p:spPr>
        <p:style>
          <a:lnRef idx="2">
            <a:schemeClr val="accent1"/>
          </a:lnRef>
          <a:fillRef idx="0">
            <a:schemeClr val="accent1"/>
          </a:fillRef>
          <a:effectRef idx="1">
            <a:schemeClr val="accent1"/>
          </a:effectRef>
          <a:fontRef idx="minor"/>
        </p:style>
      </p:sp>
      <p:sp>
        <p:nvSpPr>
          <p:cNvPr id="83" name="Line 39"/>
          <p:cNvSpPr/>
          <p:nvPr/>
        </p:nvSpPr>
        <p:spPr>
          <a:xfrm>
            <a:off x="3574080" y="3657960"/>
            <a:ext cx="946440" cy="0"/>
          </a:xfrm>
          <a:prstGeom prst="line">
            <a:avLst/>
          </a:prstGeom>
          <a:ln>
            <a:solidFill>
              <a:srgbClr val="cfeafa"/>
            </a:solidFill>
            <a:round/>
          </a:ln>
        </p:spPr>
        <p:style>
          <a:lnRef idx="2">
            <a:schemeClr val="accent1"/>
          </a:lnRef>
          <a:fillRef idx="0">
            <a:schemeClr val="accent1"/>
          </a:fillRef>
          <a:effectRef idx="1">
            <a:schemeClr val="accent1"/>
          </a:effectRef>
          <a:fontRef idx="minor"/>
        </p:style>
      </p:sp>
      <p:sp>
        <p:nvSpPr>
          <p:cNvPr id="84" name="Line 40"/>
          <p:cNvSpPr/>
          <p:nvPr/>
        </p:nvSpPr>
        <p:spPr>
          <a:xfrm flipV="1">
            <a:off x="3575880" y="3657960"/>
            <a:ext cx="851400" cy="4320"/>
          </a:xfrm>
          <a:prstGeom prst="line">
            <a:avLst/>
          </a:prstGeom>
          <a:ln>
            <a:solidFill>
              <a:srgbClr val="1a8cb2"/>
            </a:solidFill>
            <a:round/>
          </a:ln>
        </p:spPr>
        <p:style>
          <a:lnRef idx="2">
            <a:schemeClr val="accent1"/>
          </a:lnRef>
          <a:fillRef idx="0">
            <a:schemeClr val="accent1"/>
          </a:fillRef>
          <a:effectRef idx="1">
            <a:schemeClr val="accent1"/>
          </a:effectRef>
          <a:fontRef idx="minor"/>
        </p:style>
      </p:sp>
      <p:sp>
        <p:nvSpPr>
          <p:cNvPr id="85" name="Line 41"/>
          <p:cNvSpPr/>
          <p:nvPr/>
        </p:nvSpPr>
        <p:spPr>
          <a:xfrm>
            <a:off x="5697000" y="3440160"/>
            <a:ext cx="946440" cy="0"/>
          </a:xfrm>
          <a:prstGeom prst="line">
            <a:avLst/>
          </a:prstGeom>
          <a:ln>
            <a:solidFill>
              <a:srgbClr val="cfeafa"/>
            </a:solidFill>
            <a:round/>
          </a:ln>
        </p:spPr>
        <p:style>
          <a:lnRef idx="2">
            <a:schemeClr val="accent1"/>
          </a:lnRef>
          <a:fillRef idx="0">
            <a:schemeClr val="accent1"/>
          </a:fillRef>
          <a:effectRef idx="1">
            <a:schemeClr val="accent1"/>
          </a:effectRef>
          <a:fontRef idx="minor"/>
        </p:style>
      </p:sp>
      <p:sp>
        <p:nvSpPr>
          <p:cNvPr id="86" name="Line 42"/>
          <p:cNvSpPr/>
          <p:nvPr/>
        </p:nvSpPr>
        <p:spPr>
          <a:xfrm flipV="1">
            <a:off x="5697000" y="3435480"/>
            <a:ext cx="514800" cy="4680"/>
          </a:xfrm>
          <a:prstGeom prst="line">
            <a:avLst/>
          </a:prstGeom>
          <a:ln>
            <a:solidFill>
              <a:srgbClr val="1a8cb2"/>
            </a:solidFill>
            <a:round/>
          </a:ln>
        </p:spPr>
        <p:style>
          <a:lnRef idx="2">
            <a:schemeClr val="accent1"/>
          </a:lnRef>
          <a:fillRef idx="0">
            <a:schemeClr val="accent1"/>
          </a:fillRef>
          <a:effectRef idx="1">
            <a:schemeClr val="accent1"/>
          </a:effectRef>
          <a:fontRef idx="minor"/>
        </p:style>
      </p:sp>
      <p:sp>
        <p:nvSpPr>
          <p:cNvPr id="87" name="Line 43"/>
          <p:cNvSpPr/>
          <p:nvPr/>
        </p:nvSpPr>
        <p:spPr>
          <a:xfrm>
            <a:off x="5697000" y="3659040"/>
            <a:ext cx="946440" cy="0"/>
          </a:xfrm>
          <a:prstGeom prst="line">
            <a:avLst/>
          </a:prstGeom>
          <a:ln>
            <a:solidFill>
              <a:srgbClr val="cfeafa"/>
            </a:solidFill>
            <a:round/>
          </a:ln>
        </p:spPr>
        <p:style>
          <a:lnRef idx="2">
            <a:schemeClr val="accent1"/>
          </a:lnRef>
          <a:fillRef idx="0">
            <a:schemeClr val="accent1"/>
          </a:fillRef>
          <a:effectRef idx="1">
            <a:schemeClr val="accent1"/>
          </a:effectRef>
          <a:fontRef idx="minor"/>
        </p:style>
      </p:sp>
      <p:sp>
        <p:nvSpPr>
          <p:cNvPr id="88" name="Line 44"/>
          <p:cNvSpPr/>
          <p:nvPr/>
        </p:nvSpPr>
        <p:spPr>
          <a:xfrm flipV="1">
            <a:off x="5697000" y="3651480"/>
            <a:ext cx="813600" cy="7560"/>
          </a:xfrm>
          <a:prstGeom prst="line">
            <a:avLst/>
          </a:prstGeom>
          <a:ln>
            <a:solidFill>
              <a:srgbClr val="1a8cb2"/>
            </a:solidFill>
            <a:round/>
          </a:ln>
        </p:spPr>
        <p:style>
          <a:lnRef idx="2">
            <a:schemeClr val="accent1"/>
          </a:lnRef>
          <a:fillRef idx="0">
            <a:schemeClr val="accent1"/>
          </a:fillRef>
          <a:effectRef idx="1">
            <a:schemeClr val="accent1"/>
          </a:effectRef>
          <a:fontRef idx="minor"/>
        </p:style>
      </p:sp>
      <p:sp>
        <p:nvSpPr>
          <p:cNvPr id="89" name="CustomShape 45"/>
          <p:cNvSpPr/>
          <p:nvPr/>
        </p:nvSpPr>
        <p:spPr>
          <a:xfrm>
            <a:off x="4236120" y="3384000"/>
            <a:ext cx="88560" cy="88560"/>
          </a:xfrm>
          <a:prstGeom prst="ellipse">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0" name="CustomShape 46"/>
          <p:cNvSpPr/>
          <p:nvPr/>
        </p:nvSpPr>
        <p:spPr>
          <a:xfrm>
            <a:off x="4364280" y="3607560"/>
            <a:ext cx="88560" cy="88560"/>
          </a:xfrm>
          <a:prstGeom prst="ellipse">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 name="CustomShape 47"/>
          <p:cNvSpPr/>
          <p:nvPr/>
        </p:nvSpPr>
        <p:spPr>
          <a:xfrm>
            <a:off x="6212160" y="3390840"/>
            <a:ext cx="88560" cy="88560"/>
          </a:xfrm>
          <a:prstGeom prst="ellipse">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 name="CustomShape 48"/>
          <p:cNvSpPr/>
          <p:nvPr/>
        </p:nvSpPr>
        <p:spPr>
          <a:xfrm>
            <a:off x="6510960" y="3606840"/>
            <a:ext cx="88560" cy="88560"/>
          </a:xfrm>
          <a:prstGeom prst="ellipse">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 name="CustomShape 49"/>
          <p:cNvSpPr/>
          <p:nvPr/>
        </p:nvSpPr>
        <p:spPr>
          <a:xfrm>
            <a:off x="2678760" y="3286800"/>
            <a:ext cx="100944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IMPACT</a:t>
            </a:r>
            <a:endParaRPr b="0" lang="en-US" sz="700" spc="-1" strike="noStrike">
              <a:solidFill>
                <a:srgbClr val="000000"/>
              </a:solidFill>
              <a:latin typeface="Arial"/>
            </a:endParaRPr>
          </a:p>
        </p:txBody>
      </p:sp>
      <p:sp>
        <p:nvSpPr>
          <p:cNvPr id="94" name="CustomShape 50"/>
          <p:cNvSpPr/>
          <p:nvPr/>
        </p:nvSpPr>
        <p:spPr>
          <a:xfrm>
            <a:off x="2683440" y="3516840"/>
            <a:ext cx="100944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TEAMWORK</a:t>
            </a:r>
            <a:endParaRPr b="0" lang="en-US" sz="700" spc="-1" strike="noStrike">
              <a:solidFill>
                <a:srgbClr val="000000"/>
              </a:solidFill>
              <a:latin typeface="Arial"/>
            </a:endParaRPr>
          </a:p>
        </p:txBody>
      </p:sp>
      <p:sp>
        <p:nvSpPr>
          <p:cNvPr id="95" name="CustomShape 51"/>
          <p:cNvSpPr/>
          <p:nvPr/>
        </p:nvSpPr>
        <p:spPr>
          <a:xfrm>
            <a:off x="4791600" y="3286800"/>
            <a:ext cx="75060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PROMOTION</a:t>
            </a:r>
            <a:endParaRPr b="0" lang="en-US" sz="700" spc="-1" strike="noStrike">
              <a:solidFill>
                <a:srgbClr val="000000"/>
              </a:solidFill>
              <a:latin typeface="Arial"/>
            </a:endParaRPr>
          </a:p>
        </p:txBody>
      </p:sp>
      <p:sp>
        <p:nvSpPr>
          <p:cNvPr id="96" name="CustomShape 52"/>
          <p:cNvSpPr/>
          <p:nvPr/>
        </p:nvSpPr>
        <p:spPr>
          <a:xfrm>
            <a:off x="4795920" y="3506760"/>
            <a:ext cx="100944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RECOGNITION</a:t>
            </a:r>
            <a:endParaRPr b="0" lang="en-US" sz="700" spc="-1" strike="noStrike">
              <a:solidFill>
                <a:srgbClr val="000000"/>
              </a:solidFill>
              <a:latin typeface="Arial"/>
            </a:endParaRPr>
          </a:p>
        </p:txBody>
      </p:sp>
      <p:pic>
        <p:nvPicPr>
          <p:cNvPr id="97" name="Picture 96" descr=""/>
          <p:cNvPicPr/>
          <p:nvPr/>
        </p:nvPicPr>
        <p:blipFill>
          <a:blip r:embed="rId2"/>
          <a:stretch/>
        </p:blipFill>
        <p:spPr>
          <a:xfrm>
            <a:off x="4278240" y="222840"/>
            <a:ext cx="222480" cy="222480"/>
          </a:xfrm>
          <a:prstGeom prst="rect">
            <a:avLst/>
          </a:prstGeom>
          <a:ln>
            <a:noFill/>
          </a:ln>
        </p:spPr>
      </p:pic>
      <p:pic>
        <p:nvPicPr>
          <p:cNvPr id="98" name="Picture 97" descr=""/>
          <p:cNvPicPr/>
          <p:nvPr/>
        </p:nvPicPr>
        <p:blipFill>
          <a:blip r:embed="rId3"/>
          <a:stretch/>
        </p:blipFill>
        <p:spPr>
          <a:xfrm>
            <a:off x="4968000" y="4316400"/>
            <a:ext cx="207000" cy="207000"/>
          </a:xfrm>
          <a:prstGeom prst="rect">
            <a:avLst/>
          </a:prstGeom>
          <a:ln>
            <a:noFill/>
          </a:ln>
        </p:spPr>
      </p:pic>
      <p:pic>
        <p:nvPicPr>
          <p:cNvPr id="99" name="Picture 98" descr=""/>
          <p:cNvPicPr/>
          <p:nvPr/>
        </p:nvPicPr>
        <p:blipFill>
          <a:blip r:embed="rId4"/>
          <a:stretch/>
        </p:blipFill>
        <p:spPr>
          <a:xfrm>
            <a:off x="2726640" y="4233600"/>
            <a:ext cx="239400" cy="239400"/>
          </a:xfrm>
          <a:prstGeom prst="rect">
            <a:avLst/>
          </a:prstGeom>
          <a:ln>
            <a:noFill/>
          </a:ln>
        </p:spPr>
      </p:pic>
      <p:pic>
        <p:nvPicPr>
          <p:cNvPr id="100" name="Picture 100" descr=""/>
          <p:cNvPicPr/>
          <p:nvPr/>
        </p:nvPicPr>
        <p:blipFill>
          <a:blip r:embed="rId5"/>
          <a:stretch/>
        </p:blipFill>
        <p:spPr>
          <a:xfrm>
            <a:off x="2596680" y="209880"/>
            <a:ext cx="239400" cy="239400"/>
          </a:xfrm>
          <a:prstGeom prst="rect">
            <a:avLst/>
          </a:prstGeom>
          <a:ln>
            <a:noFill/>
          </a:ln>
        </p:spPr>
      </p:pic>
      <p:pic>
        <p:nvPicPr>
          <p:cNvPr id="101" name="Picture 2" descr=""/>
          <p:cNvPicPr/>
          <p:nvPr/>
        </p:nvPicPr>
        <p:blipFill>
          <a:blip r:embed="rId6"/>
          <a:stretch/>
        </p:blipFill>
        <p:spPr>
          <a:xfrm>
            <a:off x="2755080" y="3006720"/>
            <a:ext cx="157680" cy="229680"/>
          </a:xfrm>
          <a:prstGeom prst="rect">
            <a:avLst/>
          </a:prstGeom>
          <a:ln>
            <a:noFill/>
          </a:ln>
        </p:spPr>
      </p:pic>
      <p:sp>
        <p:nvSpPr>
          <p:cNvPr id="102" name="Line 53"/>
          <p:cNvSpPr/>
          <p:nvPr/>
        </p:nvSpPr>
        <p:spPr>
          <a:xfrm>
            <a:off x="7287480" y="5159160"/>
            <a:ext cx="1548000" cy="0"/>
          </a:xfrm>
          <a:prstGeom prst="line">
            <a:avLst/>
          </a:prstGeom>
          <a:ln w="9360">
            <a:solidFill>
              <a:schemeClr val="bg1"/>
            </a:solidFill>
            <a:round/>
          </a:ln>
        </p:spPr>
        <p:style>
          <a:lnRef idx="2">
            <a:schemeClr val="accent1"/>
          </a:lnRef>
          <a:fillRef idx="0">
            <a:schemeClr val="accent1"/>
          </a:fillRef>
          <a:effectRef idx="1">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7281360" y="2729160"/>
            <a:ext cx="1501920" cy="49320"/>
          </a:xfrm>
          <a:prstGeom prst="rect">
            <a:avLst/>
          </a:prstGeom>
          <a:solidFill>
            <a:schemeClr val="bg1"/>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104" name="Picture 29" descr=""/>
          <p:cNvPicPr/>
          <p:nvPr/>
        </p:nvPicPr>
        <p:blipFill>
          <a:blip r:embed="rId1"/>
          <a:stretch/>
        </p:blipFill>
        <p:spPr>
          <a:xfrm>
            <a:off x="-8280" y="50400"/>
            <a:ext cx="2356200" cy="6814080"/>
          </a:xfrm>
          <a:prstGeom prst="rect">
            <a:avLst/>
          </a:prstGeom>
          <a:ln>
            <a:noFill/>
          </a:ln>
        </p:spPr>
      </p:pic>
      <p:sp>
        <p:nvSpPr>
          <p:cNvPr id="105" name="CustomShape 2"/>
          <p:cNvSpPr/>
          <p:nvPr/>
        </p:nvSpPr>
        <p:spPr>
          <a:xfrm>
            <a:off x="-218520" y="4711680"/>
            <a:ext cx="279432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ffffff"/>
                </a:solidFill>
                <a:latin typeface="Calibri"/>
                <a:ea typeface="DejaVu Sans"/>
              </a:rPr>
              <a:t>Michael Scott</a:t>
            </a:r>
            <a:endParaRPr b="0" lang="en-US" sz="1800" spc="-1" strike="noStrike">
              <a:solidFill>
                <a:srgbClr val="000000"/>
              </a:solidFill>
              <a:latin typeface="Arial"/>
            </a:endParaRPr>
          </a:p>
        </p:txBody>
      </p:sp>
      <p:sp>
        <p:nvSpPr>
          <p:cNvPr id="106" name="CustomShape 3"/>
          <p:cNvSpPr/>
          <p:nvPr/>
        </p:nvSpPr>
        <p:spPr>
          <a:xfrm>
            <a:off x="387720" y="4983480"/>
            <a:ext cx="1537200" cy="424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100" spc="-1" strike="noStrike">
                <a:solidFill>
                  <a:srgbClr val="ffffff"/>
                </a:solidFill>
                <a:latin typeface="Calibri"/>
                <a:ea typeface="DejaVu Sans"/>
              </a:rPr>
              <a:t>35, Toronto - Ontario</a:t>
            </a:r>
            <a:endParaRPr b="0" lang="en-US" sz="1100" spc="-1" strike="noStrike">
              <a:solidFill>
                <a:srgbClr val="000000"/>
              </a:solidFill>
              <a:latin typeface="Arial"/>
            </a:endParaRPr>
          </a:p>
        </p:txBody>
      </p:sp>
      <p:sp>
        <p:nvSpPr>
          <p:cNvPr id="107" name="CustomShape 4"/>
          <p:cNvSpPr/>
          <p:nvPr/>
        </p:nvSpPr>
        <p:spPr>
          <a:xfrm>
            <a:off x="411120" y="5446440"/>
            <a:ext cx="1537200" cy="241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000" spc="-1" strike="noStrike">
                <a:solidFill>
                  <a:srgbClr val="ffffff"/>
                </a:solidFill>
                <a:latin typeface="Calibri"/>
                <a:ea typeface="DejaVu Sans"/>
              </a:rPr>
              <a:t>Restaurant manager</a:t>
            </a:r>
            <a:endParaRPr b="0" lang="en-US" sz="1000" spc="-1" strike="noStrike">
              <a:solidFill>
                <a:srgbClr val="000000"/>
              </a:solidFill>
              <a:latin typeface="Arial"/>
            </a:endParaRPr>
          </a:p>
        </p:txBody>
      </p:sp>
      <p:sp>
        <p:nvSpPr>
          <p:cNvPr id="108" name="Line 5"/>
          <p:cNvSpPr/>
          <p:nvPr/>
        </p:nvSpPr>
        <p:spPr>
          <a:xfrm>
            <a:off x="809640" y="5337720"/>
            <a:ext cx="745200" cy="0"/>
          </a:xfrm>
          <a:prstGeom prst="line">
            <a:avLst/>
          </a:prstGeom>
          <a:ln w="3240">
            <a:solidFill>
              <a:schemeClr val="bg1"/>
            </a:solidFill>
            <a:round/>
          </a:ln>
        </p:spPr>
        <p:style>
          <a:lnRef idx="2">
            <a:schemeClr val="accent1"/>
          </a:lnRef>
          <a:fillRef idx="0">
            <a:schemeClr val="accent1"/>
          </a:fillRef>
          <a:effectRef idx="1">
            <a:schemeClr val="accent1"/>
          </a:effectRef>
          <a:fontRef idx="minor"/>
        </p:style>
      </p:sp>
      <p:sp>
        <p:nvSpPr>
          <p:cNvPr id="109" name="CustomShape 6"/>
          <p:cNvSpPr/>
          <p:nvPr/>
        </p:nvSpPr>
        <p:spPr>
          <a:xfrm>
            <a:off x="252720" y="5699880"/>
            <a:ext cx="919080" cy="1165680"/>
          </a:xfrm>
          <a:prstGeom prst="rect">
            <a:avLst/>
          </a:prstGeom>
          <a:noFill/>
          <a:ln>
            <a:noFill/>
          </a:ln>
        </p:spPr>
        <p:style>
          <a:lnRef idx="0"/>
          <a:fillRef idx="0"/>
          <a:effectRef idx="0"/>
          <a:fontRef idx="minor"/>
        </p:style>
        <p:txBody>
          <a:bodyPr lIns="90000" rIns="90000" tIns="45000" bIns="45000">
            <a:spAutoFit/>
          </a:bodyPr>
          <a:p>
            <a:pPr>
              <a:lnSpc>
                <a:spcPct val="120000"/>
              </a:lnSpc>
            </a:pPr>
            <a:r>
              <a:rPr b="1" lang="en-US" sz="1200" spc="-1" strike="noStrike" baseline="30000">
                <a:solidFill>
                  <a:srgbClr val="ffffff"/>
                </a:solidFill>
                <a:latin typeface="Calibri"/>
                <a:ea typeface="DejaVu Sans"/>
              </a:rPr>
              <a:t>· STATUS</a:t>
            </a:r>
            <a:endParaRPr b="0" lang="en-US" sz="1200" spc="-1" strike="noStrike">
              <a:solidFill>
                <a:srgbClr val="000000"/>
              </a:solidFill>
              <a:latin typeface="Arial"/>
            </a:endParaRPr>
          </a:p>
          <a:p>
            <a:pPr>
              <a:lnSpc>
                <a:spcPct val="120000"/>
              </a:lnSpc>
            </a:pPr>
            <a:r>
              <a:rPr b="0" lang="en-US" sz="1200" spc="-1" strike="noStrike" baseline="30000">
                <a:solidFill>
                  <a:srgbClr val="ffffff"/>
                </a:solidFill>
                <a:latin typeface="Calibri"/>
                <a:ea typeface="DejaVu Sans"/>
              </a:rPr>
              <a:t>  </a:t>
            </a:r>
            <a:r>
              <a:rPr b="0" lang="en-US" sz="1200" spc="-1" strike="noStrike" baseline="30000">
                <a:solidFill>
                  <a:srgbClr val="ffffff"/>
                </a:solidFill>
                <a:latin typeface="Calibri"/>
                <a:ea typeface="DejaVu Sans"/>
              </a:rPr>
              <a:t>Married</a:t>
            </a:r>
            <a:endParaRPr b="0" lang="en-US" sz="1200" spc="-1" strike="noStrike">
              <a:solidFill>
                <a:srgbClr val="000000"/>
              </a:solidFill>
              <a:latin typeface="Arial"/>
            </a:endParaRPr>
          </a:p>
          <a:p>
            <a:pPr>
              <a:lnSpc>
                <a:spcPct val="110000"/>
              </a:lnSpc>
            </a:pPr>
            <a:endParaRPr b="0" lang="en-US" sz="1200" spc="-1" strike="noStrike">
              <a:solidFill>
                <a:srgbClr val="000000"/>
              </a:solidFill>
              <a:latin typeface="Arial"/>
            </a:endParaRPr>
          </a:p>
          <a:p>
            <a:pPr>
              <a:lnSpc>
                <a:spcPct val="120000"/>
              </a:lnSpc>
            </a:pPr>
            <a:r>
              <a:rPr b="1" lang="en-US" sz="1200" spc="-1" strike="noStrike" baseline="30000">
                <a:solidFill>
                  <a:srgbClr val="ffffff"/>
                </a:solidFill>
                <a:latin typeface="Calibri"/>
                <a:ea typeface="DejaVu Sans"/>
              </a:rPr>
              <a:t>· TIER</a:t>
            </a:r>
            <a:endParaRPr b="0" lang="en-US" sz="1200" spc="-1" strike="noStrike">
              <a:solidFill>
                <a:srgbClr val="000000"/>
              </a:solidFill>
              <a:latin typeface="Arial"/>
            </a:endParaRPr>
          </a:p>
          <a:p>
            <a:pPr>
              <a:lnSpc>
                <a:spcPct val="120000"/>
              </a:lnSpc>
            </a:pPr>
            <a:r>
              <a:rPr b="0" lang="en-US" sz="1200" spc="-1" strike="noStrike" baseline="30000">
                <a:solidFill>
                  <a:srgbClr val="ffffff"/>
                </a:solidFill>
                <a:latin typeface="Calibri"/>
                <a:ea typeface="DejaVu Sans"/>
              </a:rPr>
              <a:t> </a:t>
            </a:r>
            <a:r>
              <a:rPr b="0" lang="en-US" sz="1200" spc="-1" strike="noStrike" baseline="30000">
                <a:solidFill>
                  <a:srgbClr val="ffffff"/>
                </a:solidFill>
                <a:latin typeface="Calibri"/>
                <a:ea typeface="DejaVu Sans"/>
              </a:rPr>
              <a:t>MID-LEVEL</a:t>
            </a:r>
            <a:endParaRPr b="0" lang="en-US" sz="1200" spc="-1" strike="noStrike">
              <a:solidFill>
                <a:srgbClr val="000000"/>
              </a:solidFill>
              <a:latin typeface="Arial"/>
            </a:endParaRPr>
          </a:p>
        </p:txBody>
      </p:sp>
      <p:sp>
        <p:nvSpPr>
          <p:cNvPr id="110" name="CustomShape 7"/>
          <p:cNvSpPr/>
          <p:nvPr/>
        </p:nvSpPr>
        <p:spPr>
          <a:xfrm>
            <a:off x="1268280" y="5693400"/>
            <a:ext cx="1009080" cy="1621800"/>
          </a:xfrm>
          <a:prstGeom prst="rect">
            <a:avLst/>
          </a:prstGeom>
          <a:noFill/>
          <a:ln>
            <a:noFill/>
          </a:ln>
        </p:spPr>
        <p:style>
          <a:lnRef idx="0"/>
          <a:fillRef idx="0"/>
          <a:effectRef idx="0"/>
          <a:fontRef idx="minor"/>
        </p:style>
        <p:txBody>
          <a:bodyPr lIns="90000" rIns="90000" tIns="45000" bIns="45000">
            <a:spAutoFit/>
          </a:bodyPr>
          <a:p>
            <a:pPr>
              <a:lnSpc>
                <a:spcPct val="120000"/>
              </a:lnSpc>
            </a:pPr>
            <a:r>
              <a:rPr b="1" lang="en-US" sz="1200" spc="-1" strike="noStrike" baseline="30000">
                <a:solidFill>
                  <a:srgbClr val="ffffff"/>
                </a:solidFill>
                <a:latin typeface="Calibri"/>
                <a:ea typeface="DejaVu Sans"/>
              </a:rPr>
              <a:t>· SALARY</a:t>
            </a:r>
            <a:endParaRPr b="0" lang="en-US" sz="1200" spc="-1" strike="noStrike">
              <a:solidFill>
                <a:srgbClr val="000000"/>
              </a:solidFill>
              <a:latin typeface="Arial"/>
            </a:endParaRPr>
          </a:p>
          <a:p>
            <a:pPr>
              <a:lnSpc>
                <a:spcPct val="120000"/>
              </a:lnSpc>
            </a:pPr>
            <a:r>
              <a:rPr b="0" lang="en-US" sz="1200" spc="-1" strike="noStrike" baseline="30000">
                <a:solidFill>
                  <a:srgbClr val="ffffff"/>
                </a:solidFill>
                <a:latin typeface="Calibri"/>
                <a:ea typeface="DejaVu Sans"/>
              </a:rPr>
              <a:t> </a:t>
            </a:r>
            <a:r>
              <a:rPr b="0" lang="en-US" sz="1200" spc="-1" strike="noStrike" baseline="30000">
                <a:solidFill>
                  <a:srgbClr val="ffffff"/>
                </a:solidFill>
                <a:latin typeface="Calibri"/>
                <a:ea typeface="DejaVu Sans"/>
              </a:rPr>
              <a:t>$75,000 per year</a:t>
            </a:r>
            <a:endParaRPr b="0" lang="en-US" sz="1200" spc="-1" strike="noStrike">
              <a:solidFill>
                <a:srgbClr val="000000"/>
              </a:solidFill>
              <a:latin typeface="Arial"/>
            </a:endParaRPr>
          </a:p>
          <a:p>
            <a:pPr>
              <a:lnSpc>
                <a:spcPct val="120000"/>
              </a:lnSpc>
            </a:pPr>
            <a:endParaRPr b="0" lang="en-US" sz="1200" spc="-1" strike="noStrike">
              <a:solidFill>
                <a:srgbClr val="000000"/>
              </a:solidFill>
              <a:latin typeface="Arial"/>
            </a:endParaRPr>
          </a:p>
          <a:p>
            <a:pPr>
              <a:lnSpc>
                <a:spcPct val="120000"/>
              </a:lnSpc>
            </a:pPr>
            <a:r>
              <a:rPr b="1" lang="en-US" sz="1200" spc="-1" strike="noStrike" baseline="30000">
                <a:solidFill>
                  <a:srgbClr val="ffffff"/>
                </a:solidFill>
                <a:latin typeface="Calibri"/>
                <a:ea typeface="DejaVu Sans"/>
              </a:rPr>
              <a:t>· SEX</a:t>
            </a:r>
            <a:endParaRPr b="0" lang="en-US" sz="1200" spc="-1" strike="noStrike">
              <a:solidFill>
                <a:srgbClr val="000000"/>
              </a:solidFill>
              <a:latin typeface="Arial"/>
            </a:endParaRPr>
          </a:p>
          <a:p>
            <a:pPr>
              <a:lnSpc>
                <a:spcPct val="120000"/>
              </a:lnSpc>
            </a:pPr>
            <a:r>
              <a:rPr b="0" lang="en-US" sz="1200" spc="-1" strike="noStrike" baseline="30000">
                <a:solidFill>
                  <a:srgbClr val="ffffff"/>
                </a:solidFill>
                <a:latin typeface="Calibri"/>
                <a:ea typeface="DejaVu Sans"/>
              </a:rPr>
              <a:t> </a:t>
            </a:r>
            <a:r>
              <a:rPr b="0" lang="en-US" sz="1200" spc="-1" strike="noStrike" baseline="30000">
                <a:solidFill>
                  <a:srgbClr val="ffffff"/>
                </a:solidFill>
                <a:latin typeface="Calibri"/>
                <a:ea typeface="DejaVu Sans"/>
              </a:rPr>
              <a:t>MALE</a:t>
            </a:r>
            <a:endParaRPr b="0" lang="en-US" sz="1200" spc="-1" strike="noStrike">
              <a:solidFill>
                <a:srgbClr val="000000"/>
              </a:solidFill>
              <a:latin typeface="Arial"/>
            </a:endParaRPr>
          </a:p>
          <a:p>
            <a:pPr>
              <a:lnSpc>
                <a:spcPct val="120000"/>
              </a:lnSpc>
            </a:pPr>
            <a:endParaRPr b="0" lang="en-US" sz="1200" spc="-1" strike="noStrike">
              <a:solidFill>
                <a:srgbClr val="000000"/>
              </a:solidFill>
              <a:latin typeface="Arial"/>
            </a:endParaRPr>
          </a:p>
          <a:p>
            <a:pPr>
              <a:lnSpc>
                <a:spcPct val="120000"/>
              </a:lnSpc>
            </a:pPr>
            <a:endParaRPr b="0" lang="en-US" sz="1200" spc="-1" strike="noStrike">
              <a:solidFill>
                <a:srgbClr val="000000"/>
              </a:solidFill>
              <a:latin typeface="Arial"/>
            </a:endParaRPr>
          </a:p>
        </p:txBody>
      </p:sp>
      <p:sp>
        <p:nvSpPr>
          <p:cNvPr id="111" name="CustomShape 8"/>
          <p:cNvSpPr/>
          <p:nvPr/>
        </p:nvSpPr>
        <p:spPr>
          <a:xfrm>
            <a:off x="2806200" y="219600"/>
            <a:ext cx="145692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1a8cb2"/>
                </a:solidFill>
                <a:latin typeface="Calibri"/>
                <a:ea typeface="DejaVu Sans"/>
              </a:rPr>
              <a:t>PERSONALITY</a:t>
            </a:r>
            <a:endParaRPr b="0" lang="en-US" sz="800" spc="-1" strike="noStrike">
              <a:solidFill>
                <a:srgbClr val="000000"/>
              </a:solidFill>
              <a:latin typeface="Arial"/>
            </a:endParaRPr>
          </a:p>
        </p:txBody>
      </p:sp>
      <p:sp>
        <p:nvSpPr>
          <p:cNvPr id="112" name="CustomShape 9"/>
          <p:cNvSpPr/>
          <p:nvPr/>
        </p:nvSpPr>
        <p:spPr>
          <a:xfrm>
            <a:off x="4480200" y="222840"/>
            <a:ext cx="145692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1a8cb2"/>
                </a:solidFill>
                <a:latin typeface="Calibri"/>
                <a:ea typeface="DejaVu Sans"/>
              </a:rPr>
              <a:t>BIO</a:t>
            </a:r>
            <a:endParaRPr b="0" lang="en-US" sz="800" spc="-1" strike="noStrike">
              <a:solidFill>
                <a:srgbClr val="000000"/>
              </a:solidFill>
              <a:latin typeface="Arial"/>
            </a:endParaRPr>
          </a:p>
        </p:txBody>
      </p:sp>
      <p:sp>
        <p:nvSpPr>
          <p:cNvPr id="113" name="CustomShape 10"/>
          <p:cNvSpPr/>
          <p:nvPr/>
        </p:nvSpPr>
        <p:spPr>
          <a:xfrm>
            <a:off x="4202640" y="515160"/>
            <a:ext cx="2625480" cy="2460240"/>
          </a:xfrm>
          <a:prstGeom prst="rect">
            <a:avLst/>
          </a:prstGeom>
          <a:noFill/>
          <a:ln>
            <a:noFill/>
          </a:ln>
        </p:spPr>
        <p:style>
          <a:lnRef idx="0"/>
          <a:fillRef idx="0"/>
          <a:effectRef idx="0"/>
          <a:fontRef idx="minor"/>
        </p:style>
        <p:txBody>
          <a:bodyPr lIns="90000" rIns="90000" tIns="45000" bIns="45000">
            <a:spAutoFit/>
          </a:bodyPr>
          <a:p>
            <a:pPr>
              <a:lnSpc>
                <a:spcPct val="130000"/>
              </a:lnSpc>
            </a:pPr>
            <a:r>
              <a:rPr b="0" lang="en-US" sz="800" spc="-1" strike="noStrike">
                <a:solidFill>
                  <a:srgbClr val="000000"/>
                </a:solidFill>
                <a:latin typeface="Calibri"/>
                <a:ea typeface="DejaVu Sans"/>
              </a:rPr>
              <a:t>Michael is an outstanding person who thrive to bring out the best in everything and keeping it organized. Because of  his personality and experience, he is currently task with a position as a restaurant manager for a busy downtown restaurant in Toronto. Here, where most of his day are spent working on paperwork and interacting with FOH and BOH employees.</a:t>
            </a:r>
            <a:endParaRPr b="0" lang="en-US" sz="800" spc="-1" strike="noStrike">
              <a:solidFill>
                <a:srgbClr val="000000"/>
              </a:solidFill>
              <a:latin typeface="Arial"/>
            </a:endParaRPr>
          </a:p>
          <a:p>
            <a:pPr>
              <a:lnSpc>
                <a:spcPct val="130000"/>
              </a:lnSpc>
            </a:pPr>
            <a:endParaRPr b="0" lang="en-US" sz="800" spc="-1" strike="noStrike">
              <a:solidFill>
                <a:srgbClr val="000000"/>
              </a:solidFill>
              <a:latin typeface="Arial"/>
            </a:endParaRPr>
          </a:p>
          <a:p>
            <a:pPr>
              <a:lnSpc>
                <a:spcPct val="130000"/>
              </a:lnSpc>
            </a:pPr>
            <a:r>
              <a:rPr b="0" lang="en-US" sz="800" spc="-1" strike="noStrike">
                <a:solidFill>
                  <a:srgbClr val="000000"/>
                </a:solidFill>
                <a:latin typeface="Calibri"/>
                <a:ea typeface="DejaVu Sans"/>
              </a:rPr>
              <a:t>Outside from his working life, Michael love to spend most of his time taking care of his garden, meditating or read inspiring books that help better himself. Michael also is a film enthusiastic who love to watch and talk about movie related topics.</a:t>
            </a:r>
            <a:endParaRPr b="0" lang="en-US" sz="800" spc="-1" strike="noStrike">
              <a:solidFill>
                <a:srgbClr val="000000"/>
              </a:solidFill>
              <a:latin typeface="Arial"/>
            </a:endParaRPr>
          </a:p>
        </p:txBody>
      </p:sp>
      <p:sp>
        <p:nvSpPr>
          <p:cNvPr id="114" name="CustomShape 11"/>
          <p:cNvSpPr/>
          <p:nvPr/>
        </p:nvSpPr>
        <p:spPr>
          <a:xfrm>
            <a:off x="2585520" y="4545000"/>
            <a:ext cx="1974960" cy="2219400"/>
          </a:xfrm>
          <a:prstGeom prst="rect">
            <a:avLst/>
          </a:prstGeom>
          <a:noFill/>
          <a:ln>
            <a:noFill/>
          </a:ln>
        </p:spPr>
        <p:style>
          <a:lnRef idx="0"/>
          <a:fillRef idx="0"/>
          <a:effectRef idx="0"/>
          <a:fontRef idx="minor"/>
        </p:style>
        <p:txBody>
          <a:bodyPr lIns="90000" rIns="90000" tIns="45000" bIns="45000">
            <a:spAutoFit/>
          </a:bodyPr>
          <a:p>
            <a:pPr marL="171360" indent="-170280">
              <a:lnSpc>
                <a:spcPct val="150000"/>
              </a:lnSpc>
              <a:buClr>
                <a:srgbClr val="2bc0be"/>
              </a:buClr>
              <a:buFont typeface="Arial"/>
              <a:buChar char="•"/>
            </a:pPr>
            <a:r>
              <a:rPr b="0" lang="en-US" sz="800" spc="-1" strike="noStrike">
                <a:solidFill>
                  <a:srgbClr val="808080"/>
                </a:solidFill>
                <a:latin typeface="Calibri"/>
                <a:ea typeface="DejaVu Sans"/>
              </a:rPr>
              <a:t>Smoothly navigate to the needed information  </a:t>
            </a:r>
            <a:endParaRPr b="0" lang="en-US" sz="800" spc="-1" strike="noStrike">
              <a:solidFill>
                <a:srgbClr val="000000"/>
              </a:solidFill>
              <a:latin typeface="Arial"/>
            </a:endParaRPr>
          </a:p>
          <a:p>
            <a:pPr marL="171360" indent="-170280">
              <a:lnSpc>
                <a:spcPct val="150000"/>
              </a:lnSpc>
              <a:buClr>
                <a:srgbClr val="2bc0be"/>
              </a:buClr>
              <a:buFont typeface="Arial"/>
              <a:buChar char="•"/>
            </a:pPr>
            <a:r>
              <a:rPr b="0" lang="en-US" sz="800" spc="-1" strike="noStrike">
                <a:solidFill>
                  <a:srgbClr val="808080"/>
                </a:solidFill>
                <a:latin typeface="Calibri"/>
                <a:ea typeface="DejaVu Sans"/>
              </a:rPr>
              <a:t>Notification of what is needed from my employee with their details.</a:t>
            </a:r>
            <a:endParaRPr b="0" lang="en-US" sz="800" spc="-1" strike="noStrike">
              <a:solidFill>
                <a:srgbClr val="000000"/>
              </a:solidFill>
              <a:latin typeface="Arial"/>
            </a:endParaRPr>
          </a:p>
          <a:p>
            <a:pPr marL="171360" indent="-170280">
              <a:lnSpc>
                <a:spcPct val="150000"/>
              </a:lnSpc>
              <a:buClr>
                <a:srgbClr val="2bc0be"/>
              </a:buClr>
              <a:buFont typeface="Arial"/>
              <a:buChar char="•"/>
            </a:pPr>
            <a:r>
              <a:rPr b="0" lang="en-US" sz="800" spc="-1" strike="noStrike">
                <a:solidFill>
                  <a:srgbClr val="808080"/>
                </a:solidFill>
                <a:latin typeface="Calibri"/>
                <a:ea typeface="DejaVu Sans"/>
              </a:rPr>
              <a:t>Automatic calculation for financial need.</a:t>
            </a:r>
            <a:endParaRPr b="0" lang="en-US" sz="800" spc="-1" strike="noStrike">
              <a:solidFill>
                <a:srgbClr val="000000"/>
              </a:solidFill>
              <a:latin typeface="Arial"/>
            </a:endParaRPr>
          </a:p>
          <a:p>
            <a:pPr marL="171360" indent="-170280">
              <a:lnSpc>
                <a:spcPct val="150000"/>
              </a:lnSpc>
              <a:buClr>
                <a:srgbClr val="2bc0be"/>
              </a:buClr>
              <a:buFont typeface="Arial"/>
              <a:buChar char="•"/>
            </a:pPr>
            <a:r>
              <a:rPr b="0" lang="en-US" sz="800" spc="-1" strike="noStrike">
                <a:solidFill>
                  <a:srgbClr val="808080"/>
                </a:solidFill>
                <a:latin typeface="Calibri"/>
                <a:ea typeface="DejaVu Sans"/>
              </a:rPr>
              <a:t>Clear easy to understand table of employee, inventory, schedule,…etc information. </a:t>
            </a:r>
            <a:endParaRPr b="0" lang="en-US" sz="800" spc="-1" strike="noStrike">
              <a:solidFill>
                <a:srgbClr val="000000"/>
              </a:solidFill>
              <a:latin typeface="Arial"/>
            </a:endParaRPr>
          </a:p>
          <a:p>
            <a:pPr>
              <a:lnSpc>
                <a:spcPct val="150000"/>
              </a:lnSpc>
            </a:pP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p:txBody>
      </p:sp>
      <p:sp>
        <p:nvSpPr>
          <p:cNvPr id="115" name="CustomShape 12"/>
          <p:cNvSpPr/>
          <p:nvPr/>
        </p:nvSpPr>
        <p:spPr>
          <a:xfrm>
            <a:off x="4853160" y="4551480"/>
            <a:ext cx="1974960" cy="2401920"/>
          </a:xfrm>
          <a:prstGeom prst="rect">
            <a:avLst/>
          </a:prstGeom>
          <a:noFill/>
          <a:ln>
            <a:noFill/>
          </a:ln>
        </p:spPr>
        <p:style>
          <a:lnRef idx="0"/>
          <a:fillRef idx="0"/>
          <a:effectRef idx="0"/>
          <a:fontRef idx="minor"/>
        </p:style>
        <p:txBody>
          <a:bodyPr lIns="90000" rIns="90000" tIns="45000" bIns="45000">
            <a:spAutoFit/>
          </a:bodyPr>
          <a:p>
            <a:pPr marL="171360" indent="-170280">
              <a:lnSpc>
                <a:spcPct val="150000"/>
              </a:lnSpc>
              <a:buClr>
                <a:srgbClr val="2bc0be"/>
              </a:buClr>
              <a:buFont typeface="Arial"/>
              <a:buChar char="•"/>
            </a:pPr>
            <a:r>
              <a:rPr b="0" lang="en-US" sz="800" spc="-1" strike="noStrike">
                <a:solidFill>
                  <a:srgbClr val="7f7f7f"/>
                </a:solidFill>
                <a:latin typeface="Calibri"/>
                <a:ea typeface="DejaVu Sans"/>
              </a:rPr>
              <a:t>Managing the staff schedule when every staff has different personal life schedule in hand.</a:t>
            </a:r>
            <a:endParaRPr b="0" lang="en-US" sz="800" spc="-1" strike="noStrike">
              <a:solidFill>
                <a:srgbClr val="000000"/>
              </a:solidFill>
              <a:latin typeface="Arial"/>
            </a:endParaRPr>
          </a:p>
          <a:p>
            <a:pPr>
              <a:lnSpc>
                <a:spcPct val="150000"/>
              </a:lnSpc>
            </a:pPr>
            <a:endParaRPr b="0" lang="en-US" sz="800" spc="-1" strike="noStrike">
              <a:solidFill>
                <a:srgbClr val="000000"/>
              </a:solidFill>
              <a:latin typeface="Arial"/>
            </a:endParaRPr>
          </a:p>
          <a:p>
            <a:pPr marL="171360" indent="-170280">
              <a:lnSpc>
                <a:spcPct val="150000"/>
              </a:lnSpc>
              <a:buClr>
                <a:srgbClr val="2bc0be"/>
              </a:buClr>
              <a:buFont typeface="Arial"/>
              <a:buChar char="•"/>
            </a:pPr>
            <a:r>
              <a:rPr b="0" lang="en-US" sz="800" spc="-1" strike="noStrike">
                <a:solidFill>
                  <a:srgbClr val="7f7f7f"/>
                </a:solidFill>
                <a:latin typeface="Calibri"/>
                <a:ea typeface="DejaVu Sans"/>
              </a:rPr>
              <a:t>Inventory information management by paper which cause headache to find and edit.</a:t>
            </a:r>
            <a:endParaRPr b="0" lang="en-US" sz="800" spc="-1" strike="noStrike">
              <a:solidFill>
                <a:srgbClr val="000000"/>
              </a:solidFill>
              <a:latin typeface="Arial"/>
            </a:endParaRPr>
          </a:p>
          <a:p>
            <a:pPr marL="171360" indent="-170280">
              <a:lnSpc>
                <a:spcPct val="150000"/>
              </a:lnSpc>
              <a:buClr>
                <a:srgbClr val="2bc0be"/>
              </a:buClr>
              <a:buFont typeface="Arial"/>
              <a:buChar char="•"/>
            </a:pPr>
            <a:r>
              <a:rPr b="0" lang="en-US" sz="800" spc="-1" strike="noStrike">
                <a:solidFill>
                  <a:srgbClr val="7f7f7f"/>
                </a:solidFill>
                <a:latin typeface="Calibri"/>
                <a:ea typeface="DejaVu Sans"/>
              </a:rPr>
              <a:t>Financial management using  excel.</a:t>
            </a:r>
            <a:endParaRPr b="0" lang="en-US" sz="800" spc="-1" strike="noStrike">
              <a:solidFill>
                <a:srgbClr val="000000"/>
              </a:solidFill>
              <a:latin typeface="Arial"/>
            </a:endParaRPr>
          </a:p>
          <a:p>
            <a:pPr>
              <a:lnSpc>
                <a:spcPct val="150000"/>
              </a:lnSpc>
            </a:pPr>
            <a:endParaRPr b="0" lang="en-US" sz="800" spc="-1" strike="noStrike">
              <a:solidFill>
                <a:srgbClr val="000000"/>
              </a:solidFill>
              <a:latin typeface="Arial"/>
            </a:endParaRPr>
          </a:p>
          <a:p>
            <a:pPr>
              <a:lnSpc>
                <a:spcPct val="150000"/>
              </a:lnSpc>
            </a:pP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p:txBody>
      </p:sp>
      <p:sp>
        <p:nvSpPr>
          <p:cNvPr id="116" name="CustomShape 13"/>
          <p:cNvSpPr/>
          <p:nvPr/>
        </p:nvSpPr>
        <p:spPr>
          <a:xfrm>
            <a:off x="2969640" y="4279320"/>
            <a:ext cx="1456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1a8cb2"/>
                </a:solidFill>
                <a:latin typeface="Calibri"/>
                <a:ea typeface="DejaVu Sans"/>
              </a:rPr>
              <a:t>Goals</a:t>
            </a:r>
            <a:endParaRPr b="0" lang="en-US" sz="900" spc="-1" strike="noStrike">
              <a:solidFill>
                <a:srgbClr val="000000"/>
              </a:solidFill>
              <a:latin typeface="Arial"/>
            </a:endParaRPr>
          </a:p>
        </p:txBody>
      </p:sp>
      <p:sp>
        <p:nvSpPr>
          <p:cNvPr id="117" name="CustomShape 14"/>
          <p:cNvSpPr/>
          <p:nvPr/>
        </p:nvSpPr>
        <p:spPr>
          <a:xfrm>
            <a:off x="5171760" y="4271760"/>
            <a:ext cx="1456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1a8cb2"/>
                </a:solidFill>
                <a:latin typeface="Calibri"/>
                <a:ea typeface="DejaVu Sans"/>
              </a:rPr>
              <a:t>Frustrations</a:t>
            </a:r>
            <a:endParaRPr b="0" lang="en-US" sz="900" spc="-1" strike="noStrike">
              <a:solidFill>
                <a:srgbClr val="000000"/>
              </a:solidFill>
              <a:latin typeface="Arial"/>
            </a:endParaRPr>
          </a:p>
        </p:txBody>
      </p:sp>
      <p:sp>
        <p:nvSpPr>
          <p:cNvPr id="118" name="CustomShape 15"/>
          <p:cNvSpPr/>
          <p:nvPr/>
        </p:nvSpPr>
        <p:spPr>
          <a:xfrm>
            <a:off x="2927160" y="3027960"/>
            <a:ext cx="1456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1a8cb2"/>
                </a:solidFill>
                <a:latin typeface="Calibri"/>
                <a:ea typeface="DejaVu Sans"/>
              </a:rPr>
              <a:t>Motivations</a:t>
            </a:r>
            <a:endParaRPr b="0" lang="en-US" sz="900" spc="-1" strike="noStrike">
              <a:solidFill>
                <a:srgbClr val="000000"/>
              </a:solidFill>
              <a:latin typeface="Arial"/>
            </a:endParaRPr>
          </a:p>
        </p:txBody>
      </p:sp>
      <p:sp>
        <p:nvSpPr>
          <p:cNvPr id="119" name="CustomShape 16"/>
          <p:cNvSpPr/>
          <p:nvPr/>
        </p:nvSpPr>
        <p:spPr>
          <a:xfrm>
            <a:off x="2543760" y="486000"/>
            <a:ext cx="1242720" cy="1549800"/>
          </a:xfrm>
          <a:prstGeom prst="rect">
            <a:avLst/>
          </a:prstGeom>
          <a:noFill/>
          <a:ln>
            <a:noFill/>
          </a:ln>
        </p:spPr>
        <p:style>
          <a:lnRef idx="0"/>
          <a:fillRef idx="0"/>
          <a:effectRef idx="0"/>
          <a:fontRef idx="minor"/>
        </p:style>
        <p:txBody>
          <a:bodyPr lIns="90000" rIns="90000" tIns="45000" bIns="45000">
            <a:spAutoFit/>
          </a:bodyPr>
          <a:p>
            <a:pPr marL="171360" indent="-170280">
              <a:lnSpc>
                <a:spcPct val="200000"/>
              </a:lnSpc>
              <a:buClr>
                <a:srgbClr val="2bc0be"/>
              </a:buClr>
              <a:buFont typeface="Arial"/>
              <a:buChar char="•"/>
            </a:pPr>
            <a:r>
              <a:rPr b="0" lang="en-US" sz="800" spc="-1" strike="noStrike">
                <a:solidFill>
                  <a:srgbClr val="808080"/>
                </a:solidFill>
                <a:latin typeface="Calibri"/>
                <a:ea typeface="DejaVu Sans"/>
              </a:rPr>
              <a:t>Executive</a:t>
            </a:r>
            <a:endParaRPr b="0" lang="en-US" sz="800" spc="-1" strike="noStrike">
              <a:solidFill>
                <a:srgbClr val="000000"/>
              </a:solidFill>
              <a:latin typeface="Arial"/>
            </a:endParaRPr>
          </a:p>
          <a:p>
            <a:pPr marL="171360" indent="-170280">
              <a:lnSpc>
                <a:spcPct val="200000"/>
              </a:lnSpc>
              <a:buClr>
                <a:srgbClr val="2bc0be"/>
              </a:buClr>
              <a:buFont typeface="Arial"/>
              <a:buChar char="•"/>
            </a:pPr>
            <a:r>
              <a:rPr b="0" lang="en-US" sz="800" spc="-1" strike="noStrike">
                <a:solidFill>
                  <a:srgbClr val="808080"/>
                </a:solidFill>
                <a:latin typeface="Calibri"/>
                <a:ea typeface="DejaVu Sans"/>
              </a:rPr>
              <a:t>Logistician</a:t>
            </a:r>
            <a:endParaRPr b="0" lang="en-US" sz="800" spc="-1" strike="noStrike">
              <a:solidFill>
                <a:srgbClr val="000000"/>
              </a:solidFill>
              <a:latin typeface="Arial"/>
            </a:endParaRPr>
          </a:p>
          <a:p>
            <a:pPr marL="171360" indent="-170280">
              <a:lnSpc>
                <a:spcPct val="200000"/>
              </a:lnSpc>
              <a:buClr>
                <a:srgbClr val="2bc0be"/>
              </a:buClr>
              <a:buFont typeface="Arial"/>
              <a:buChar char="•"/>
            </a:pPr>
            <a:r>
              <a:rPr b="0" lang="en-US" sz="800" spc="-1" strike="noStrike">
                <a:solidFill>
                  <a:srgbClr val="808080"/>
                </a:solidFill>
                <a:latin typeface="Calibri"/>
                <a:ea typeface="DejaVu Sans"/>
              </a:rPr>
              <a:t>Commander</a:t>
            </a:r>
            <a:endParaRPr b="0" lang="en-US" sz="800" spc="-1" strike="noStrike">
              <a:solidFill>
                <a:srgbClr val="000000"/>
              </a:solidFill>
              <a:latin typeface="Arial"/>
            </a:endParaRPr>
          </a:p>
          <a:p>
            <a:pPr marL="171360" indent="-170280">
              <a:lnSpc>
                <a:spcPct val="200000"/>
              </a:lnSpc>
              <a:buClr>
                <a:srgbClr val="2bc0be"/>
              </a:buClr>
              <a:buFont typeface="Arial"/>
              <a:buChar char="•"/>
            </a:pPr>
            <a:r>
              <a:rPr b="0" lang="en-US" sz="800" spc="-1" strike="noStrike">
                <a:solidFill>
                  <a:srgbClr val="808080"/>
                </a:solidFill>
                <a:latin typeface="Calibri"/>
                <a:ea typeface="DejaVu Sans"/>
              </a:rPr>
              <a:t>Architect</a:t>
            </a:r>
            <a:endParaRPr b="0" lang="en-US" sz="800" spc="-1" strike="noStrike">
              <a:solidFill>
                <a:srgbClr val="000000"/>
              </a:solidFill>
              <a:latin typeface="Arial"/>
            </a:endParaRPr>
          </a:p>
          <a:p>
            <a:pPr marL="171360" indent="-170280">
              <a:lnSpc>
                <a:spcPct val="200000"/>
              </a:lnSpc>
              <a:buClr>
                <a:srgbClr val="2bc0be"/>
              </a:buClr>
              <a:buFont typeface="Arial"/>
              <a:buChar char="•"/>
            </a:pPr>
            <a:r>
              <a:rPr b="0" lang="en-US" sz="800" spc="-1" strike="noStrike">
                <a:solidFill>
                  <a:srgbClr val="808080"/>
                </a:solidFill>
                <a:latin typeface="Calibri"/>
                <a:ea typeface="DejaVu Sans"/>
              </a:rPr>
              <a:t>Calm headed</a:t>
            </a:r>
            <a:endParaRPr b="0" lang="en-US" sz="800" spc="-1" strike="noStrike">
              <a:solidFill>
                <a:srgbClr val="000000"/>
              </a:solidFill>
              <a:latin typeface="Arial"/>
            </a:endParaRPr>
          </a:p>
          <a:p>
            <a:pPr marL="171360" indent="-170280">
              <a:lnSpc>
                <a:spcPct val="200000"/>
              </a:lnSpc>
              <a:buClr>
                <a:srgbClr val="2bc0be"/>
              </a:buClr>
              <a:buFont typeface="Arial"/>
              <a:buChar char="•"/>
            </a:pPr>
            <a:r>
              <a:rPr b="0" lang="en-US" sz="800" spc="-1" strike="noStrike">
                <a:solidFill>
                  <a:srgbClr val="808080"/>
                </a:solidFill>
                <a:latin typeface="Calibri"/>
                <a:ea typeface="DejaVu Sans"/>
              </a:rPr>
              <a:t>Decision maker</a:t>
            </a:r>
            <a:endParaRPr b="0" lang="en-US" sz="800" spc="-1" strike="noStrike">
              <a:solidFill>
                <a:srgbClr val="000000"/>
              </a:solidFill>
              <a:latin typeface="Arial"/>
            </a:endParaRPr>
          </a:p>
        </p:txBody>
      </p:sp>
      <p:sp>
        <p:nvSpPr>
          <p:cNvPr id="120" name="CustomShape 17"/>
          <p:cNvSpPr/>
          <p:nvPr/>
        </p:nvSpPr>
        <p:spPr>
          <a:xfrm>
            <a:off x="7005960" y="-6120"/>
            <a:ext cx="2145960" cy="1244160"/>
          </a:xfrm>
          <a:prstGeom prst="rect">
            <a:avLst/>
          </a:prstGeom>
          <a:gradFill rotWithShape="0">
            <a:gsLst>
              <a:gs pos="0">
                <a:srgbClr val="147fae"/>
              </a:gs>
              <a:gs pos="100000">
                <a:srgbClr val="269fb8"/>
              </a:gs>
            </a:gsLst>
            <a:lin ang="0"/>
          </a:gra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CustomShape 18"/>
          <p:cNvSpPr/>
          <p:nvPr/>
        </p:nvSpPr>
        <p:spPr>
          <a:xfrm>
            <a:off x="7072560" y="167040"/>
            <a:ext cx="2043360" cy="1049040"/>
          </a:xfrm>
          <a:prstGeom prst="rect">
            <a:avLst/>
          </a:prstGeom>
          <a:noFill/>
          <a:ln>
            <a:noFill/>
          </a:ln>
        </p:spPr>
        <p:style>
          <a:lnRef idx="0"/>
          <a:fillRef idx="0"/>
          <a:effectRef idx="0"/>
          <a:fontRef idx="minor"/>
        </p:style>
        <p:txBody>
          <a:bodyPr lIns="90000" rIns="90000" tIns="45000" bIns="45000">
            <a:spAutoFit/>
          </a:bodyPr>
          <a:p>
            <a:pPr>
              <a:lnSpc>
                <a:spcPct val="140000"/>
              </a:lnSpc>
            </a:pPr>
            <a:r>
              <a:rPr b="0" lang="en-US" sz="900" spc="-1" strike="noStrike">
                <a:solidFill>
                  <a:srgbClr val="ffffff"/>
                </a:solidFill>
                <a:latin typeface="Calibri"/>
                <a:ea typeface="DejaVu Sans"/>
              </a:rPr>
              <a:t>“</a:t>
            </a:r>
            <a:r>
              <a:rPr b="0" lang="en-US" sz="900" spc="-1" strike="noStrike">
                <a:solidFill>
                  <a:srgbClr val="ffffff"/>
                </a:solidFill>
                <a:latin typeface="Calibri"/>
                <a:ea typeface="DejaVu Sans"/>
              </a:rPr>
              <a:t>I want to eliminate the redundancy in my workflow and focus on things that are more important to the restaurant or to myself.”</a:t>
            </a:r>
            <a:endParaRPr b="0" lang="en-US" sz="900" spc="-1" strike="noStrike">
              <a:solidFill>
                <a:srgbClr val="000000"/>
              </a:solidFill>
              <a:latin typeface="Arial"/>
            </a:endParaRPr>
          </a:p>
        </p:txBody>
      </p:sp>
      <p:sp>
        <p:nvSpPr>
          <p:cNvPr id="122" name="CustomShape 19"/>
          <p:cNvSpPr/>
          <p:nvPr/>
        </p:nvSpPr>
        <p:spPr>
          <a:xfrm rot="10800000">
            <a:off x="7508520" y="106920"/>
            <a:ext cx="1373400" cy="637560"/>
          </a:xfrm>
          <a:prstGeom prst="rect">
            <a:avLst/>
          </a:prstGeom>
          <a:noFill/>
          <a:ln>
            <a:noFill/>
          </a:ln>
        </p:spPr>
        <p:style>
          <a:lnRef idx="0"/>
          <a:fillRef idx="0"/>
          <a:effectRef idx="0"/>
          <a:fontRef idx="minor"/>
        </p:style>
        <p:txBody>
          <a:bodyPr lIns="90000" rIns="90000" tIns="45000" bIns="45000">
            <a:spAutoFit/>
          </a:bodyPr>
          <a:p>
            <a:r>
              <a:rPr b="0" lang="en-US" sz="1800" spc="-1" strike="noStrike">
                <a:solidFill>
                  <a:srgbClr val="000000"/>
                </a:solidFill>
                <a:latin typeface="Arial"/>
              </a:rPr>
              <a:t>“</a:t>
            </a:r>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123" name="CustomShape 20"/>
          <p:cNvSpPr/>
          <p:nvPr/>
        </p:nvSpPr>
        <p:spPr>
          <a:xfrm>
            <a:off x="7005960" y="1239120"/>
            <a:ext cx="2136960" cy="5625720"/>
          </a:xfrm>
          <a:prstGeom prst="rect">
            <a:avLst/>
          </a:prstGeom>
          <a:solidFill>
            <a:srgbClr val="3f80cd">
              <a:alpha val="15000"/>
            </a:srgb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Line 21"/>
          <p:cNvSpPr/>
          <p:nvPr/>
        </p:nvSpPr>
        <p:spPr>
          <a:xfrm>
            <a:off x="3963240" y="0"/>
            <a:ext cx="0" cy="2769480"/>
          </a:xfrm>
          <a:prstGeom prst="line">
            <a:avLst/>
          </a:prstGeom>
          <a:ln w="15840">
            <a:solidFill>
              <a:srgbClr val="26a3a1"/>
            </a:solidFill>
            <a:round/>
          </a:ln>
        </p:spPr>
        <p:style>
          <a:lnRef idx="2">
            <a:schemeClr val="accent1"/>
          </a:lnRef>
          <a:fillRef idx="0">
            <a:schemeClr val="accent1"/>
          </a:fillRef>
          <a:effectRef idx="1">
            <a:schemeClr val="accent1"/>
          </a:effectRef>
          <a:fontRef idx="minor"/>
        </p:style>
      </p:sp>
      <p:sp>
        <p:nvSpPr>
          <p:cNvPr id="125" name="Line 22"/>
          <p:cNvSpPr/>
          <p:nvPr/>
        </p:nvSpPr>
        <p:spPr>
          <a:xfrm flipH="1">
            <a:off x="2349000" y="2769480"/>
            <a:ext cx="4650120" cy="0"/>
          </a:xfrm>
          <a:prstGeom prst="line">
            <a:avLst/>
          </a:prstGeom>
          <a:ln w="15840">
            <a:solidFill>
              <a:srgbClr val="26a3a1"/>
            </a:solidFill>
            <a:round/>
          </a:ln>
        </p:spPr>
        <p:style>
          <a:lnRef idx="2">
            <a:schemeClr val="accent1"/>
          </a:lnRef>
          <a:fillRef idx="0">
            <a:schemeClr val="accent1"/>
          </a:fillRef>
          <a:effectRef idx="1">
            <a:schemeClr val="accent1"/>
          </a:effectRef>
          <a:fontRef idx="minor"/>
        </p:style>
      </p:sp>
      <p:sp>
        <p:nvSpPr>
          <p:cNvPr id="126" name="Line 23"/>
          <p:cNvSpPr/>
          <p:nvPr/>
        </p:nvSpPr>
        <p:spPr>
          <a:xfrm flipH="1">
            <a:off x="2355480" y="3981600"/>
            <a:ext cx="4650120" cy="0"/>
          </a:xfrm>
          <a:prstGeom prst="line">
            <a:avLst/>
          </a:prstGeom>
          <a:ln w="15840">
            <a:solidFill>
              <a:srgbClr val="26a3a1"/>
            </a:solidFill>
            <a:round/>
          </a:ln>
        </p:spPr>
        <p:style>
          <a:lnRef idx="2">
            <a:schemeClr val="accent1"/>
          </a:lnRef>
          <a:fillRef idx="0">
            <a:schemeClr val="accent1"/>
          </a:fillRef>
          <a:effectRef idx="1">
            <a:schemeClr val="accent1"/>
          </a:effectRef>
          <a:fontRef idx="minor"/>
        </p:style>
      </p:sp>
      <p:sp>
        <p:nvSpPr>
          <p:cNvPr id="127" name="Line 24"/>
          <p:cNvSpPr/>
          <p:nvPr/>
        </p:nvSpPr>
        <p:spPr>
          <a:xfrm>
            <a:off x="4645440" y="3984480"/>
            <a:ext cx="0" cy="2987640"/>
          </a:xfrm>
          <a:prstGeom prst="line">
            <a:avLst/>
          </a:prstGeom>
          <a:ln w="15840">
            <a:solidFill>
              <a:srgbClr val="26a3a1"/>
            </a:solidFill>
            <a:round/>
          </a:ln>
        </p:spPr>
        <p:style>
          <a:lnRef idx="2">
            <a:schemeClr val="accent1"/>
          </a:lnRef>
          <a:fillRef idx="0">
            <a:schemeClr val="accent1"/>
          </a:fillRef>
          <a:effectRef idx="1">
            <a:schemeClr val="accent1"/>
          </a:effectRef>
          <a:fontRef idx="minor"/>
        </p:style>
      </p:sp>
      <p:sp>
        <p:nvSpPr>
          <p:cNvPr id="128" name="CustomShape 25"/>
          <p:cNvSpPr/>
          <p:nvPr/>
        </p:nvSpPr>
        <p:spPr>
          <a:xfrm>
            <a:off x="7168320" y="1456920"/>
            <a:ext cx="1456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1a8cb2"/>
                </a:solidFill>
                <a:latin typeface="Calibri"/>
                <a:ea typeface="DejaVu Sans"/>
              </a:rPr>
              <a:t>Behavior</a:t>
            </a:r>
            <a:endParaRPr b="0" lang="en-US" sz="900" spc="-1" strike="noStrike">
              <a:solidFill>
                <a:srgbClr val="000000"/>
              </a:solidFill>
              <a:latin typeface="Arial"/>
            </a:endParaRPr>
          </a:p>
        </p:txBody>
      </p:sp>
      <p:sp>
        <p:nvSpPr>
          <p:cNvPr id="129" name="CustomShape 26"/>
          <p:cNvSpPr/>
          <p:nvPr/>
        </p:nvSpPr>
        <p:spPr>
          <a:xfrm>
            <a:off x="7207560" y="4006080"/>
            <a:ext cx="1456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1a8cb2"/>
                </a:solidFill>
                <a:latin typeface="Calibri"/>
                <a:ea typeface="DejaVu Sans"/>
              </a:rPr>
              <a:t>Influences</a:t>
            </a:r>
            <a:endParaRPr b="0" lang="en-US" sz="900" spc="-1" strike="noStrike">
              <a:solidFill>
                <a:srgbClr val="000000"/>
              </a:solidFill>
              <a:latin typeface="Arial"/>
            </a:endParaRPr>
          </a:p>
        </p:txBody>
      </p:sp>
      <p:sp>
        <p:nvSpPr>
          <p:cNvPr id="130" name="CustomShape 27"/>
          <p:cNvSpPr/>
          <p:nvPr/>
        </p:nvSpPr>
        <p:spPr>
          <a:xfrm>
            <a:off x="7181280" y="1712520"/>
            <a:ext cx="141336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Overseeing the restaurant</a:t>
            </a:r>
            <a:endParaRPr b="0" lang="en-US" sz="700" spc="-1" strike="noStrike">
              <a:solidFill>
                <a:srgbClr val="000000"/>
              </a:solidFill>
              <a:latin typeface="Arial"/>
            </a:endParaRPr>
          </a:p>
        </p:txBody>
      </p:sp>
      <p:sp>
        <p:nvSpPr>
          <p:cNvPr id="131" name="CustomShape 28"/>
          <p:cNvSpPr/>
          <p:nvPr/>
        </p:nvSpPr>
        <p:spPr>
          <a:xfrm>
            <a:off x="7207560" y="2167200"/>
            <a:ext cx="107100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Charismatic  </a:t>
            </a:r>
            <a:endParaRPr b="0" lang="en-US" sz="700" spc="-1" strike="noStrike">
              <a:solidFill>
                <a:srgbClr val="000000"/>
              </a:solidFill>
              <a:latin typeface="Arial"/>
            </a:endParaRPr>
          </a:p>
        </p:txBody>
      </p:sp>
      <p:sp>
        <p:nvSpPr>
          <p:cNvPr id="132" name="CustomShape 29"/>
          <p:cNvSpPr/>
          <p:nvPr/>
        </p:nvSpPr>
        <p:spPr>
          <a:xfrm>
            <a:off x="7207920" y="2585160"/>
            <a:ext cx="88884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Providing need</a:t>
            </a:r>
            <a:endParaRPr b="0" lang="en-US" sz="700" spc="-1" strike="noStrike">
              <a:solidFill>
                <a:srgbClr val="000000"/>
              </a:solidFill>
              <a:latin typeface="Arial"/>
            </a:endParaRPr>
          </a:p>
        </p:txBody>
      </p:sp>
      <p:sp>
        <p:nvSpPr>
          <p:cNvPr id="133" name="CustomShape 30"/>
          <p:cNvSpPr/>
          <p:nvPr/>
        </p:nvSpPr>
        <p:spPr>
          <a:xfrm>
            <a:off x="7205760" y="3047040"/>
            <a:ext cx="1185840" cy="4093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Scheduling staff hours</a:t>
            </a:r>
            <a:endParaRPr b="0" lang="en-US" sz="700" spc="-1" strike="noStrike">
              <a:solidFill>
                <a:srgbClr val="000000"/>
              </a:solidFill>
              <a:latin typeface="Arial"/>
            </a:endParaRPr>
          </a:p>
          <a:p>
            <a:pPr>
              <a:lnSpc>
                <a:spcPct val="150000"/>
              </a:lnSpc>
            </a:pPr>
            <a:endParaRPr b="0" lang="en-US" sz="700" spc="-1" strike="noStrike">
              <a:solidFill>
                <a:srgbClr val="000000"/>
              </a:solidFill>
              <a:latin typeface="Arial"/>
            </a:endParaRPr>
          </a:p>
        </p:txBody>
      </p:sp>
      <p:sp>
        <p:nvSpPr>
          <p:cNvPr id="134" name="CustomShape 31"/>
          <p:cNvSpPr/>
          <p:nvPr/>
        </p:nvSpPr>
        <p:spPr>
          <a:xfrm>
            <a:off x="7280280" y="1960560"/>
            <a:ext cx="1501920" cy="49320"/>
          </a:xfrm>
          <a:prstGeom prst="rect">
            <a:avLst/>
          </a:prstGeom>
          <a:solidFill>
            <a:schemeClr val="bg1"/>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5" name="CustomShape 32"/>
          <p:cNvSpPr/>
          <p:nvPr/>
        </p:nvSpPr>
        <p:spPr>
          <a:xfrm>
            <a:off x="7282440" y="1960560"/>
            <a:ext cx="1375560" cy="44640"/>
          </a:xfrm>
          <a:prstGeom prst="rect">
            <a:avLst/>
          </a:prstGeom>
          <a:solidFill>
            <a:srgbClr val="1b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6" name="CustomShape 33"/>
          <p:cNvSpPr/>
          <p:nvPr/>
        </p:nvSpPr>
        <p:spPr>
          <a:xfrm>
            <a:off x="7287840" y="2494800"/>
            <a:ext cx="1101600" cy="44640"/>
          </a:xfrm>
          <a:prstGeom prst="rect">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7" name="CustomShape 34"/>
          <p:cNvSpPr/>
          <p:nvPr/>
        </p:nvSpPr>
        <p:spPr>
          <a:xfrm>
            <a:off x="7291800" y="2846520"/>
            <a:ext cx="1501920" cy="49320"/>
          </a:xfrm>
          <a:prstGeom prst="rect">
            <a:avLst/>
          </a:prstGeom>
          <a:solidFill>
            <a:schemeClr val="bg1"/>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8" name="CustomShape 35"/>
          <p:cNvSpPr/>
          <p:nvPr/>
        </p:nvSpPr>
        <p:spPr>
          <a:xfrm>
            <a:off x="7291800" y="2851200"/>
            <a:ext cx="1104840" cy="44640"/>
          </a:xfrm>
          <a:prstGeom prst="rect">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9" name="CustomShape 36"/>
          <p:cNvSpPr/>
          <p:nvPr/>
        </p:nvSpPr>
        <p:spPr>
          <a:xfrm>
            <a:off x="7295040" y="3297240"/>
            <a:ext cx="1501920" cy="49320"/>
          </a:xfrm>
          <a:prstGeom prst="rect">
            <a:avLst/>
          </a:prstGeom>
          <a:solidFill>
            <a:schemeClr val="bg1"/>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0" name="CustomShape 37"/>
          <p:cNvSpPr/>
          <p:nvPr/>
        </p:nvSpPr>
        <p:spPr>
          <a:xfrm>
            <a:off x="7297200" y="3297240"/>
            <a:ext cx="536040" cy="44640"/>
          </a:xfrm>
          <a:prstGeom prst="rect">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1" name="CustomShape 38"/>
          <p:cNvSpPr/>
          <p:nvPr/>
        </p:nvSpPr>
        <p:spPr>
          <a:xfrm>
            <a:off x="7179480" y="4204800"/>
            <a:ext cx="888840" cy="775800"/>
          </a:xfrm>
          <a:prstGeom prst="rect">
            <a:avLst/>
          </a:prstGeom>
          <a:noFill/>
          <a:ln>
            <a:noFill/>
          </a:ln>
        </p:spPr>
        <p:style>
          <a:lnRef idx="0"/>
          <a:fillRef idx="0"/>
          <a:effectRef idx="0"/>
          <a:fontRef idx="minor"/>
        </p:style>
        <p:txBody>
          <a:bodyPr lIns="90000" rIns="90000" tIns="45000" bIns="45000">
            <a:spAutoFit/>
          </a:bodyPr>
          <a:p>
            <a:pPr>
              <a:lnSpc>
                <a:spcPct val="250000"/>
              </a:lnSpc>
            </a:pPr>
            <a:r>
              <a:rPr b="0" lang="en-US" sz="600" spc="-1" strike="noStrike">
                <a:solidFill>
                  <a:srgbClr val="206d7c"/>
                </a:solidFill>
                <a:latin typeface="Calibri"/>
                <a:ea typeface="DejaVu Sans"/>
              </a:rPr>
              <a:t>·  CREDIBILITY</a:t>
            </a:r>
            <a:endParaRPr b="0" lang="en-US" sz="600" spc="-1" strike="noStrike">
              <a:solidFill>
                <a:srgbClr val="000000"/>
              </a:solidFill>
              <a:latin typeface="Arial"/>
            </a:endParaRPr>
          </a:p>
          <a:p>
            <a:pPr>
              <a:lnSpc>
                <a:spcPct val="250000"/>
              </a:lnSpc>
            </a:pPr>
            <a:r>
              <a:rPr b="0" lang="en-US" sz="600" spc="-1" strike="noStrike">
                <a:solidFill>
                  <a:srgbClr val="206d7c"/>
                </a:solidFill>
                <a:latin typeface="Calibri"/>
                <a:ea typeface="DejaVu Sans"/>
              </a:rPr>
              <a:t>·  TV/ MOVIES</a:t>
            </a:r>
            <a:endParaRPr b="0" lang="en-US" sz="600" spc="-1" strike="noStrike">
              <a:solidFill>
                <a:srgbClr val="000000"/>
              </a:solidFill>
              <a:latin typeface="Arial"/>
            </a:endParaRPr>
          </a:p>
          <a:p>
            <a:pPr>
              <a:lnSpc>
                <a:spcPct val="250000"/>
              </a:lnSpc>
            </a:pPr>
            <a:endParaRPr b="0" lang="en-US" sz="600" spc="-1" strike="noStrike">
              <a:solidFill>
                <a:srgbClr val="000000"/>
              </a:solidFill>
              <a:latin typeface="Arial"/>
            </a:endParaRPr>
          </a:p>
        </p:txBody>
      </p:sp>
      <p:sp>
        <p:nvSpPr>
          <p:cNvPr id="142" name="CustomShape 39"/>
          <p:cNvSpPr/>
          <p:nvPr/>
        </p:nvSpPr>
        <p:spPr>
          <a:xfrm>
            <a:off x="-1076400" y="1049400"/>
            <a:ext cx="183600" cy="368280"/>
          </a:xfrm>
          <a:prstGeom prst="rect">
            <a:avLst/>
          </a:prstGeom>
          <a:noFill/>
          <a:ln>
            <a:noFill/>
          </a:ln>
        </p:spPr>
        <p:style>
          <a:lnRef idx="0"/>
          <a:fillRef idx="0"/>
          <a:effectRef idx="0"/>
          <a:fontRef idx="minor"/>
        </p:style>
      </p:sp>
      <p:sp>
        <p:nvSpPr>
          <p:cNvPr id="143" name="Line 40"/>
          <p:cNvSpPr/>
          <p:nvPr/>
        </p:nvSpPr>
        <p:spPr>
          <a:xfrm>
            <a:off x="7277760" y="3850920"/>
            <a:ext cx="1548000" cy="0"/>
          </a:xfrm>
          <a:prstGeom prst="line">
            <a:avLst/>
          </a:prstGeom>
          <a:ln w="9360">
            <a:solidFill>
              <a:schemeClr val="bg1"/>
            </a:solidFill>
            <a:round/>
          </a:ln>
        </p:spPr>
        <p:style>
          <a:lnRef idx="2">
            <a:schemeClr val="accent1"/>
          </a:lnRef>
          <a:fillRef idx="0">
            <a:schemeClr val="accent1"/>
          </a:fillRef>
          <a:effectRef idx="1">
            <a:schemeClr val="accent1"/>
          </a:effectRef>
          <a:fontRef idx="minor"/>
        </p:style>
      </p:sp>
      <p:sp>
        <p:nvSpPr>
          <p:cNvPr id="144" name="Line 41"/>
          <p:cNvSpPr/>
          <p:nvPr/>
        </p:nvSpPr>
        <p:spPr>
          <a:xfrm>
            <a:off x="3574080" y="3435480"/>
            <a:ext cx="946440" cy="0"/>
          </a:xfrm>
          <a:prstGeom prst="line">
            <a:avLst/>
          </a:prstGeom>
          <a:ln>
            <a:solidFill>
              <a:srgbClr val="cfeafa"/>
            </a:solidFill>
            <a:round/>
          </a:ln>
        </p:spPr>
        <p:style>
          <a:lnRef idx="2">
            <a:schemeClr val="accent1"/>
          </a:lnRef>
          <a:fillRef idx="0">
            <a:schemeClr val="accent1"/>
          </a:fillRef>
          <a:effectRef idx="1">
            <a:schemeClr val="accent1"/>
          </a:effectRef>
          <a:fontRef idx="minor"/>
        </p:style>
      </p:sp>
      <p:sp>
        <p:nvSpPr>
          <p:cNvPr id="145" name="Line 42"/>
          <p:cNvSpPr/>
          <p:nvPr/>
        </p:nvSpPr>
        <p:spPr>
          <a:xfrm>
            <a:off x="3565800" y="3441240"/>
            <a:ext cx="636840" cy="0"/>
          </a:xfrm>
          <a:prstGeom prst="line">
            <a:avLst/>
          </a:prstGeom>
          <a:ln>
            <a:solidFill>
              <a:srgbClr val="1a8cb2"/>
            </a:solidFill>
            <a:round/>
          </a:ln>
        </p:spPr>
        <p:style>
          <a:lnRef idx="2">
            <a:schemeClr val="accent1"/>
          </a:lnRef>
          <a:fillRef idx="0">
            <a:schemeClr val="accent1"/>
          </a:fillRef>
          <a:effectRef idx="1">
            <a:schemeClr val="accent1"/>
          </a:effectRef>
          <a:fontRef idx="minor"/>
        </p:style>
      </p:sp>
      <p:sp>
        <p:nvSpPr>
          <p:cNvPr id="146" name="Line 43"/>
          <p:cNvSpPr/>
          <p:nvPr/>
        </p:nvSpPr>
        <p:spPr>
          <a:xfrm>
            <a:off x="3574080" y="3657960"/>
            <a:ext cx="946440" cy="0"/>
          </a:xfrm>
          <a:prstGeom prst="line">
            <a:avLst/>
          </a:prstGeom>
          <a:ln>
            <a:solidFill>
              <a:srgbClr val="cfeafa"/>
            </a:solidFill>
            <a:round/>
          </a:ln>
        </p:spPr>
        <p:style>
          <a:lnRef idx="2">
            <a:schemeClr val="accent1"/>
          </a:lnRef>
          <a:fillRef idx="0">
            <a:schemeClr val="accent1"/>
          </a:fillRef>
          <a:effectRef idx="1">
            <a:schemeClr val="accent1"/>
          </a:effectRef>
          <a:fontRef idx="minor"/>
        </p:style>
      </p:sp>
      <p:sp>
        <p:nvSpPr>
          <p:cNvPr id="147" name="Line 44"/>
          <p:cNvSpPr/>
          <p:nvPr/>
        </p:nvSpPr>
        <p:spPr>
          <a:xfrm>
            <a:off x="3575880" y="3662280"/>
            <a:ext cx="376200" cy="0"/>
          </a:xfrm>
          <a:prstGeom prst="line">
            <a:avLst/>
          </a:prstGeom>
          <a:ln>
            <a:solidFill>
              <a:srgbClr val="1a8cb2"/>
            </a:solidFill>
            <a:round/>
          </a:ln>
        </p:spPr>
        <p:style>
          <a:lnRef idx="2">
            <a:schemeClr val="accent1"/>
          </a:lnRef>
          <a:fillRef idx="0">
            <a:schemeClr val="accent1"/>
          </a:fillRef>
          <a:effectRef idx="1">
            <a:schemeClr val="accent1"/>
          </a:effectRef>
          <a:fontRef idx="minor"/>
        </p:style>
      </p:sp>
      <p:sp>
        <p:nvSpPr>
          <p:cNvPr id="148" name="Line 45"/>
          <p:cNvSpPr/>
          <p:nvPr/>
        </p:nvSpPr>
        <p:spPr>
          <a:xfrm>
            <a:off x="5697000" y="3440160"/>
            <a:ext cx="946440" cy="0"/>
          </a:xfrm>
          <a:prstGeom prst="line">
            <a:avLst/>
          </a:prstGeom>
          <a:ln>
            <a:solidFill>
              <a:srgbClr val="cfeafa"/>
            </a:solidFill>
            <a:round/>
          </a:ln>
        </p:spPr>
        <p:style>
          <a:lnRef idx="2">
            <a:schemeClr val="accent1"/>
          </a:lnRef>
          <a:fillRef idx="0">
            <a:schemeClr val="accent1"/>
          </a:fillRef>
          <a:effectRef idx="1">
            <a:schemeClr val="accent1"/>
          </a:effectRef>
          <a:fontRef idx="minor"/>
        </p:style>
      </p:sp>
      <p:sp>
        <p:nvSpPr>
          <p:cNvPr id="149" name="Line 46"/>
          <p:cNvSpPr/>
          <p:nvPr/>
        </p:nvSpPr>
        <p:spPr>
          <a:xfrm>
            <a:off x="5697000" y="3440160"/>
            <a:ext cx="604800" cy="2880"/>
          </a:xfrm>
          <a:prstGeom prst="line">
            <a:avLst/>
          </a:prstGeom>
          <a:ln>
            <a:solidFill>
              <a:srgbClr val="1a8cb2"/>
            </a:solidFill>
            <a:round/>
          </a:ln>
        </p:spPr>
        <p:style>
          <a:lnRef idx="2">
            <a:schemeClr val="accent1"/>
          </a:lnRef>
          <a:fillRef idx="0">
            <a:schemeClr val="accent1"/>
          </a:fillRef>
          <a:effectRef idx="1">
            <a:schemeClr val="accent1"/>
          </a:effectRef>
          <a:fontRef idx="minor"/>
        </p:style>
      </p:sp>
      <p:sp>
        <p:nvSpPr>
          <p:cNvPr id="150" name="Line 47"/>
          <p:cNvSpPr/>
          <p:nvPr/>
        </p:nvSpPr>
        <p:spPr>
          <a:xfrm>
            <a:off x="5697000" y="3659040"/>
            <a:ext cx="946440" cy="0"/>
          </a:xfrm>
          <a:prstGeom prst="line">
            <a:avLst/>
          </a:prstGeom>
          <a:ln>
            <a:solidFill>
              <a:srgbClr val="cfeafa"/>
            </a:solidFill>
            <a:round/>
          </a:ln>
        </p:spPr>
        <p:style>
          <a:lnRef idx="2">
            <a:schemeClr val="accent1"/>
          </a:lnRef>
          <a:fillRef idx="0">
            <a:schemeClr val="accent1"/>
          </a:fillRef>
          <a:effectRef idx="1">
            <a:schemeClr val="accent1"/>
          </a:effectRef>
          <a:fontRef idx="minor"/>
        </p:style>
      </p:sp>
      <p:sp>
        <p:nvSpPr>
          <p:cNvPr id="151" name="Line 48"/>
          <p:cNvSpPr/>
          <p:nvPr/>
        </p:nvSpPr>
        <p:spPr>
          <a:xfrm>
            <a:off x="5697000" y="3659040"/>
            <a:ext cx="704880" cy="5400"/>
          </a:xfrm>
          <a:prstGeom prst="line">
            <a:avLst/>
          </a:prstGeom>
          <a:ln>
            <a:solidFill>
              <a:srgbClr val="1a8cb2"/>
            </a:solidFill>
            <a:round/>
          </a:ln>
        </p:spPr>
        <p:style>
          <a:lnRef idx="2">
            <a:schemeClr val="accent1"/>
          </a:lnRef>
          <a:fillRef idx="0">
            <a:schemeClr val="accent1"/>
          </a:fillRef>
          <a:effectRef idx="1">
            <a:schemeClr val="accent1"/>
          </a:effectRef>
          <a:fontRef idx="minor"/>
        </p:style>
      </p:sp>
      <p:sp>
        <p:nvSpPr>
          <p:cNvPr id="152" name="CustomShape 49"/>
          <p:cNvSpPr/>
          <p:nvPr/>
        </p:nvSpPr>
        <p:spPr>
          <a:xfrm>
            <a:off x="4194720" y="3384000"/>
            <a:ext cx="88560" cy="88560"/>
          </a:xfrm>
          <a:prstGeom prst="ellipse">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3" name="CustomShape 50"/>
          <p:cNvSpPr/>
          <p:nvPr/>
        </p:nvSpPr>
        <p:spPr>
          <a:xfrm>
            <a:off x="3887640" y="3612240"/>
            <a:ext cx="88560" cy="88560"/>
          </a:xfrm>
          <a:prstGeom prst="ellipse">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4" name="CustomShape 51"/>
          <p:cNvSpPr/>
          <p:nvPr/>
        </p:nvSpPr>
        <p:spPr>
          <a:xfrm>
            <a:off x="6302160" y="3398400"/>
            <a:ext cx="88560" cy="88560"/>
          </a:xfrm>
          <a:prstGeom prst="ellipse">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5" name="CustomShape 52"/>
          <p:cNvSpPr/>
          <p:nvPr/>
        </p:nvSpPr>
        <p:spPr>
          <a:xfrm>
            <a:off x="6352560" y="3614400"/>
            <a:ext cx="88560" cy="88560"/>
          </a:xfrm>
          <a:prstGeom prst="ellipse">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6" name="CustomShape 53"/>
          <p:cNvSpPr/>
          <p:nvPr/>
        </p:nvSpPr>
        <p:spPr>
          <a:xfrm>
            <a:off x="2678760" y="3286800"/>
            <a:ext cx="100944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REASSURANCE</a:t>
            </a:r>
            <a:endParaRPr b="0" lang="en-US" sz="700" spc="-1" strike="noStrike">
              <a:solidFill>
                <a:srgbClr val="000000"/>
              </a:solidFill>
              <a:latin typeface="Arial"/>
            </a:endParaRPr>
          </a:p>
        </p:txBody>
      </p:sp>
      <p:sp>
        <p:nvSpPr>
          <p:cNvPr id="157" name="CustomShape 54"/>
          <p:cNvSpPr/>
          <p:nvPr/>
        </p:nvSpPr>
        <p:spPr>
          <a:xfrm>
            <a:off x="2683440" y="3516840"/>
            <a:ext cx="100944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TEAMWORK</a:t>
            </a:r>
            <a:endParaRPr b="0" lang="en-US" sz="700" spc="-1" strike="noStrike">
              <a:solidFill>
                <a:srgbClr val="000000"/>
              </a:solidFill>
              <a:latin typeface="Arial"/>
            </a:endParaRPr>
          </a:p>
        </p:txBody>
      </p:sp>
      <p:sp>
        <p:nvSpPr>
          <p:cNvPr id="158" name="CustomShape 55"/>
          <p:cNvSpPr/>
          <p:nvPr/>
        </p:nvSpPr>
        <p:spPr>
          <a:xfrm>
            <a:off x="4791600" y="3286800"/>
            <a:ext cx="87696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ACHIEVEMENT</a:t>
            </a:r>
            <a:endParaRPr b="0" lang="en-US" sz="700" spc="-1" strike="noStrike">
              <a:solidFill>
                <a:srgbClr val="000000"/>
              </a:solidFill>
              <a:latin typeface="Arial"/>
            </a:endParaRPr>
          </a:p>
        </p:txBody>
      </p:sp>
      <p:sp>
        <p:nvSpPr>
          <p:cNvPr id="159" name="CustomShape 56"/>
          <p:cNvSpPr/>
          <p:nvPr/>
        </p:nvSpPr>
        <p:spPr>
          <a:xfrm>
            <a:off x="4795920" y="3506760"/>
            <a:ext cx="100944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BENEFITS</a:t>
            </a:r>
            <a:endParaRPr b="0" lang="en-US" sz="700" spc="-1" strike="noStrike">
              <a:solidFill>
                <a:srgbClr val="000000"/>
              </a:solidFill>
              <a:latin typeface="Arial"/>
            </a:endParaRPr>
          </a:p>
        </p:txBody>
      </p:sp>
      <p:pic>
        <p:nvPicPr>
          <p:cNvPr id="160" name="Picture 96" descr=""/>
          <p:cNvPicPr/>
          <p:nvPr/>
        </p:nvPicPr>
        <p:blipFill>
          <a:blip r:embed="rId2"/>
          <a:stretch/>
        </p:blipFill>
        <p:spPr>
          <a:xfrm>
            <a:off x="4278240" y="222840"/>
            <a:ext cx="222480" cy="222480"/>
          </a:xfrm>
          <a:prstGeom prst="rect">
            <a:avLst/>
          </a:prstGeom>
          <a:ln>
            <a:noFill/>
          </a:ln>
        </p:spPr>
      </p:pic>
      <p:pic>
        <p:nvPicPr>
          <p:cNvPr id="161" name="Picture 97" descr=""/>
          <p:cNvPicPr/>
          <p:nvPr/>
        </p:nvPicPr>
        <p:blipFill>
          <a:blip r:embed="rId3"/>
          <a:stretch/>
        </p:blipFill>
        <p:spPr>
          <a:xfrm>
            <a:off x="4968000" y="4316400"/>
            <a:ext cx="207000" cy="207000"/>
          </a:xfrm>
          <a:prstGeom prst="rect">
            <a:avLst/>
          </a:prstGeom>
          <a:ln>
            <a:noFill/>
          </a:ln>
        </p:spPr>
      </p:pic>
      <p:pic>
        <p:nvPicPr>
          <p:cNvPr id="162" name="Picture 98" descr=""/>
          <p:cNvPicPr/>
          <p:nvPr/>
        </p:nvPicPr>
        <p:blipFill>
          <a:blip r:embed="rId4"/>
          <a:stretch/>
        </p:blipFill>
        <p:spPr>
          <a:xfrm>
            <a:off x="2726640" y="4233600"/>
            <a:ext cx="239400" cy="239400"/>
          </a:xfrm>
          <a:prstGeom prst="rect">
            <a:avLst/>
          </a:prstGeom>
          <a:ln>
            <a:noFill/>
          </a:ln>
        </p:spPr>
      </p:pic>
      <p:pic>
        <p:nvPicPr>
          <p:cNvPr id="163" name="Picture 100" descr=""/>
          <p:cNvPicPr/>
          <p:nvPr/>
        </p:nvPicPr>
        <p:blipFill>
          <a:blip r:embed="rId5"/>
          <a:stretch/>
        </p:blipFill>
        <p:spPr>
          <a:xfrm>
            <a:off x="2596680" y="209880"/>
            <a:ext cx="239400" cy="239400"/>
          </a:xfrm>
          <a:prstGeom prst="rect">
            <a:avLst/>
          </a:prstGeom>
          <a:ln>
            <a:noFill/>
          </a:ln>
        </p:spPr>
      </p:pic>
      <p:pic>
        <p:nvPicPr>
          <p:cNvPr id="164" name="Picture 2" descr=""/>
          <p:cNvPicPr/>
          <p:nvPr/>
        </p:nvPicPr>
        <p:blipFill>
          <a:blip r:embed="rId6"/>
          <a:stretch/>
        </p:blipFill>
        <p:spPr>
          <a:xfrm>
            <a:off x="2755080" y="3006720"/>
            <a:ext cx="157680" cy="229680"/>
          </a:xfrm>
          <a:prstGeom prst="rect">
            <a:avLst/>
          </a:prstGeom>
          <a:ln>
            <a:noFill/>
          </a:ln>
        </p:spPr>
      </p:pic>
      <p:sp>
        <p:nvSpPr>
          <p:cNvPr id="165" name="Line 57"/>
          <p:cNvSpPr/>
          <p:nvPr/>
        </p:nvSpPr>
        <p:spPr>
          <a:xfrm>
            <a:off x="7287480" y="5159160"/>
            <a:ext cx="1548000" cy="0"/>
          </a:xfrm>
          <a:prstGeom prst="line">
            <a:avLst/>
          </a:prstGeom>
          <a:ln w="9360">
            <a:solidFill>
              <a:schemeClr val="bg1"/>
            </a:solidFill>
            <a:round/>
          </a:ln>
        </p:spPr>
        <p:style>
          <a:lnRef idx="2">
            <a:schemeClr val="accent1"/>
          </a:lnRef>
          <a:fillRef idx="0">
            <a:schemeClr val="accent1"/>
          </a:fillRef>
          <a:effectRef idx="1">
            <a:schemeClr val="accent1"/>
          </a:effectRef>
          <a:fontRef idx="minor"/>
        </p:style>
      </p:sp>
      <p:sp>
        <p:nvSpPr>
          <p:cNvPr id="166" name="CustomShape 58"/>
          <p:cNvSpPr/>
          <p:nvPr/>
        </p:nvSpPr>
        <p:spPr>
          <a:xfrm>
            <a:off x="7942680" y="4195440"/>
            <a:ext cx="925920" cy="1004040"/>
          </a:xfrm>
          <a:prstGeom prst="rect">
            <a:avLst/>
          </a:prstGeom>
          <a:noFill/>
          <a:ln>
            <a:noFill/>
          </a:ln>
        </p:spPr>
        <p:style>
          <a:lnRef idx="0"/>
          <a:fillRef idx="0"/>
          <a:effectRef idx="0"/>
          <a:fontRef idx="minor"/>
        </p:style>
        <p:txBody>
          <a:bodyPr lIns="90000" rIns="90000" tIns="45000" bIns="45000">
            <a:spAutoFit/>
          </a:bodyPr>
          <a:p>
            <a:pPr>
              <a:lnSpc>
                <a:spcPct val="250000"/>
              </a:lnSpc>
            </a:pPr>
            <a:r>
              <a:rPr b="0" lang="en-US" sz="600" spc="-1" strike="noStrike">
                <a:solidFill>
                  <a:srgbClr val="206d7c"/>
                </a:solidFill>
                <a:latin typeface="Calibri"/>
                <a:ea typeface="DejaVu Sans"/>
              </a:rPr>
              <a:t>·   CELEBRITIES  </a:t>
            </a:r>
            <a:endParaRPr b="0" lang="en-US" sz="600" spc="-1" strike="noStrike">
              <a:solidFill>
                <a:srgbClr val="000000"/>
              </a:solidFill>
              <a:latin typeface="Arial"/>
            </a:endParaRPr>
          </a:p>
          <a:p>
            <a:pPr>
              <a:lnSpc>
                <a:spcPct val="250000"/>
              </a:lnSpc>
            </a:pPr>
            <a:r>
              <a:rPr b="0" lang="en-US" sz="600" spc="-1" strike="noStrike">
                <a:solidFill>
                  <a:srgbClr val="206d7c"/>
                </a:solidFill>
                <a:latin typeface="Calibri"/>
                <a:ea typeface="DejaVu Sans"/>
              </a:rPr>
              <a:t>·  PSYCHOLOGY</a:t>
            </a:r>
            <a:endParaRPr b="0" lang="en-US" sz="600" spc="-1" strike="noStrike">
              <a:solidFill>
                <a:srgbClr val="000000"/>
              </a:solidFill>
              <a:latin typeface="Arial"/>
            </a:endParaRPr>
          </a:p>
          <a:p>
            <a:pPr>
              <a:lnSpc>
                <a:spcPct val="250000"/>
              </a:lnSpc>
            </a:pPr>
            <a:r>
              <a:rPr b="0" lang="en-US" sz="600" spc="-1" strike="noStrike">
                <a:solidFill>
                  <a:srgbClr val="206d7c"/>
                </a:solidFill>
                <a:latin typeface="Calibri"/>
                <a:ea typeface="DejaVu Sans"/>
              </a:rPr>
              <a:t>·  NEWS</a:t>
            </a:r>
            <a:endParaRPr b="0" lang="en-US" sz="600" spc="-1" strike="noStrike">
              <a:solidFill>
                <a:srgbClr val="000000"/>
              </a:solidFill>
              <a:latin typeface="Arial"/>
            </a:endParaRPr>
          </a:p>
          <a:p>
            <a:pPr>
              <a:lnSpc>
                <a:spcPct val="250000"/>
              </a:lnSpc>
            </a:pPr>
            <a:endParaRPr b="0" lang="en-US" sz="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Picture 6" descr=""/>
          <p:cNvPicPr/>
          <p:nvPr/>
        </p:nvPicPr>
        <p:blipFill>
          <a:blip r:embed="rId1"/>
          <a:stretch/>
        </p:blipFill>
        <p:spPr>
          <a:xfrm>
            <a:off x="0" y="6480"/>
            <a:ext cx="2372400" cy="6863040"/>
          </a:xfrm>
          <a:prstGeom prst="rect">
            <a:avLst/>
          </a:prstGeom>
          <a:ln>
            <a:solidFill>
              <a:srgbClr val="3465a4"/>
            </a:solidFill>
          </a:ln>
        </p:spPr>
      </p:pic>
      <p:sp>
        <p:nvSpPr>
          <p:cNvPr id="168" name="CustomShape 1"/>
          <p:cNvSpPr/>
          <p:nvPr/>
        </p:nvSpPr>
        <p:spPr>
          <a:xfrm>
            <a:off x="-218520" y="4711680"/>
            <a:ext cx="2794320" cy="302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Calibri"/>
                <a:ea typeface="DejaVu Sans"/>
              </a:rPr>
              <a:t>David Robinson</a:t>
            </a:r>
            <a:endParaRPr b="0" lang="en-US" sz="1400" spc="-1" strike="noStrike">
              <a:solidFill>
                <a:srgbClr val="000000"/>
              </a:solidFill>
              <a:latin typeface="Arial"/>
            </a:endParaRPr>
          </a:p>
        </p:txBody>
      </p:sp>
      <p:sp>
        <p:nvSpPr>
          <p:cNvPr id="169" name="CustomShape 2"/>
          <p:cNvSpPr/>
          <p:nvPr/>
        </p:nvSpPr>
        <p:spPr>
          <a:xfrm>
            <a:off x="387720" y="4983480"/>
            <a:ext cx="1537200" cy="424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100" spc="-1" strike="noStrike">
                <a:solidFill>
                  <a:srgbClr val="ffffff"/>
                </a:solidFill>
                <a:latin typeface="Calibri"/>
                <a:ea typeface="DejaVu Sans"/>
              </a:rPr>
              <a:t>29, Toronto-Ontario</a:t>
            </a:r>
            <a:endParaRPr b="0" lang="en-US" sz="1100" spc="-1" strike="noStrike">
              <a:solidFill>
                <a:srgbClr val="000000"/>
              </a:solidFill>
              <a:latin typeface="Arial"/>
            </a:endParaRPr>
          </a:p>
        </p:txBody>
      </p:sp>
      <p:sp>
        <p:nvSpPr>
          <p:cNvPr id="170" name="CustomShape 3"/>
          <p:cNvSpPr/>
          <p:nvPr/>
        </p:nvSpPr>
        <p:spPr>
          <a:xfrm>
            <a:off x="411120" y="5446440"/>
            <a:ext cx="1537200" cy="302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ffffff"/>
                </a:solidFill>
                <a:latin typeface="Calibri"/>
                <a:ea typeface="DejaVu Sans"/>
              </a:rPr>
              <a:t>Kitchen Staff</a:t>
            </a:r>
            <a:endParaRPr b="0" lang="en-US" sz="1400" spc="-1" strike="noStrike">
              <a:solidFill>
                <a:srgbClr val="000000"/>
              </a:solidFill>
              <a:latin typeface="Arial"/>
            </a:endParaRPr>
          </a:p>
        </p:txBody>
      </p:sp>
      <p:sp>
        <p:nvSpPr>
          <p:cNvPr id="171" name="Line 4"/>
          <p:cNvSpPr/>
          <p:nvPr/>
        </p:nvSpPr>
        <p:spPr>
          <a:xfrm>
            <a:off x="809640" y="5337720"/>
            <a:ext cx="745200" cy="0"/>
          </a:xfrm>
          <a:prstGeom prst="line">
            <a:avLst/>
          </a:prstGeom>
          <a:ln w="3240">
            <a:solidFill>
              <a:schemeClr val="bg1"/>
            </a:solidFill>
            <a:round/>
          </a:ln>
        </p:spPr>
        <p:style>
          <a:lnRef idx="2">
            <a:schemeClr val="accent1"/>
          </a:lnRef>
          <a:fillRef idx="0">
            <a:schemeClr val="accent1"/>
          </a:fillRef>
          <a:effectRef idx="1">
            <a:schemeClr val="accent1"/>
          </a:effectRef>
          <a:fontRef idx="minor"/>
        </p:style>
      </p:sp>
      <p:sp>
        <p:nvSpPr>
          <p:cNvPr id="172" name="CustomShape 5"/>
          <p:cNvSpPr/>
          <p:nvPr/>
        </p:nvSpPr>
        <p:spPr>
          <a:xfrm>
            <a:off x="182880" y="5669280"/>
            <a:ext cx="919080" cy="1165680"/>
          </a:xfrm>
          <a:prstGeom prst="rect">
            <a:avLst/>
          </a:prstGeom>
          <a:noFill/>
          <a:ln>
            <a:noFill/>
          </a:ln>
        </p:spPr>
        <p:style>
          <a:lnRef idx="0"/>
          <a:fillRef idx="0"/>
          <a:effectRef idx="0"/>
          <a:fontRef idx="minor"/>
        </p:style>
        <p:txBody>
          <a:bodyPr lIns="90000" rIns="90000" tIns="45000" bIns="45000">
            <a:spAutoFit/>
          </a:bodyPr>
          <a:p>
            <a:pPr>
              <a:lnSpc>
                <a:spcPct val="120000"/>
              </a:lnSpc>
            </a:pPr>
            <a:r>
              <a:rPr b="1" lang="en-US" sz="1200" spc="-1" strike="noStrike" baseline="30000">
                <a:solidFill>
                  <a:srgbClr val="ffffff"/>
                </a:solidFill>
                <a:latin typeface="Calibri"/>
                <a:ea typeface="DejaVu Sans"/>
              </a:rPr>
              <a:t>· STATUS</a:t>
            </a:r>
            <a:endParaRPr b="0" lang="en-US" sz="1200" spc="-1" strike="noStrike">
              <a:solidFill>
                <a:srgbClr val="000000"/>
              </a:solidFill>
              <a:latin typeface="Arial"/>
            </a:endParaRPr>
          </a:p>
          <a:p>
            <a:pPr>
              <a:lnSpc>
                <a:spcPct val="120000"/>
              </a:lnSpc>
            </a:pPr>
            <a:r>
              <a:rPr b="0" lang="en-US" sz="1200" spc="-1" strike="noStrike" baseline="30000">
                <a:solidFill>
                  <a:srgbClr val="ffffff"/>
                </a:solidFill>
                <a:latin typeface="Calibri"/>
                <a:ea typeface="DejaVu Sans"/>
              </a:rPr>
              <a:t>  </a:t>
            </a:r>
            <a:r>
              <a:rPr b="0" lang="en-US" sz="1200" spc="-1" strike="noStrike" baseline="30000">
                <a:solidFill>
                  <a:srgbClr val="ffffff"/>
                </a:solidFill>
                <a:latin typeface="Calibri"/>
                <a:ea typeface="DejaVu Sans"/>
              </a:rPr>
              <a:t>In relationship</a:t>
            </a:r>
            <a:endParaRPr b="0" lang="en-US" sz="1200" spc="-1" strike="noStrike">
              <a:solidFill>
                <a:srgbClr val="000000"/>
              </a:solidFill>
              <a:latin typeface="Arial"/>
            </a:endParaRPr>
          </a:p>
          <a:p>
            <a:pPr>
              <a:lnSpc>
                <a:spcPct val="110000"/>
              </a:lnSpc>
            </a:pPr>
            <a:endParaRPr b="0" lang="en-US" sz="1200" spc="-1" strike="noStrike">
              <a:solidFill>
                <a:srgbClr val="000000"/>
              </a:solidFill>
              <a:latin typeface="Arial"/>
            </a:endParaRPr>
          </a:p>
          <a:p>
            <a:pPr>
              <a:lnSpc>
                <a:spcPct val="120000"/>
              </a:lnSpc>
            </a:pPr>
            <a:r>
              <a:rPr b="1" lang="en-US" sz="1200" spc="-1" strike="noStrike" baseline="30000">
                <a:solidFill>
                  <a:srgbClr val="ffffff"/>
                </a:solidFill>
                <a:latin typeface="Calibri"/>
                <a:ea typeface="DejaVu Sans"/>
              </a:rPr>
              <a:t>· TIER</a:t>
            </a:r>
            <a:endParaRPr b="0" lang="en-US" sz="1200" spc="-1" strike="noStrike">
              <a:solidFill>
                <a:srgbClr val="000000"/>
              </a:solidFill>
              <a:latin typeface="Arial"/>
            </a:endParaRPr>
          </a:p>
          <a:p>
            <a:pPr>
              <a:lnSpc>
                <a:spcPct val="120000"/>
              </a:lnSpc>
            </a:pPr>
            <a:r>
              <a:rPr b="0" lang="en-US" sz="1200" spc="-1" strike="noStrike" baseline="30000">
                <a:solidFill>
                  <a:srgbClr val="ffffff"/>
                </a:solidFill>
                <a:latin typeface="Calibri"/>
                <a:ea typeface="DejaVu Sans"/>
              </a:rPr>
              <a:t> </a:t>
            </a:r>
            <a:r>
              <a:rPr b="0" lang="en-US" sz="1200" spc="-1" strike="noStrike" baseline="30000">
                <a:solidFill>
                  <a:srgbClr val="ffffff"/>
                </a:solidFill>
                <a:latin typeface="Calibri"/>
                <a:ea typeface="DejaVu Sans"/>
              </a:rPr>
              <a:t>MID-LEVEL</a:t>
            </a:r>
            <a:endParaRPr b="0" lang="en-US" sz="1200" spc="-1" strike="noStrike">
              <a:solidFill>
                <a:srgbClr val="000000"/>
              </a:solidFill>
              <a:latin typeface="Arial"/>
            </a:endParaRPr>
          </a:p>
        </p:txBody>
      </p:sp>
      <p:sp>
        <p:nvSpPr>
          <p:cNvPr id="173" name="CustomShape 6"/>
          <p:cNvSpPr/>
          <p:nvPr/>
        </p:nvSpPr>
        <p:spPr>
          <a:xfrm>
            <a:off x="1276560" y="5662080"/>
            <a:ext cx="1009080" cy="1402920"/>
          </a:xfrm>
          <a:prstGeom prst="rect">
            <a:avLst/>
          </a:prstGeom>
          <a:noFill/>
          <a:ln>
            <a:noFill/>
          </a:ln>
        </p:spPr>
        <p:style>
          <a:lnRef idx="0"/>
          <a:fillRef idx="0"/>
          <a:effectRef idx="0"/>
          <a:fontRef idx="minor"/>
        </p:style>
        <p:txBody>
          <a:bodyPr lIns="90000" rIns="90000" tIns="45000" bIns="45000">
            <a:spAutoFit/>
          </a:bodyPr>
          <a:p>
            <a:pPr>
              <a:lnSpc>
                <a:spcPct val="120000"/>
              </a:lnSpc>
            </a:pPr>
            <a:r>
              <a:rPr b="1" lang="en-US" sz="1200" spc="-1" strike="noStrike" baseline="30000">
                <a:solidFill>
                  <a:srgbClr val="ffffff"/>
                </a:solidFill>
                <a:latin typeface="Calibri"/>
                <a:ea typeface="DejaVu Sans"/>
              </a:rPr>
              <a:t>· SALARY</a:t>
            </a:r>
            <a:endParaRPr b="0" lang="en-US" sz="1200" spc="-1" strike="noStrike">
              <a:solidFill>
                <a:srgbClr val="000000"/>
              </a:solidFill>
              <a:latin typeface="Arial"/>
            </a:endParaRPr>
          </a:p>
          <a:p>
            <a:pPr>
              <a:lnSpc>
                <a:spcPct val="120000"/>
              </a:lnSpc>
            </a:pPr>
            <a:r>
              <a:rPr b="0" lang="en-US" sz="1200" spc="-1" strike="noStrike" baseline="30000">
                <a:solidFill>
                  <a:srgbClr val="ffffff"/>
                </a:solidFill>
                <a:latin typeface="Calibri"/>
                <a:ea typeface="DejaVu Sans"/>
              </a:rPr>
              <a:t> </a:t>
            </a:r>
            <a:r>
              <a:rPr b="0" lang="en-US" sz="1200" spc="-1" strike="noStrike" baseline="30000">
                <a:solidFill>
                  <a:srgbClr val="ffffff"/>
                </a:solidFill>
                <a:latin typeface="Calibri"/>
                <a:ea typeface="DejaVu Sans"/>
              </a:rPr>
              <a:t>$40,000 per years</a:t>
            </a:r>
            <a:endParaRPr b="0" lang="en-US" sz="1200" spc="-1" strike="noStrike">
              <a:solidFill>
                <a:srgbClr val="000000"/>
              </a:solidFill>
              <a:latin typeface="Arial"/>
            </a:endParaRPr>
          </a:p>
          <a:p>
            <a:pPr>
              <a:lnSpc>
                <a:spcPct val="120000"/>
              </a:lnSpc>
            </a:pPr>
            <a:r>
              <a:rPr b="1" lang="en-US" sz="1200" spc="-1" strike="noStrike" baseline="30000">
                <a:solidFill>
                  <a:srgbClr val="ffffff"/>
                </a:solidFill>
                <a:latin typeface="Calibri"/>
                <a:ea typeface="DejaVu Sans"/>
              </a:rPr>
              <a:t>. SEX</a:t>
            </a:r>
            <a:endParaRPr b="0" lang="en-US" sz="1200" spc="-1" strike="noStrike">
              <a:solidFill>
                <a:srgbClr val="000000"/>
              </a:solidFill>
              <a:latin typeface="Arial"/>
            </a:endParaRPr>
          </a:p>
          <a:p>
            <a:pPr>
              <a:lnSpc>
                <a:spcPct val="120000"/>
              </a:lnSpc>
            </a:pPr>
            <a:r>
              <a:rPr b="0" lang="en-US" sz="1200" spc="-1" strike="noStrike" baseline="30000">
                <a:solidFill>
                  <a:srgbClr val="ffffff"/>
                </a:solidFill>
                <a:latin typeface="Calibri"/>
                <a:ea typeface="DejaVu Sans"/>
              </a:rPr>
              <a:t>LGBT</a:t>
            </a:r>
            <a:endParaRPr b="0" lang="en-US" sz="1200" spc="-1" strike="noStrike">
              <a:solidFill>
                <a:srgbClr val="000000"/>
              </a:solidFill>
              <a:latin typeface="Arial"/>
            </a:endParaRPr>
          </a:p>
          <a:p>
            <a:pPr>
              <a:lnSpc>
                <a:spcPct val="120000"/>
              </a:lnSpc>
            </a:pPr>
            <a:endParaRPr b="0" lang="en-US" sz="1200" spc="-1" strike="noStrike">
              <a:solidFill>
                <a:srgbClr val="000000"/>
              </a:solidFill>
              <a:latin typeface="Arial"/>
            </a:endParaRPr>
          </a:p>
        </p:txBody>
      </p:sp>
      <p:sp>
        <p:nvSpPr>
          <p:cNvPr id="174" name="CustomShape 7"/>
          <p:cNvSpPr/>
          <p:nvPr/>
        </p:nvSpPr>
        <p:spPr>
          <a:xfrm>
            <a:off x="2806200" y="219600"/>
            <a:ext cx="145692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1a8cb2"/>
                </a:solidFill>
                <a:latin typeface="Calibri"/>
                <a:ea typeface="DejaVu Sans"/>
              </a:rPr>
              <a:t>PERSONALITY</a:t>
            </a:r>
            <a:endParaRPr b="0" lang="en-US" sz="800" spc="-1" strike="noStrike">
              <a:solidFill>
                <a:srgbClr val="000000"/>
              </a:solidFill>
              <a:latin typeface="Arial"/>
            </a:endParaRPr>
          </a:p>
        </p:txBody>
      </p:sp>
      <p:sp>
        <p:nvSpPr>
          <p:cNvPr id="175" name="CustomShape 8"/>
          <p:cNvSpPr/>
          <p:nvPr/>
        </p:nvSpPr>
        <p:spPr>
          <a:xfrm>
            <a:off x="4480200" y="222840"/>
            <a:ext cx="1456920" cy="21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1a8cb2"/>
                </a:solidFill>
                <a:latin typeface="Calibri"/>
                <a:ea typeface="DejaVu Sans"/>
              </a:rPr>
              <a:t>BIO</a:t>
            </a:r>
            <a:endParaRPr b="0" lang="en-US" sz="800" spc="-1" strike="noStrike">
              <a:solidFill>
                <a:srgbClr val="000000"/>
              </a:solidFill>
              <a:latin typeface="Arial"/>
            </a:endParaRPr>
          </a:p>
        </p:txBody>
      </p:sp>
      <p:sp>
        <p:nvSpPr>
          <p:cNvPr id="176" name="CustomShape 9"/>
          <p:cNvSpPr/>
          <p:nvPr/>
        </p:nvSpPr>
        <p:spPr>
          <a:xfrm>
            <a:off x="4202640" y="515160"/>
            <a:ext cx="2571480" cy="2144160"/>
          </a:xfrm>
          <a:prstGeom prst="rect">
            <a:avLst/>
          </a:prstGeom>
          <a:noFill/>
          <a:ln>
            <a:noFill/>
          </a:ln>
        </p:spPr>
        <p:style>
          <a:lnRef idx="0"/>
          <a:fillRef idx="0"/>
          <a:effectRef idx="0"/>
          <a:fontRef idx="minor"/>
        </p:style>
        <p:txBody>
          <a:bodyPr lIns="90000" rIns="90000" tIns="45000" bIns="45000">
            <a:spAutoFit/>
          </a:bodyPr>
          <a:p>
            <a:pPr>
              <a:lnSpc>
                <a:spcPct val="130000"/>
              </a:lnSpc>
            </a:pPr>
            <a:r>
              <a:rPr b="0" lang="en-US" sz="800" spc="-1" strike="noStrike">
                <a:solidFill>
                  <a:srgbClr val="808080"/>
                </a:solidFill>
                <a:latin typeface="Calibri"/>
                <a:ea typeface="DejaVu Sans"/>
              </a:rPr>
              <a:t>David currently working as Line cook  in a restaurant where he spend most of his time managing the workflow of his fellow kitchen member and checking the inventory at night. Beside managing, David is an outstanding cooker who put great food on the table that amaze the dinner.</a:t>
            </a:r>
            <a:endParaRPr b="0" lang="en-US" sz="800" spc="-1" strike="noStrike">
              <a:solidFill>
                <a:srgbClr val="000000"/>
              </a:solidFill>
              <a:latin typeface="Arial"/>
            </a:endParaRPr>
          </a:p>
          <a:p>
            <a:pPr>
              <a:lnSpc>
                <a:spcPct val="130000"/>
              </a:lnSpc>
            </a:pPr>
            <a:endParaRPr b="0" lang="en-US" sz="800" spc="-1" strike="noStrike">
              <a:solidFill>
                <a:srgbClr val="000000"/>
              </a:solidFill>
              <a:latin typeface="Arial"/>
            </a:endParaRPr>
          </a:p>
          <a:p>
            <a:pPr>
              <a:lnSpc>
                <a:spcPct val="130000"/>
              </a:lnSpc>
            </a:pPr>
            <a:r>
              <a:rPr b="0" lang="en-US" sz="800" spc="-1" strike="noStrike">
                <a:solidFill>
                  <a:srgbClr val="808080"/>
                </a:solidFill>
                <a:latin typeface="Calibri"/>
                <a:ea typeface="DejaVu Sans"/>
              </a:rPr>
              <a:t>Outside from his life as a chef, David spend his time taking care of his 2-year-old child and spending quality time with his lovely wife. Also David is an Athlete who love sport as he want to keep his body in shape.</a:t>
            </a:r>
            <a:endParaRPr b="0" lang="en-US" sz="800" spc="-1" strike="noStrike">
              <a:solidFill>
                <a:srgbClr val="000000"/>
              </a:solidFill>
              <a:latin typeface="Arial"/>
            </a:endParaRPr>
          </a:p>
        </p:txBody>
      </p:sp>
      <p:sp>
        <p:nvSpPr>
          <p:cNvPr id="177" name="CustomShape 10"/>
          <p:cNvSpPr/>
          <p:nvPr/>
        </p:nvSpPr>
        <p:spPr>
          <a:xfrm>
            <a:off x="2585520" y="4545000"/>
            <a:ext cx="1974960" cy="1671840"/>
          </a:xfrm>
          <a:prstGeom prst="rect">
            <a:avLst/>
          </a:prstGeom>
          <a:noFill/>
          <a:ln>
            <a:noFill/>
          </a:ln>
        </p:spPr>
        <p:style>
          <a:lnRef idx="0"/>
          <a:fillRef idx="0"/>
          <a:effectRef idx="0"/>
          <a:fontRef idx="minor"/>
        </p:style>
        <p:txBody>
          <a:bodyPr lIns="90000" rIns="90000" tIns="45000" bIns="45000">
            <a:spAutoFit/>
          </a:bodyPr>
          <a:p>
            <a:pPr marL="171360" indent="-170280">
              <a:lnSpc>
                <a:spcPct val="150000"/>
              </a:lnSpc>
              <a:buClr>
                <a:srgbClr val="2bc0be"/>
              </a:buClr>
              <a:buFont typeface="Arial"/>
              <a:buChar char="•"/>
            </a:pPr>
            <a:r>
              <a:rPr b="0" lang="en-US" sz="800" spc="-1" strike="noStrike">
                <a:solidFill>
                  <a:srgbClr val="808080"/>
                </a:solidFill>
                <a:latin typeface="Calibri"/>
                <a:ea typeface="DejaVu Sans"/>
              </a:rPr>
              <a:t>Improve my time and efficiency when checking inventory.</a:t>
            </a:r>
            <a:endParaRPr b="0" lang="en-US" sz="800" spc="-1" strike="noStrike">
              <a:solidFill>
                <a:srgbClr val="000000"/>
              </a:solidFill>
              <a:latin typeface="Arial"/>
            </a:endParaRPr>
          </a:p>
          <a:p>
            <a:pPr marL="171360" indent="-170280">
              <a:lnSpc>
                <a:spcPct val="150000"/>
              </a:lnSpc>
              <a:buClr>
                <a:srgbClr val="2bc0be"/>
              </a:buClr>
              <a:buFont typeface="Arial"/>
              <a:buChar char="•"/>
            </a:pPr>
            <a:r>
              <a:rPr b="0" lang="en-US" sz="800" spc="-1" strike="noStrike">
                <a:solidFill>
                  <a:srgbClr val="808080"/>
                </a:solidFill>
                <a:latin typeface="Calibri"/>
                <a:ea typeface="DejaVu Sans"/>
              </a:rPr>
              <a:t>Digital order printed for every station in the kitchen.</a:t>
            </a:r>
            <a:endParaRPr b="0" lang="en-US" sz="800" spc="-1" strike="noStrike">
              <a:solidFill>
                <a:srgbClr val="000000"/>
              </a:solidFill>
              <a:latin typeface="Arial"/>
            </a:endParaRPr>
          </a:p>
          <a:p>
            <a:pPr marL="171360" indent="-170280">
              <a:lnSpc>
                <a:spcPct val="150000"/>
              </a:lnSpc>
              <a:buClr>
                <a:srgbClr val="2bc0be"/>
              </a:buClr>
              <a:buFont typeface="Arial"/>
              <a:buChar char="•"/>
            </a:pPr>
            <a:r>
              <a:rPr b="0" lang="en-US" sz="800" spc="-1" strike="noStrike">
                <a:solidFill>
                  <a:srgbClr val="808080"/>
                </a:solidFill>
                <a:latin typeface="Calibri"/>
                <a:ea typeface="DejaVu Sans"/>
              </a:rPr>
              <a:t>Improve communication when order is being process, finish, or unfinish.</a:t>
            </a:r>
            <a:endParaRPr b="0" lang="en-US" sz="800" spc="-1" strike="noStrike">
              <a:solidFill>
                <a:srgbClr val="000000"/>
              </a:solidFill>
              <a:latin typeface="Arial"/>
            </a:endParaRPr>
          </a:p>
          <a:p>
            <a:pPr>
              <a:lnSpc>
                <a:spcPct val="150000"/>
              </a:lnSpc>
            </a:pP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p:txBody>
      </p:sp>
      <p:sp>
        <p:nvSpPr>
          <p:cNvPr id="178" name="CustomShape 11"/>
          <p:cNvSpPr/>
          <p:nvPr/>
        </p:nvSpPr>
        <p:spPr>
          <a:xfrm>
            <a:off x="4853160" y="4551480"/>
            <a:ext cx="1974960" cy="2036880"/>
          </a:xfrm>
          <a:prstGeom prst="rect">
            <a:avLst/>
          </a:prstGeom>
          <a:noFill/>
          <a:ln>
            <a:noFill/>
          </a:ln>
        </p:spPr>
        <p:style>
          <a:lnRef idx="0"/>
          <a:fillRef idx="0"/>
          <a:effectRef idx="0"/>
          <a:fontRef idx="minor"/>
        </p:style>
        <p:txBody>
          <a:bodyPr lIns="90000" rIns="90000" tIns="45000" bIns="45000">
            <a:spAutoFit/>
          </a:bodyPr>
          <a:p>
            <a:pPr marL="171360" indent="-170280">
              <a:lnSpc>
                <a:spcPct val="150000"/>
              </a:lnSpc>
              <a:buClr>
                <a:srgbClr val="2bc0be"/>
              </a:buClr>
              <a:buFont typeface="Arial"/>
              <a:buChar char="•"/>
            </a:pPr>
            <a:r>
              <a:rPr b="0" lang="en-US" sz="800" spc="-1" strike="noStrike">
                <a:solidFill>
                  <a:srgbClr val="7f7f7f"/>
                </a:solidFill>
                <a:latin typeface="Calibri"/>
                <a:ea typeface="DejaVu Sans"/>
              </a:rPr>
              <a:t>Unreadable handwriting when receiving order.</a:t>
            </a:r>
            <a:endParaRPr b="0" lang="en-US" sz="800" spc="-1" strike="noStrike">
              <a:solidFill>
                <a:srgbClr val="000000"/>
              </a:solidFill>
              <a:latin typeface="Arial"/>
            </a:endParaRPr>
          </a:p>
          <a:p>
            <a:pPr marL="171360" indent="-170280">
              <a:lnSpc>
                <a:spcPct val="150000"/>
              </a:lnSpc>
              <a:buClr>
                <a:srgbClr val="2bc0be"/>
              </a:buClr>
              <a:buFont typeface="Arial"/>
              <a:buChar char="•"/>
            </a:pPr>
            <a:r>
              <a:rPr b="0" lang="en-US" sz="800" spc="-1" strike="noStrike">
                <a:solidFill>
                  <a:srgbClr val="7f7f7f"/>
                </a:solidFill>
                <a:latin typeface="Calibri"/>
                <a:ea typeface="DejaVu Sans"/>
              </a:rPr>
              <a:t>Forgetting order and being ask by teammate.</a:t>
            </a:r>
            <a:endParaRPr b="0" lang="en-US" sz="800" spc="-1" strike="noStrike">
              <a:solidFill>
                <a:srgbClr val="000000"/>
              </a:solidFill>
              <a:latin typeface="Arial"/>
            </a:endParaRPr>
          </a:p>
          <a:p>
            <a:pPr marL="171360" indent="-170280">
              <a:lnSpc>
                <a:spcPct val="150000"/>
              </a:lnSpc>
              <a:buClr>
                <a:srgbClr val="2bc0be"/>
              </a:buClr>
              <a:buFont typeface="Arial"/>
              <a:buChar char="•"/>
            </a:pPr>
            <a:r>
              <a:rPr b="0" lang="en-US" sz="800" spc="-1" strike="noStrike">
                <a:solidFill>
                  <a:srgbClr val="7f7f7f"/>
                </a:solidFill>
                <a:latin typeface="Calibri"/>
                <a:ea typeface="DejaVu Sans"/>
              </a:rPr>
              <a:t>Miss communication between teammate.</a:t>
            </a:r>
            <a:endParaRPr b="0" lang="en-US" sz="800" spc="-1" strike="noStrike">
              <a:solidFill>
                <a:srgbClr val="000000"/>
              </a:solidFill>
              <a:latin typeface="Arial"/>
            </a:endParaRPr>
          </a:p>
          <a:p>
            <a:pPr marL="171360" indent="-170280">
              <a:lnSpc>
                <a:spcPct val="150000"/>
              </a:lnSpc>
              <a:buClr>
                <a:srgbClr val="2bc0be"/>
              </a:buClr>
              <a:buFont typeface="Arial"/>
              <a:buChar char="•"/>
            </a:pPr>
            <a:r>
              <a:rPr b="0" lang="en-US" sz="800" spc="-1" strike="noStrike">
                <a:solidFill>
                  <a:srgbClr val="7f7f7f"/>
                </a:solidFill>
                <a:latin typeface="Calibri"/>
                <a:ea typeface="DejaVu Sans"/>
              </a:rPr>
              <a:t>Hand paper checking inventory every night when shift is over.</a:t>
            </a:r>
            <a:endParaRPr b="0" lang="en-US" sz="800" spc="-1" strike="noStrike">
              <a:solidFill>
                <a:srgbClr val="000000"/>
              </a:solidFill>
              <a:latin typeface="Arial"/>
            </a:endParaRPr>
          </a:p>
          <a:p>
            <a:pPr>
              <a:lnSpc>
                <a:spcPct val="150000"/>
              </a:lnSpc>
            </a:pPr>
            <a:endParaRPr b="0" lang="en-US" sz="800" spc="-1" strike="noStrike">
              <a:solidFill>
                <a:srgbClr val="000000"/>
              </a:solidFill>
              <a:latin typeface="Arial"/>
            </a:endParaRPr>
          </a:p>
          <a:p>
            <a:pPr>
              <a:lnSpc>
                <a:spcPct val="150000"/>
              </a:lnSpc>
            </a:pPr>
            <a:endParaRPr b="0" lang="en-US" sz="800" spc="-1" strike="noStrike">
              <a:solidFill>
                <a:srgbClr val="000000"/>
              </a:solidFill>
              <a:latin typeface="Arial"/>
            </a:endParaRPr>
          </a:p>
          <a:p>
            <a:pPr>
              <a:lnSpc>
                <a:spcPct val="100000"/>
              </a:lnSpc>
            </a:pPr>
            <a:endParaRPr b="0" lang="en-US" sz="800" spc="-1" strike="noStrike">
              <a:solidFill>
                <a:srgbClr val="000000"/>
              </a:solidFill>
              <a:latin typeface="Arial"/>
            </a:endParaRPr>
          </a:p>
        </p:txBody>
      </p:sp>
      <p:sp>
        <p:nvSpPr>
          <p:cNvPr id="179" name="CustomShape 12"/>
          <p:cNvSpPr/>
          <p:nvPr/>
        </p:nvSpPr>
        <p:spPr>
          <a:xfrm>
            <a:off x="2969640" y="4279320"/>
            <a:ext cx="1456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1a8cb2"/>
                </a:solidFill>
                <a:latin typeface="Calibri"/>
                <a:ea typeface="DejaVu Sans"/>
              </a:rPr>
              <a:t>Goals</a:t>
            </a:r>
            <a:endParaRPr b="0" lang="en-US" sz="900" spc="-1" strike="noStrike">
              <a:solidFill>
                <a:srgbClr val="000000"/>
              </a:solidFill>
              <a:latin typeface="Arial"/>
            </a:endParaRPr>
          </a:p>
        </p:txBody>
      </p:sp>
      <p:sp>
        <p:nvSpPr>
          <p:cNvPr id="180" name="CustomShape 13"/>
          <p:cNvSpPr/>
          <p:nvPr/>
        </p:nvSpPr>
        <p:spPr>
          <a:xfrm>
            <a:off x="5171760" y="4271760"/>
            <a:ext cx="1456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1a8cb2"/>
                </a:solidFill>
                <a:latin typeface="Calibri"/>
                <a:ea typeface="DejaVu Sans"/>
              </a:rPr>
              <a:t>Frustrations</a:t>
            </a:r>
            <a:endParaRPr b="0" lang="en-US" sz="900" spc="-1" strike="noStrike">
              <a:solidFill>
                <a:srgbClr val="000000"/>
              </a:solidFill>
              <a:latin typeface="Arial"/>
            </a:endParaRPr>
          </a:p>
        </p:txBody>
      </p:sp>
      <p:sp>
        <p:nvSpPr>
          <p:cNvPr id="181" name="CustomShape 14"/>
          <p:cNvSpPr/>
          <p:nvPr/>
        </p:nvSpPr>
        <p:spPr>
          <a:xfrm>
            <a:off x="2927160" y="3027960"/>
            <a:ext cx="1456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1a8cb2"/>
                </a:solidFill>
                <a:latin typeface="Calibri"/>
                <a:ea typeface="DejaVu Sans"/>
              </a:rPr>
              <a:t>Motivations</a:t>
            </a:r>
            <a:endParaRPr b="0" lang="en-US" sz="900" spc="-1" strike="noStrike">
              <a:solidFill>
                <a:srgbClr val="000000"/>
              </a:solidFill>
              <a:latin typeface="Arial"/>
            </a:endParaRPr>
          </a:p>
        </p:txBody>
      </p:sp>
      <p:sp>
        <p:nvSpPr>
          <p:cNvPr id="182" name="CustomShape 15"/>
          <p:cNvSpPr/>
          <p:nvPr/>
        </p:nvSpPr>
        <p:spPr>
          <a:xfrm>
            <a:off x="2543760" y="486000"/>
            <a:ext cx="1242720" cy="1306440"/>
          </a:xfrm>
          <a:prstGeom prst="rect">
            <a:avLst/>
          </a:prstGeom>
          <a:noFill/>
          <a:ln>
            <a:noFill/>
          </a:ln>
        </p:spPr>
        <p:style>
          <a:lnRef idx="0"/>
          <a:fillRef idx="0"/>
          <a:effectRef idx="0"/>
          <a:fontRef idx="minor"/>
        </p:style>
        <p:txBody>
          <a:bodyPr lIns="90000" rIns="90000" tIns="45000" bIns="45000">
            <a:spAutoFit/>
          </a:bodyPr>
          <a:p>
            <a:pPr marL="171360" indent="-170280">
              <a:lnSpc>
                <a:spcPct val="200000"/>
              </a:lnSpc>
              <a:buClr>
                <a:srgbClr val="2bc0be"/>
              </a:buClr>
              <a:buFont typeface="Arial"/>
              <a:buChar char="•"/>
            </a:pPr>
            <a:r>
              <a:rPr b="0" lang="en-US" sz="800" spc="-1" strike="noStrike">
                <a:solidFill>
                  <a:srgbClr val="808080"/>
                </a:solidFill>
                <a:latin typeface="Calibri"/>
                <a:ea typeface="DejaVu Sans"/>
              </a:rPr>
              <a:t>Energetic</a:t>
            </a:r>
            <a:endParaRPr b="0" lang="en-US" sz="800" spc="-1" strike="noStrike">
              <a:solidFill>
                <a:srgbClr val="000000"/>
              </a:solidFill>
              <a:latin typeface="Arial"/>
            </a:endParaRPr>
          </a:p>
          <a:p>
            <a:pPr marL="171360" indent="-170280">
              <a:lnSpc>
                <a:spcPct val="200000"/>
              </a:lnSpc>
              <a:buClr>
                <a:srgbClr val="2bc0be"/>
              </a:buClr>
              <a:buFont typeface="Arial"/>
              <a:buChar char="•"/>
            </a:pPr>
            <a:r>
              <a:rPr b="0" lang="en-US" sz="800" spc="-1" strike="noStrike">
                <a:solidFill>
                  <a:srgbClr val="808080"/>
                </a:solidFill>
                <a:latin typeface="Calibri"/>
                <a:ea typeface="DejaVu Sans"/>
              </a:rPr>
              <a:t>Extrovert</a:t>
            </a:r>
            <a:endParaRPr b="0" lang="en-US" sz="800" spc="-1" strike="noStrike">
              <a:solidFill>
                <a:srgbClr val="000000"/>
              </a:solidFill>
              <a:latin typeface="Arial"/>
            </a:endParaRPr>
          </a:p>
          <a:p>
            <a:pPr marL="171360" indent="-170280">
              <a:lnSpc>
                <a:spcPct val="200000"/>
              </a:lnSpc>
              <a:buClr>
                <a:srgbClr val="2bc0be"/>
              </a:buClr>
              <a:buFont typeface="Arial"/>
              <a:buChar char="•"/>
            </a:pPr>
            <a:r>
              <a:rPr b="0" lang="en-US" sz="800" spc="-1" strike="noStrike">
                <a:solidFill>
                  <a:srgbClr val="808080"/>
                </a:solidFill>
                <a:latin typeface="Calibri"/>
                <a:ea typeface="DejaVu Sans"/>
              </a:rPr>
              <a:t>Decision maker</a:t>
            </a:r>
            <a:endParaRPr b="0" lang="en-US" sz="800" spc="-1" strike="noStrike">
              <a:solidFill>
                <a:srgbClr val="000000"/>
              </a:solidFill>
              <a:latin typeface="Arial"/>
            </a:endParaRPr>
          </a:p>
          <a:p>
            <a:pPr marL="171360" indent="-170280">
              <a:lnSpc>
                <a:spcPct val="200000"/>
              </a:lnSpc>
              <a:buClr>
                <a:srgbClr val="2bc0be"/>
              </a:buClr>
              <a:buFont typeface="Arial"/>
              <a:buChar char="•"/>
            </a:pPr>
            <a:r>
              <a:rPr b="0" lang="en-US" sz="800" spc="-1" strike="noStrike">
                <a:solidFill>
                  <a:srgbClr val="808080"/>
                </a:solidFill>
                <a:latin typeface="Calibri"/>
                <a:ea typeface="DejaVu Sans"/>
              </a:rPr>
              <a:t>Entertainer</a:t>
            </a:r>
            <a:endParaRPr b="0" lang="en-US" sz="800" spc="-1" strike="noStrike">
              <a:solidFill>
                <a:srgbClr val="000000"/>
              </a:solidFill>
              <a:latin typeface="Arial"/>
            </a:endParaRPr>
          </a:p>
          <a:p>
            <a:pPr marL="171360" indent="-170280">
              <a:lnSpc>
                <a:spcPct val="200000"/>
              </a:lnSpc>
              <a:buClr>
                <a:srgbClr val="2bc0be"/>
              </a:buClr>
              <a:buFont typeface="Arial"/>
              <a:buChar char="•"/>
            </a:pPr>
            <a:r>
              <a:rPr b="0" lang="en-US" sz="800" spc="-1" strike="noStrike">
                <a:solidFill>
                  <a:srgbClr val="808080"/>
                </a:solidFill>
                <a:latin typeface="Calibri"/>
                <a:ea typeface="DejaVu Sans"/>
              </a:rPr>
              <a:t>Consul</a:t>
            </a:r>
            <a:endParaRPr b="0" lang="en-US" sz="800" spc="-1" strike="noStrike">
              <a:solidFill>
                <a:srgbClr val="000000"/>
              </a:solidFill>
              <a:latin typeface="Arial"/>
            </a:endParaRPr>
          </a:p>
        </p:txBody>
      </p:sp>
      <p:sp>
        <p:nvSpPr>
          <p:cNvPr id="183" name="CustomShape 16"/>
          <p:cNvSpPr/>
          <p:nvPr/>
        </p:nvSpPr>
        <p:spPr>
          <a:xfrm>
            <a:off x="7005960" y="-6120"/>
            <a:ext cx="2145960" cy="1244160"/>
          </a:xfrm>
          <a:prstGeom prst="rect">
            <a:avLst/>
          </a:prstGeom>
          <a:gradFill rotWithShape="0">
            <a:gsLst>
              <a:gs pos="0">
                <a:srgbClr val="147fae"/>
              </a:gs>
              <a:gs pos="100000">
                <a:srgbClr val="269fb8"/>
              </a:gs>
            </a:gsLst>
            <a:lin ang="0"/>
          </a:gra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4" name="CustomShape 17"/>
          <p:cNvSpPr/>
          <p:nvPr/>
        </p:nvSpPr>
        <p:spPr>
          <a:xfrm>
            <a:off x="7132320" y="106560"/>
            <a:ext cx="2019600" cy="1049040"/>
          </a:xfrm>
          <a:prstGeom prst="rect">
            <a:avLst/>
          </a:prstGeom>
          <a:noFill/>
          <a:ln>
            <a:noFill/>
          </a:ln>
        </p:spPr>
        <p:style>
          <a:lnRef idx="0"/>
          <a:fillRef idx="0"/>
          <a:effectRef idx="0"/>
          <a:fontRef idx="minor"/>
        </p:style>
        <p:txBody>
          <a:bodyPr lIns="90000" rIns="90000" tIns="45000" bIns="45000">
            <a:spAutoFit/>
          </a:bodyPr>
          <a:p>
            <a:pPr>
              <a:lnSpc>
                <a:spcPct val="140000"/>
              </a:lnSpc>
            </a:pPr>
            <a:r>
              <a:rPr b="0" lang="en-US" sz="900" spc="-1" strike="noStrike">
                <a:solidFill>
                  <a:srgbClr val="ffffff"/>
                </a:solidFill>
                <a:latin typeface="Calibri"/>
                <a:ea typeface="DejaVu Sans"/>
              </a:rPr>
              <a:t>“</a:t>
            </a:r>
            <a:r>
              <a:rPr b="0" lang="en-US" sz="900" spc="-1" strike="noStrike">
                <a:solidFill>
                  <a:srgbClr val="ffffff"/>
                </a:solidFill>
                <a:latin typeface="Calibri"/>
                <a:ea typeface="DejaVu Sans"/>
              </a:rPr>
              <a:t>I want my team and myself to focus on making delicious food  and having a better working experiences than doing making mistake.”</a:t>
            </a:r>
            <a:endParaRPr b="0" lang="en-US" sz="900" spc="-1" strike="noStrike">
              <a:solidFill>
                <a:srgbClr val="000000"/>
              </a:solidFill>
              <a:latin typeface="Arial"/>
            </a:endParaRPr>
          </a:p>
        </p:txBody>
      </p:sp>
      <p:sp>
        <p:nvSpPr>
          <p:cNvPr id="185" name="CustomShape 18"/>
          <p:cNvSpPr/>
          <p:nvPr/>
        </p:nvSpPr>
        <p:spPr>
          <a:xfrm>
            <a:off x="7005960" y="1239120"/>
            <a:ext cx="2136960" cy="5625720"/>
          </a:xfrm>
          <a:prstGeom prst="rect">
            <a:avLst/>
          </a:prstGeom>
          <a:solidFill>
            <a:srgbClr val="3f80cd">
              <a:alpha val="15000"/>
            </a:srgbClr>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6" name="Line 19"/>
          <p:cNvSpPr/>
          <p:nvPr/>
        </p:nvSpPr>
        <p:spPr>
          <a:xfrm>
            <a:off x="3963240" y="0"/>
            <a:ext cx="0" cy="2769480"/>
          </a:xfrm>
          <a:prstGeom prst="line">
            <a:avLst/>
          </a:prstGeom>
          <a:ln w="15840">
            <a:solidFill>
              <a:srgbClr val="26a3a1"/>
            </a:solidFill>
            <a:round/>
          </a:ln>
        </p:spPr>
        <p:style>
          <a:lnRef idx="2">
            <a:schemeClr val="accent1"/>
          </a:lnRef>
          <a:fillRef idx="0">
            <a:schemeClr val="accent1"/>
          </a:fillRef>
          <a:effectRef idx="1">
            <a:schemeClr val="accent1"/>
          </a:effectRef>
          <a:fontRef idx="minor"/>
        </p:style>
      </p:sp>
      <p:sp>
        <p:nvSpPr>
          <p:cNvPr id="187" name="Line 20"/>
          <p:cNvSpPr/>
          <p:nvPr/>
        </p:nvSpPr>
        <p:spPr>
          <a:xfrm flipH="1">
            <a:off x="2349000" y="2769480"/>
            <a:ext cx="4650120" cy="0"/>
          </a:xfrm>
          <a:prstGeom prst="line">
            <a:avLst/>
          </a:prstGeom>
          <a:ln w="15840">
            <a:solidFill>
              <a:srgbClr val="26a3a1"/>
            </a:solidFill>
            <a:round/>
          </a:ln>
        </p:spPr>
        <p:style>
          <a:lnRef idx="2">
            <a:schemeClr val="accent1"/>
          </a:lnRef>
          <a:fillRef idx="0">
            <a:schemeClr val="accent1"/>
          </a:fillRef>
          <a:effectRef idx="1">
            <a:schemeClr val="accent1"/>
          </a:effectRef>
          <a:fontRef idx="minor"/>
        </p:style>
      </p:sp>
      <p:sp>
        <p:nvSpPr>
          <p:cNvPr id="188" name="Line 21"/>
          <p:cNvSpPr/>
          <p:nvPr/>
        </p:nvSpPr>
        <p:spPr>
          <a:xfrm flipH="1">
            <a:off x="2355480" y="3981600"/>
            <a:ext cx="4650120" cy="0"/>
          </a:xfrm>
          <a:prstGeom prst="line">
            <a:avLst/>
          </a:prstGeom>
          <a:ln w="15840">
            <a:solidFill>
              <a:srgbClr val="26a3a1"/>
            </a:solidFill>
            <a:round/>
          </a:ln>
        </p:spPr>
        <p:style>
          <a:lnRef idx="2">
            <a:schemeClr val="accent1"/>
          </a:lnRef>
          <a:fillRef idx="0">
            <a:schemeClr val="accent1"/>
          </a:fillRef>
          <a:effectRef idx="1">
            <a:schemeClr val="accent1"/>
          </a:effectRef>
          <a:fontRef idx="minor"/>
        </p:style>
      </p:sp>
      <p:sp>
        <p:nvSpPr>
          <p:cNvPr id="189" name="Line 22"/>
          <p:cNvSpPr/>
          <p:nvPr/>
        </p:nvSpPr>
        <p:spPr>
          <a:xfrm>
            <a:off x="4645440" y="3984480"/>
            <a:ext cx="0" cy="2987640"/>
          </a:xfrm>
          <a:prstGeom prst="line">
            <a:avLst/>
          </a:prstGeom>
          <a:ln w="15840">
            <a:solidFill>
              <a:srgbClr val="26a3a1"/>
            </a:solidFill>
            <a:round/>
          </a:ln>
        </p:spPr>
        <p:style>
          <a:lnRef idx="2">
            <a:schemeClr val="accent1"/>
          </a:lnRef>
          <a:fillRef idx="0">
            <a:schemeClr val="accent1"/>
          </a:fillRef>
          <a:effectRef idx="1">
            <a:schemeClr val="accent1"/>
          </a:effectRef>
          <a:fontRef idx="minor"/>
        </p:style>
      </p:sp>
      <p:sp>
        <p:nvSpPr>
          <p:cNvPr id="190" name="CustomShape 23"/>
          <p:cNvSpPr/>
          <p:nvPr/>
        </p:nvSpPr>
        <p:spPr>
          <a:xfrm>
            <a:off x="7168320" y="1456920"/>
            <a:ext cx="1456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1a8cb2"/>
                </a:solidFill>
                <a:latin typeface="Calibri"/>
                <a:ea typeface="DejaVu Sans"/>
              </a:rPr>
              <a:t>Behavior</a:t>
            </a:r>
            <a:endParaRPr b="0" lang="en-US" sz="900" spc="-1" strike="noStrike">
              <a:solidFill>
                <a:srgbClr val="000000"/>
              </a:solidFill>
              <a:latin typeface="Arial"/>
            </a:endParaRPr>
          </a:p>
        </p:txBody>
      </p:sp>
      <p:sp>
        <p:nvSpPr>
          <p:cNvPr id="191" name="CustomShape 24"/>
          <p:cNvSpPr/>
          <p:nvPr/>
        </p:nvSpPr>
        <p:spPr>
          <a:xfrm>
            <a:off x="7207560" y="4006080"/>
            <a:ext cx="1456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1a8cb2"/>
                </a:solidFill>
                <a:latin typeface="Calibri"/>
                <a:ea typeface="DejaVu Sans"/>
              </a:rPr>
              <a:t>Influences</a:t>
            </a:r>
            <a:endParaRPr b="0" lang="en-US" sz="900" spc="-1" strike="noStrike">
              <a:solidFill>
                <a:srgbClr val="000000"/>
              </a:solidFill>
              <a:latin typeface="Arial"/>
            </a:endParaRPr>
          </a:p>
        </p:txBody>
      </p:sp>
      <p:sp>
        <p:nvSpPr>
          <p:cNvPr id="192" name="CustomShape 25"/>
          <p:cNvSpPr/>
          <p:nvPr/>
        </p:nvSpPr>
        <p:spPr>
          <a:xfrm>
            <a:off x="7181280" y="1712520"/>
            <a:ext cx="150480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Overseeing the kitchen</a:t>
            </a:r>
            <a:endParaRPr b="0" lang="en-US" sz="700" spc="-1" strike="noStrike">
              <a:solidFill>
                <a:srgbClr val="000000"/>
              </a:solidFill>
              <a:latin typeface="Arial"/>
            </a:endParaRPr>
          </a:p>
        </p:txBody>
      </p:sp>
      <p:sp>
        <p:nvSpPr>
          <p:cNvPr id="193" name="CustomShape 26"/>
          <p:cNvSpPr/>
          <p:nvPr/>
        </p:nvSpPr>
        <p:spPr>
          <a:xfrm>
            <a:off x="7194240" y="2108880"/>
            <a:ext cx="107748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Oral commutation</a:t>
            </a:r>
            <a:endParaRPr b="0" lang="en-US" sz="700" spc="-1" strike="noStrike">
              <a:solidFill>
                <a:srgbClr val="000000"/>
              </a:solidFill>
              <a:latin typeface="Arial"/>
            </a:endParaRPr>
          </a:p>
        </p:txBody>
      </p:sp>
      <p:sp>
        <p:nvSpPr>
          <p:cNvPr id="194" name="CustomShape 27"/>
          <p:cNvSpPr/>
          <p:nvPr/>
        </p:nvSpPr>
        <p:spPr>
          <a:xfrm>
            <a:off x="7200720" y="2491920"/>
            <a:ext cx="107100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Pedantic </a:t>
            </a:r>
            <a:endParaRPr b="0" lang="en-US" sz="700" spc="-1" strike="noStrike">
              <a:solidFill>
                <a:srgbClr val="000000"/>
              </a:solidFill>
              <a:latin typeface="Arial"/>
            </a:endParaRPr>
          </a:p>
        </p:txBody>
      </p:sp>
      <p:sp>
        <p:nvSpPr>
          <p:cNvPr id="195" name="CustomShape 28"/>
          <p:cNvSpPr/>
          <p:nvPr/>
        </p:nvSpPr>
        <p:spPr>
          <a:xfrm>
            <a:off x="7194240" y="2894400"/>
            <a:ext cx="88884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	</a:t>
            </a:r>
            <a:endParaRPr b="0" lang="en-US" sz="700" spc="-1" strike="noStrike">
              <a:solidFill>
                <a:srgbClr val="000000"/>
              </a:solidFill>
              <a:latin typeface="Arial"/>
            </a:endParaRPr>
          </a:p>
        </p:txBody>
      </p:sp>
      <p:sp>
        <p:nvSpPr>
          <p:cNvPr id="196" name="CustomShape 29"/>
          <p:cNvSpPr/>
          <p:nvPr/>
        </p:nvSpPr>
        <p:spPr>
          <a:xfrm>
            <a:off x="7281360" y="2348280"/>
            <a:ext cx="1501920" cy="49320"/>
          </a:xfrm>
          <a:prstGeom prst="rect">
            <a:avLst/>
          </a:prstGeom>
          <a:solidFill>
            <a:schemeClr val="bg1"/>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7" name="CustomShape 30"/>
          <p:cNvSpPr/>
          <p:nvPr/>
        </p:nvSpPr>
        <p:spPr>
          <a:xfrm>
            <a:off x="7283520" y="2348280"/>
            <a:ext cx="1266480" cy="59400"/>
          </a:xfrm>
          <a:prstGeom prst="rect">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8" name="CustomShape 31"/>
          <p:cNvSpPr/>
          <p:nvPr/>
        </p:nvSpPr>
        <p:spPr>
          <a:xfrm>
            <a:off x="7280280" y="1960560"/>
            <a:ext cx="1501920" cy="49320"/>
          </a:xfrm>
          <a:prstGeom prst="rect">
            <a:avLst/>
          </a:prstGeom>
          <a:solidFill>
            <a:schemeClr val="bg1"/>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9" name="CustomShape 32"/>
          <p:cNvSpPr/>
          <p:nvPr/>
        </p:nvSpPr>
        <p:spPr>
          <a:xfrm>
            <a:off x="7282440" y="1960560"/>
            <a:ext cx="1202400" cy="49320"/>
          </a:xfrm>
          <a:prstGeom prst="rect">
            <a:avLst/>
          </a:prstGeom>
          <a:solidFill>
            <a:srgbClr val="1b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0" name="CustomShape 33"/>
          <p:cNvSpPr/>
          <p:nvPr/>
        </p:nvSpPr>
        <p:spPr>
          <a:xfrm>
            <a:off x="7283520" y="2739960"/>
            <a:ext cx="1201320" cy="49320"/>
          </a:xfrm>
          <a:prstGeom prst="rect">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1" name="CustomShape 34"/>
          <p:cNvSpPr/>
          <p:nvPr/>
        </p:nvSpPr>
        <p:spPr>
          <a:xfrm>
            <a:off x="7179480" y="4204800"/>
            <a:ext cx="894600" cy="1004400"/>
          </a:xfrm>
          <a:prstGeom prst="rect">
            <a:avLst/>
          </a:prstGeom>
          <a:noFill/>
          <a:ln>
            <a:noFill/>
          </a:ln>
        </p:spPr>
        <p:style>
          <a:lnRef idx="0"/>
          <a:fillRef idx="0"/>
          <a:effectRef idx="0"/>
          <a:fontRef idx="minor"/>
        </p:style>
        <p:txBody>
          <a:bodyPr lIns="90000" rIns="90000" tIns="45000" bIns="45000">
            <a:spAutoFit/>
          </a:bodyPr>
          <a:p>
            <a:pPr>
              <a:lnSpc>
                <a:spcPct val="250000"/>
              </a:lnSpc>
            </a:pPr>
            <a:r>
              <a:rPr b="0" lang="en-US" sz="600" spc="-1" strike="noStrike">
                <a:solidFill>
                  <a:srgbClr val="206d7c"/>
                </a:solidFill>
                <a:latin typeface="Calibri"/>
                <a:ea typeface="DejaVu Sans"/>
              </a:rPr>
              <a:t>·  CREDIBILITY</a:t>
            </a:r>
            <a:endParaRPr b="0" lang="en-US" sz="600" spc="-1" strike="noStrike">
              <a:solidFill>
                <a:srgbClr val="000000"/>
              </a:solidFill>
              <a:latin typeface="Arial"/>
            </a:endParaRPr>
          </a:p>
          <a:p>
            <a:pPr>
              <a:lnSpc>
                <a:spcPct val="250000"/>
              </a:lnSpc>
            </a:pPr>
            <a:r>
              <a:rPr b="0" lang="en-US" sz="600" spc="-1" strike="noStrike">
                <a:solidFill>
                  <a:srgbClr val="206d7c"/>
                </a:solidFill>
                <a:latin typeface="Calibri"/>
                <a:ea typeface="DejaVu Sans"/>
              </a:rPr>
              <a:t>·  COLLEAGUES</a:t>
            </a:r>
            <a:endParaRPr b="0" lang="en-US" sz="600" spc="-1" strike="noStrike">
              <a:solidFill>
                <a:srgbClr val="000000"/>
              </a:solidFill>
              <a:latin typeface="Arial"/>
            </a:endParaRPr>
          </a:p>
          <a:p>
            <a:pPr>
              <a:lnSpc>
                <a:spcPct val="250000"/>
              </a:lnSpc>
            </a:pPr>
            <a:r>
              <a:rPr b="0" lang="en-US" sz="600" spc="-1" strike="noStrike">
                <a:solidFill>
                  <a:srgbClr val="206d7c"/>
                </a:solidFill>
                <a:latin typeface="Calibri"/>
                <a:ea typeface="DejaVu Sans"/>
              </a:rPr>
              <a:t>·  NEWS</a:t>
            </a:r>
            <a:endParaRPr b="0" lang="en-US" sz="600" spc="-1" strike="noStrike">
              <a:solidFill>
                <a:srgbClr val="000000"/>
              </a:solidFill>
              <a:latin typeface="Arial"/>
            </a:endParaRPr>
          </a:p>
          <a:p>
            <a:pPr>
              <a:lnSpc>
                <a:spcPct val="250000"/>
              </a:lnSpc>
            </a:pPr>
            <a:endParaRPr b="0" lang="en-US" sz="600" spc="-1" strike="noStrike">
              <a:solidFill>
                <a:srgbClr val="000000"/>
              </a:solidFill>
              <a:latin typeface="Arial"/>
            </a:endParaRPr>
          </a:p>
        </p:txBody>
      </p:sp>
      <p:sp>
        <p:nvSpPr>
          <p:cNvPr id="202" name="CustomShape 35"/>
          <p:cNvSpPr/>
          <p:nvPr/>
        </p:nvSpPr>
        <p:spPr>
          <a:xfrm>
            <a:off x="-1076400" y="1049400"/>
            <a:ext cx="183600" cy="368280"/>
          </a:xfrm>
          <a:prstGeom prst="rect">
            <a:avLst/>
          </a:prstGeom>
          <a:noFill/>
          <a:ln>
            <a:noFill/>
          </a:ln>
        </p:spPr>
        <p:style>
          <a:lnRef idx="0"/>
          <a:fillRef idx="0"/>
          <a:effectRef idx="0"/>
          <a:fontRef idx="minor"/>
        </p:style>
      </p:sp>
      <p:sp>
        <p:nvSpPr>
          <p:cNvPr id="203" name="CustomShape 36"/>
          <p:cNvSpPr/>
          <p:nvPr/>
        </p:nvSpPr>
        <p:spPr>
          <a:xfrm>
            <a:off x="7942680" y="4195440"/>
            <a:ext cx="894600" cy="1004400"/>
          </a:xfrm>
          <a:prstGeom prst="rect">
            <a:avLst/>
          </a:prstGeom>
          <a:noFill/>
          <a:ln>
            <a:noFill/>
          </a:ln>
        </p:spPr>
        <p:style>
          <a:lnRef idx="0"/>
          <a:fillRef idx="0"/>
          <a:effectRef idx="0"/>
          <a:fontRef idx="minor"/>
        </p:style>
        <p:txBody>
          <a:bodyPr lIns="90000" rIns="90000" tIns="45000" bIns="45000">
            <a:spAutoFit/>
          </a:bodyPr>
          <a:p>
            <a:pPr>
              <a:lnSpc>
                <a:spcPct val="250000"/>
              </a:lnSpc>
            </a:pPr>
            <a:r>
              <a:rPr b="0" lang="en-US" sz="600" spc="-1" strike="noStrike">
                <a:solidFill>
                  <a:srgbClr val="206d7c"/>
                </a:solidFill>
                <a:latin typeface="Calibri"/>
                <a:ea typeface="DejaVu Sans"/>
              </a:rPr>
              <a:t>·  BLOGS/ FORUMS</a:t>
            </a:r>
            <a:endParaRPr b="0" lang="en-US" sz="600" spc="-1" strike="noStrike">
              <a:solidFill>
                <a:srgbClr val="000000"/>
              </a:solidFill>
              <a:latin typeface="Arial"/>
            </a:endParaRPr>
          </a:p>
          <a:p>
            <a:pPr>
              <a:lnSpc>
                <a:spcPct val="250000"/>
              </a:lnSpc>
            </a:pPr>
            <a:r>
              <a:rPr b="0" lang="en-US" sz="600" spc="-1" strike="noStrike">
                <a:solidFill>
                  <a:srgbClr val="206d7c"/>
                </a:solidFill>
                <a:latin typeface="Calibri"/>
                <a:ea typeface="DejaVu Sans"/>
              </a:rPr>
              <a:t>·  SOCIAL MEDIA</a:t>
            </a:r>
            <a:endParaRPr b="0" lang="en-US" sz="600" spc="-1" strike="noStrike">
              <a:solidFill>
                <a:srgbClr val="000000"/>
              </a:solidFill>
              <a:latin typeface="Arial"/>
            </a:endParaRPr>
          </a:p>
          <a:p>
            <a:pPr>
              <a:lnSpc>
                <a:spcPct val="250000"/>
              </a:lnSpc>
            </a:pPr>
            <a:endParaRPr b="0" lang="en-US" sz="600" spc="-1" strike="noStrike">
              <a:solidFill>
                <a:srgbClr val="000000"/>
              </a:solidFill>
              <a:latin typeface="Arial"/>
            </a:endParaRPr>
          </a:p>
          <a:p>
            <a:pPr>
              <a:lnSpc>
                <a:spcPct val="250000"/>
              </a:lnSpc>
            </a:pPr>
            <a:endParaRPr b="0" lang="en-US" sz="600" spc="-1" strike="noStrike">
              <a:solidFill>
                <a:srgbClr val="000000"/>
              </a:solidFill>
              <a:latin typeface="Arial"/>
            </a:endParaRPr>
          </a:p>
        </p:txBody>
      </p:sp>
      <p:sp>
        <p:nvSpPr>
          <p:cNvPr id="204" name="Line 37"/>
          <p:cNvSpPr/>
          <p:nvPr/>
        </p:nvSpPr>
        <p:spPr>
          <a:xfrm>
            <a:off x="7277760" y="3850920"/>
            <a:ext cx="1548000" cy="0"/>
          </a:xfrm>
          <a:prstGeom prst="line">
            <a:avLst/>
          </a:prstGeom>
          <a:ln w="9360">
            <a:solidFill>
              <a:schemeClr val="bg1"/>
            </a:solidFill>
            <a:round/>
          </a:ln>
        </p:spPr>
        <p:style>
          <a:lnRef idx="2">
            <a:schemeClr val="accent1"/>
          </a:lnRef>
          <a:fillRef idx="0">
            <a:schemeClr val="accent1"/>
          </a:fillRef>
          <a:effectRef idx="1">
            <a:schemeClr val="accent1"/>
          </a:effectRef>
          <a:fontRef idx="minor"/>
        </p:style>
      </p:sp>
      <p:sp>
        <p:nvSpPr>
          <p:cNvPr id="205" name="Line 38"/>
          <p:cNvSpPr/>
          <p:nvPr/>
        </p:nvSpPr>
        <p:spPr>
          <a:xfrm>
            <a:off x="3574080" y="3435480"/>
            <a:ext cx="946440" cy="0"/>
          </a:xfrm>
          <a:prstGeom prst="line">
            <a:avLst/>
          </a:prstGeom>
          <a:ln>
            <a:solidFill>
              <a:srgbClr val="cfeafa"/>
            </a:solidFill>
            <a:round/>
          </a:ln>
        </p:spPr>
        <p:style>
          <a:lnRef idx="2">
            <a:schemeClr val="accent1"/>
          </a:lnRef>
          <a:fillRef idx="0">
            <a:schemeClr val="accent1"/>
          </a:fillRef>
          <a:effectRef idx="1">
            <a:schemeClr val="accent1"/>
          </a:effectRef>
          <a:fontRef idx="minor"/>
        </p:style>
      </p:sp>
      <p:sp>
        <p:nvSpPr>
          <p:cNvPr id="206" name="Line 39"/>
          <p:cNvSpPr/>
          <p:nvPr/>
        </p:nvSpPr>
        <p:spPr>
          <a:xfrm>
            <a:off x="3574080" y="3435480"/>
            <a:ext cx="628560" cy="4680"/>
          </a:xfrm>
          <a:prstGeom prst="line">
            <a:avLst/>
          </a:prstGeom>
          <a:ln>
            <a:solidFill>
              <a:srgbClr val="1a8cb2"/>
            </a:solidFill>
            <a:round/>
          </a:ln>
        </p:spPr>
        <p:style>
          <a:lnRef idx="2">
            <a:schemeClr val="accent1"/>
          </a:lnRef>
          <a:fillRef idx="0">
            <a:schemeClr val="accent1"/>
          </a:fillRef>
          <a:effectRef idx="1">
            <a:schemeClr val="accent1"/>
          </a:effectRef>
          <a:fontRef idx="minor"/>
        </p:style>
      </p:sp>
      <p:sp>
        <p:nvSpPr>
          <p:cNvPr id="207" name="Line 40"/>
          <p:cNvSpPr/>
          <p:nvPr/>
        </p:nvSpPr>
        <p:spPr>
          <a:xfrm>
            <a:off x="3574080" y="3657960"/>
            <a:ext cx="946440" cy="0"/>
          </a:xfrm>
          <a:prstGeom prst="line">
            <a:avLst/>
          </a:prstGeom>
          <a:ln>
            <a:solidFill>
              <a:srgbClr val="cfeafa"/>
            </a:solidFill>
            <a:round/>
          </a:ln>
        </p:spPr>
        <p:style>
          <a:lnRef idx="2">
            <a:schemeClr val="accent1"/>
          </a:lnRef>
          <a:fillRef idx="0">
            <a:schemeClr val="accent1"/>
          </a:fillRef>
          <a:effectRef idx="1">
            <a:schemeClr val="accent1"/>
          </a:effectRef>
          <a:fontRef idx="minor"/>
        </p:style>
      </p:sp>
      <p:sp>
        <p:nvSpPr>
          <p:cNvPr id="208" name="Line 41"/>
          <p:cNvSpPr/>
          <p:nvPr/>
        </p:nvSpPr>
        <p:spPr>
          <a:xfrm flipV="1">
            <a:off x="3575880" y="3657960"/>
            <a:ext cx="851400" cy="4320"/>
          </a:xfrm>
          <a:prstGeom prst="line">
            <a:avLst/>
          </a:prstGeom>
          <a:ln>
            <a:solidFill>
              <a:srgbClr val="1a8cb2"/>
            </a:solidFill>
            <a:round/>
          </a:ln>
        </p:spPr>
        <p:style>
          <a:lnRef idx="2">
            <a:schemeClr val="accent1"/>
          </a:lnRef>
          <a:fillRef idx="0">
            <a:schemeClr val="accent1"/>
          </a:fillRef>
          <a:effectRef idx="1">
            <a:schemeClr val="accent1"/>
          </a:effectRef>
          <a:fontRef idx="minor"/>
        </p:style>
      </p:sp>
      <p:sp>
        <p:nvSpPr>
          <p:cNvPr id="209" name="Line 42"/>
          <p:cNvSpPr/>
          <p:nvPr/>
        </p:nvSpPr>
        <p:spPr>
          <a:xfrm>
            <a:off x="5697000" y="3440160"/>
            <a:ext cx="946440" cy="0"/>
          </a:xfrm>
          <a:prstGeom prst="line">
            <a:avLst/>
          </a:prstGeom>
          <a:ln>
            <a:solidFill>
              <a:srgbClr val="cfeafa"/>
            </a:solidFill>
            <a:round/>
          </a:ln>
        </p:spPr>
        <p:style>
          <a:lnRef idx="2">
            <a:schemeClr val="accent1"/>
          </a:lnRef>
          <a:fillRef idx="0">
            <a:schemeClr val="accent1"/>
          </a:fillRef>
          <a:effectRef idx="1">
            <a:schemeClr val="accent1"/>
          </a:effectRef>
          <a:fontRef idx="minor"/>
        </p:style>
      </p:sp>
      <p:sp>
        <p:nvSpPr>
          <p:cNvPr id="210" name="Line 43"/>
          <p:cNvSpPr/>
          <p:nvPr/>
        </p:nvSpPr>
        <p:spPr>
          <a:xfrm>
            <a:off x="5697000" y="3440160"/>
            <a:ext cx="704880" cy="0"/>
          </a:xfrm>
          <a:prstGeom prst="line">
            <a:avLst/>
          </a:prstGeom>
          <a:ln>
            <a:solidFill>
              <a:srgbClr val="1a8cb2"/>
            </a:solidFill>
            <a:round/>
          </a:ln>
        </p:spPr>
        <p:style>
          <a:lnRef idx="2">
            <a:schemeClr val="accent1"/>
          </a:lnRef>
          <a:fillRef idx="0">
            <a:schemeClr val="accent1"/>
          </a:fillRef>
          <a:effectRef idx="1">
            <a:schemeClr val="accent1"/>
          </a:effectRef>
          <a:fontRef idx="minor"/>
        </p:style>
      </p:sp>
      <p:sp>
        <p:nvSpPr>
          <p:cNvPr id="211" name="Line 44"/>
          <p:cNvSpPr/>
          <p:nvPr/>
        </p:nvSpPr>
        <p:spPr>
          <a:xfrm>
            <a:off x="5697000" y="3659040"/>
            <a:ext cx="946440" cy="0"/>
          </a:xfrm>
          <a:prstGeom prst="line">
            <a:avLst/>
          </a:prstGeom>
          <a:ln>
            <a:solidFill>
              <a:srgbClr val="cfeafa"/>
            </a:solidFill>
            <a:round/>
          </a:ln>
        </p:spPr>
        <p:style>
          <a:lnRef idx="2">
            <a:schemeClr val="accent1"/>
          </a:lnRef>
          <a:fillRef idx="0">
            <a:schemeClr val="accent1"/>
          </a:fillRef>
          <a:effectRef idx="1">
            <a:schemeClr val="accent1"/>
          </a:effectRef>
          <a:fontRef idx="minor"/>
        </p:style>
      </p:sp>
      <p:sp>
        <p:nvSpPr>
          <p:cNvPr id="212" name="Line 45"/>
          <p:cNvSpPr/>
          <p:nvPr/>
        </p:nvSpPr>
        <p:spPr>
          <a:xfrm>
            <a:off x="5697000" y="3659040"/>
            <a:ext cx="360720" cy="5400"/>
          </a:xfrm>
          <a:prstGeom prst="line">
            <a:avLst/>
          </a:prstGeom>
          <a:ln>
            <a:solidFill>
              <a:srgbClr val="1a8cb2"/>
            </a:solidFill>
            <a:round/>
          </a:ln>
        </p:spPr>
        <p:style>
          <a:lnRef idx="2">
            <a:schemeClr val="accent1"/>
          </a:lnRef>
          <a:fillRef idx="0">
            <a:schemeClr val="accent1"/>
          </a:fillRef>
          <a:effectRef idx="1">
            <a:schemeClr val="accent1"/>
          </a:effectRef>
          <a:fontRef idx="minor"/>
        </p:style>
      </p:sp>
      <p:sp>
        <p:nvSpPr>
          <p:cNvPr id="213" name="CustomShape 46"/>
          <p:cNvSpPr/>
          <p:nvPr/>
        </p:nvSpPr>
        <p:spPr>
          <a:xfrm>
            <a:off x="4174560" y="3390840"/>
            <a:ext cx="88560" cy="88560"/>
          </a:xfrm>
          <a:prstGeom prst="ellipse">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4" name="CustomShape 47"/>
          <p:cNvSpPr/>
          <p:nvPr/>
        </p:nvSpPr>
        <p:spPr>
          <a:xfrm>
            <a:off x="4422960" y="3622320"/>
            <a:ext cx="88560" cy="88560"/>
          </a:xfrm>
          <a:prstGeom prst="ellipse">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5" name="CustomShape 48"/>
          <p:cNvSpPr/>
          <p:nvPr/>
        </p:nvSpPr>
        <p:spPr>
          <a:xfrm>
            <a:off x="6361200" y="3389760"/>
            <a:ext cx="88560" cy="88560"/>
          </a:xfrm>
          <a:prstGeom prst="ellipse">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6" name="CustomShape 49"/>
          <p:cNvSpPr/>
          <p:nvPr/>
        </p:nvSpPr>
        <p:spPr>
          <a:xfrm>
            <a:off x="6028920" y="3614400"/>
            <a:ext cx="88560" cy="88560"/>
          </a:xfrm>
          <a:prstGeom prst="ellipse">
            <a:avLst/>
          </a:prstGeom>
          <a:solidFill>
            <a:srgbClr val="1a8cb2"/>
          </a:solid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7" name="CustomShape 50"/>
          <p:cNvSpPr/>
          <p:nvPr/>
        </p:nvSpPr>
        <p:spPr>
          <a:xfrm>
            <a:off x="2678760" y="3286800"/>
            <a:ext cx="100944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IMPACT</a:t>
            </a:r>
            <a:endParaRPr b="0" lang="en-US" sz="700" spc="-1" strike="noStrike">
              <a:solidFill>
                <a:srgbClr val="000000"/>
              </a:solidFill>
              <a:latin typeface="Arial"/>
            </a:endParaRPr>
          </a:p>
        </p:txBody>
      </p:sp>
      <p:sp>
        <p:nvSpPr>
          <p:cNvPr id="218" name="CustomShape 51"/>
          <p:cNvSpPr/>
          <p:nvPr/>
        </p:nvSpPr>
        <p:spPr>
          <a:xfrm>
            <a:off x="2683440" y="3516840"/>
            <a:ext cx="100944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TEAMWORK</a:t>
            </a:r>
            <a:endParaRPr b="0" lang="en-US" sz="700" spc="-1" strike="noStrike">
              <a:solidFill>
                <a:srgbClr val="000000"/>
              </a:solidFill>
              <a:latin typeface="Arial"/>
            </a:endParaRPr>
          </a:p>
        </p:txBody>
      </p:sp>
      <p:sp>
        <p:nvSpPr>
          <p:cNvPr id="219" name="CustomShape 52"/>
          <p:cNvSpPr/>
          <p:nvPr/>
        </p:nvSpPr>
        <p:spPr>
          <a:xfrm>
            <a:off x="4791600" y="3286800"/>
            <a:ext cx="78552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FULFILLMENT</a:t>
            </a:r>
            <a:endParaRPr b="0" lang="en-US" sz="700" spc="-1" strike="noStrike">
              <a:solidFill>
                <a:srgbClr val="000000"/>
              </a:solidFill>
              <a:latin typeface="Arial"/>
            </a:endParaRPr>
          </a:p>
        </p:txBody>
      </p:sp>
      <p:sp>
        <p:nvSpPr>
          <p:cNvPr id="220" name="CustomShape 53"/>
          <p:cNvSpPr/>
          <p:nvPr/>
        </p:nvSpPr>
        <p:spPr>
          <a:xfrm>
            <a:off x="4795920" y="3506760"/>
            <a:ext cx="1009440" cy="249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700" spc="-1" strike="noStrike">
                <a:solidFill>
                  <a:srgbClr val="206d7c"/>
                </a:solidFill>
                <a:latin typeface="Calibri"/>
                <a:ea typeface="DejaVu Sans"/>
              </a:rPr>
              <a:t>PROMOTION</a:t>
            </a:r>
            <a:endParaRPr b="0" lang="en-US" sz="700" spc="-1" strike="noStrike">
              <a:solidFill>
                <a:srgbClr val="000000"/>
              </a:solidFill>
              <a:latin typeface="Arial"/>
            </a:endParaRPr>
          </a:p>
        </p:txBody>
      </p:sp>
      <p:pic>
        <p:nvPicPr>
          <p:cNvPr id="221" name="Picture 96" descr=""/>
          <p:cNvPicPr/>
          <p:nvPr/>
        </p:nvPicPr>
        <p:blipFill>
          <a:blip r:embed="rId2"/>
          <a:stretch/>
        </p:blipFill>
        <p:spPr>
          <a:xfrm>
            <a:off x="4278240" y="222840"/>
            <a:ext cx="222480" cy="222480"/>
          </a:xfrm>
          <a:prstGeom prst="rect">
            <a:avLst/>
          </a:prstGeom>
          <a:ln>
            <a:noFill/>
          </a:ln>
        </p:spPr>
      </p:pic>
      <p:pic>
        <p:nvPicPr>
          <p:cNvPr id="222" name="Picture 97" descr=""/>
          <p:cNvPicPr/>
          <p:nvPr/>
        </p:nvPicPr>
        <p:blipFill>
          <a:blip r:embed="rId3"/>
          <a:stretch/>
        </p:blipFill>
        <p:spPr>
          <a:xfrm>
            <a:off x="4968000" y="4316400"/>
            <a:ext cx="207000" cy="207000"/>
          </a:xfrm>
          <a:prstGeom prst="rect">
            <a:avLst/>
          </a:prstGeom>
          <a:ln>
            <a:noFill/>
          </a:ln>
        </p:spPr>
      </p:pic>
      <p:pic>
        <p:nvPicPr>
          <p:cNvPr id="223" name="Picture 98" descr=""/>
          <p:cNvPicPr/>
          <p:nvPr/>
        </p:nvPicPr>
        <p:blipFill>
          <a:blip r:embed="rId4"/>
          <a:stretch/>
        </p:blipFill>
        <p:spPr>
          <a:xfrm>
            <a:off x="2726640" y="4233600"/>
            <a:ext cx="239400" cy="239400"/>
          </a:xfrm>
          <a:prstGeom prst="rect">
            <a:avLst/>
          </a:prstGeom>
          <a:ln>
            <a:noFill/>
          </a:ln>
        </p:spPr>
      </p:pic>
      <p:pic>
        <p:nvPicPr>
          <p:cNvPr id="224" name="Picture 100" descr=""/>
          <p:cNvPicPr/>
          <p:nvPr/>
        </p:nvPicPr>
        <p:blipFill>
          <a:blip r:embed="rId5"/>
          <a:stretch/>
        </p:blipFill>
        <p:spPr>
          <a:xfrm>
            <a:off x="2596680" y="209880"/>
            <a:ext cx="239400" cy="239400"/>
          </a:xfrm>
          <a:prstGeom prst="rect">
            <a:avLst/>
          </a:prstGeom>
          <a:ln>
            <a:noFill/>
          </a:ln>
        </p:spPr>
      </p:pic>
      <p:pic>
        <p:nvPicPr>
          <p:cNvPr id="225" name="Picture 2" descr=""/>
          <p:cNvPicPr/>
          <p:nvPr/>
        </p:nvPicPr>
        <p:blipFill>
          <a:blip r:embed="rId6"/>
          <a:stretch/>
        </p:blipFill>
        <p:spPr>
          <a:xfrm>
            <a:off x="2755080" y="3006720"/>
            <a:ext cx="157680" cy="229680"/>
          </a:xfrm>
          <a:prstGeom prst="rect">
            <a:avLst/>
          </a:prstGeom>
          <a:ln>
            <a:noFill/>
          </a:ln>
        </p:spPr>
      </p:pic>
      <p:sp>
        <p:nvSpPr>
          <p:cNvPr id="226" name="Line 54"/>
          <p:cNvSpPr/>
          <p:nvPr/>
        </p:nvSpPr>
        <p:spPr>
          <a:xfrm>
            <a:off x="7287480" y="5159160"/>
            <a:ext cx="1548000" cy="0"/>
          </a:xfrm>
          <a:prstGeom prst="line">
            <a:avLst/>
          </a:prstGeom>
          <a:ln w="9360">
            <a:solidFill>
              <a:schemeClr val="bg1"/>
            </a:solidFill>
            <a:round/>
          </a:ln>
        </p:spPr>
        <p:style>
          <a:lnRef idx="2">
            <a:schemeClr val="accent1"/>
          </a:lnRef>
          <a:fillRef idx="0">
            <a:schemeClr val="accent1"/>
          </a:fillRef>
          <a:effectRef idx="1">
            <a:schemeClr val="accent1"/>
          </a:effectRef>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1314</TotalTime>
  <Application>LibreOffice/6.2.7.1$Linux_X86_64 LibreOffice_project/20$Build-1</Application>
  <Words>1019</Words>
  <Paragraphs>234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2017-06-29T07:13:46Z</dcterms:created>
  <dc:creator>Elena</dc:creator>
  <dc:description/>
  <dc:language>en-US</dc:language>
  <cp:lastModifiedBy/>
  <dcterms:modified xsi:type="dcterms:W3CDTF">2019-09-30T14:52:04Z</dcterms:modified>
  <cp:revision>84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