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4"/>
  </p:notesMasterIdLst>
  <p:handoutMasterIdLst>
    <p:handoutMasterId r:id="rId25"/>
  </p:handoutMasterIdLst>
  <p:sldIdLst>
    <p:sldId id="257" r:id="rId5"/>
    <p:sldId id="389" r:id="rId6"/>
    <p:sldId id="317" r:id="rId7"/>
    <p:sldId id="277" r:id="rId8"/>
    <p:sldId id="392" r:id="rId9"/>
    <p:sldId id="279" r:id="rId10"/>
    <p:sldId id="393" r:id="rId11"/>
    <p:sldId id="394" r:id="rId12"/>
    <p:sldId id="395" r:id="rId13"/>
    <p:sldId id="396" r:id="rId14"/>
    <p:sldId id="270" r:id="rId15"/>
    <p:sldId id="397" r:id="rId16"/>
    <p:sldId id="398" r:id="rId17"/>
    <p:sldId id="281" r:id="rId18"/>
    <p:sldId id="399" r:id="rId19"/>
    <p:sldId id="400" r:id="rId20"/>
    <p:sldId id="401" r:id="rId21"/>
    <p:sldId id="402" r:id="rId22"/>
    <p:sldId id="391" r:id="rId23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3725" autoAdjust="0"/>
  </p:normalViewPr>
  <p:slideViewPr>
    <p:cSldViewPr snapToGrid="0">
      <p:cViewPr varScale="1">
        <p:scale>
          <a:sx n="78" d="100"/>
          <a:sy n="78" d="100"/>
        </p:scale>
        <p:origin x="462" y="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4C38CF-67C2-4088-A2AD-522FD06E4E9F}" type="datetime1">
              <a:rPr lang="pl-PL" smtClean="0"/>
              <a:t>06.03.2023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FB94E0-1F98-4426-9482-6C6FD17970C3}" type="datetime1">
              <a:rPr lang="pl-PL" smtClean="0"/>
              <a:t>06.03.2023</a:t>
            </a:fld>
            <a:endParaRPr lang="pl-PL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B1513CE-31DD-419A-8771-730D4114704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8DDCB5A-8DF3-4145-9175-339BBE145B1B}" type="datetime1">
              <a:rPr lang="pl-PL" smtClean="0"/>
              <a:t>06.03.2023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16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E8B9C0-D202-4F09-BF77-9FA608F42D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65CB970-E35C-4CF5-95DE-0955C0BD62D9}" type="datetime1">
              <a:rPr lang="pl-PL" smtClean="0"/>
              <a:t>06.03.2023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235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3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E8B9C0-D202-4F09-BF77-9FA608F42D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65CB970-E35C-4CF5-95DE-0955C0BD62D9}" type="datetime1">
              <a:rPr lang="pl-PL" smtClean="0"/>
              <a:t>06.03.2023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5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E8B9C0-D202-4F09-BF77-9FA608F42D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65CB970-E35C-4CF5-95DE-0955C0BD62D9}" type="datetime1">
              <a:rPr lang="pl-PL" smtClean="0"/>
              <a:t>06.03.2023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581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7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E8B9C0-D202-4F09-BF77-9FA608F42D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65CB970-E35C-4CF5-95DE-0955C0BD62D9}" type="datetime1">
              <a:rPr lang="pl-PL" smtClean="0"/>
              <a:t>06.03.2023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8806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9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E8B9C0-D202-4F09-BF77-9FA608F42D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65CB970-E35C-4CF5-95DE-0955C0BD62D9}" type="datetime1">
              <a:rPr lang="pl-PL" smtClean="0"/>
              <a:t>06.03.2023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8587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11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6F04566-63C4-4E04-95F6-F236912A2F8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49161C6-02E6-4A51-9612-82E8932FCFC9}" type="datetime1">
              <a:rPr lang="pl-PL" smtClean="0"/>
              <a:t>06.03.2023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12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E8B9C0-D202-4F09-BF77-9FA608F42D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65CB970-E35C-4CF5-95DE-0955C0BD62D9}" type="datetime1">
              <a:rPr lang="pl-PL" smtClean="0"/>
              <a:t>06.03.2023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370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l-PL" smtClean="0"/>
              <a:t>14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4891A17-6249-461C-B075-652AEA2598D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CE26397-7EB8-4E6D-9388-C37617315B24}" type="datetime1">
              <a:rPr lang="pl-PL" smtClean="0"/>
              <a:t>06.03.2023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8094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15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6F04566-63C4-4E04-95F6-F236912A2F8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49161C6-02E6-4A51-9612-82E8932FCFC9}" type="datetime1">
              <a:rPr lang="pl-PL" smtClean="0"/>
              <a:t>06.03.2023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056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 sz="4800"/>
              <a:t>3DFloat</a:t>
            </a:r>
          </a:p>
        </p:txBody>
      </p:sp>
      <p:sp>
        <p:nvSpPr>
          <p:cNvPr id="14" name="Obraz — symbol zastępczy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Ow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Kolumna zawartośc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a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16" name="Tekst — symbol zastępczy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7" name="Zawartość — symbol zastępczy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22" name="Tekst — symbol zastępczy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 style wzorca tekstu</a:t>
            </a:r>
          </a:p>
        </p:txBody>
      </p:sp>
      <p:sp>
        <p:nvSpPr>
          <p:cNvPr id="23" name="Zawartość — symbol zastępczy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18" name="Tekst — symbol zastępczy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</a:t>
            </a:r>
          </a:p>
        </p:txBody>
      </p:sp>
      <p:sp>
        <p:nvSpPr>
          <p:cNvPr id="21" name="Zawartość — symbol zastępczy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</a:p>
        </p:txBody>
      </p:sp>
      <p:sp>
        <p:nvSpPr>
          <p:cNvPr id="10" name="Obraz — symbol zastępczy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7" name="Zawartość — symbol zastępczy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Zamkni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ytuł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1" name="Podtytuł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Obraz — symbol zastępczy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42" name="Obraz — symbol zastępczy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grpSp>
        <p:nvGrpSpPr>
          <p:cNvPr id="43" name="Grupa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Dowolny kształt: Kształt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5" name="Ow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6" name="Dowolny kształt: Kształt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a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34" name="Grupa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w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l-PL"/>
              <a:t>Kliknij, aby dodać tytuł</a:t>
            </a:r>
          </a:p>
        </p:txBody>
      </p:sp>
      <p:sp>
        <p:nvSpPr>
          <p:cNvPr id="7" name="Zawartość — symbol zastępczy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l-PL" sz="1600"/>
              <a:t>Kliknij, aby dodać tekst</a:t>
            </a:r>
          </a:p>
        </p:txBody>
      </p:sp>
      <p:sp>
        <p:nvSpPr>
          <p:cNvPr id="17" name="Obraz — symbol zastępczy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2" name="Obraz — symbol zastępczy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5" name="Obraz — symbol zastępczy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stę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2" name="Obraz — symbol zastępczy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8" name="Obraz — symbol zastępczy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9" name="Obraz — symbol zastępczy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0" name="Obraz — symbol zastępczy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Zawartość — symbol zastępczy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Oś czasu tabeli wykresó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a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4" name="Ow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5" name="Ow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Dowolny kształt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0" name="Dowolny kształt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Dowolny kształt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2" name="Ow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7" name="Zawartość — symbol zastępczy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Zespó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40" name="Tytuł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l-PL"/>
              <a:t>Zespół</a:t>
            </a:r>
          </a:p>
        </p:txBody>
      </p:sp>
      <p:grpSp>
        <p:nvGrpSpPr>
          <p:cNvPr id="51" name="Grupa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Dowolny kształt: Kształt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3" name="Dowolny kształt: Kształt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54" name="Ow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5" name="Ow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6" name="Obraz — symbol zastępczy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57" name="Obraz — symbol zastępczy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58" name="Obraz — symbol zastępczy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59" name="Obraz — symbol zastępczy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63" name="Tekst — symbol zastępczy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1" name="Tekst — symbol zastępczy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5" name="Tekst — symbol zastępczy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4" name="Tekst — symbol zastępczy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7" name="Tekst — symbol zastępczy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6" name="Tekst — symbol zastępczy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9" name="Tekst — symbol zastępczy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8" name="Tekst — symbol zastępczy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Kolumna zawartości 2 (slajd porównan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w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l-PL" dirty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l-PL"/>
              <a:t>Przykładowy tekst stopki</a:t>
            </a:r>
            <a:endParaRPr lang="pl-PL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l-PL" sz="4800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hyperlink" Target="https://pdf1.alldatasheet.com/datasheet-pdf/view/533709/MICROCHIP/PIC24.html" TargetMode="External"/><Relationship Id="rId7" Type="http://schemas.openxmlformats.org/officeDocument/2006/relationships/image" Target="../media/image12.jpeg"/><Relationship Id="rId2" Type="http://schemas.openxmlformats.org/officeDocument/2006/relationships/hyperlink" Target="https://www.microchip.com/en-us/products/microcontrollers-and-microprocessors/16-bit-mcu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l.wikipedia.org/wiki/Serial_Peripheral_Interface" TargetMode="External"/><Relationship Id="rId5" Type="http://schemas.openxmlformats.org/officeDocument/2006/relationships/hyperlink" Target="https://pl.wikipedia.org/wiki/Uniwersalny_asynchroniczny_nadajnik-odbiornik" TargetMode="External"/><Relationship Id="rId4" Type="http://schemas.openxmlformats.org/officeDocument/2006/relationships/hyperlink" Target="https://ww1.microchip.com/downloads/aemDocuments/documents/OTH/ProductDocuments/Brochures/30010109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l-PL" dirty="0"/>
              <a:t>CPU PIC24</a:t>
            </a:r>
            <a:br>
              <a:rPr lang="pl-PL" dirty="0"/>
            </a:br>
            <a:endParaRPr lang="pl-PL" dirty="0"/>
          </a:p>
        </p:txBody>
      </p:sp>
      <p:pic>
        <p:nvPicPr>
          <p:cNvPr id="14" name="Obraz — symbol zastępczy 13" descr="Cyfrowe tło punktów danych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Podtytuł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Tymoteusz Łuczko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4"/>
            <a:ext cx="3566160" cy="5431395"/>
          </a:xfrm>
        </p:spPr>
        <p:txBody>
          <a:bodyPr rtlCol="0">
            <a:noAutofit/>
          </a:bodyPr>
          <a:lstStyle/>
          <a:p>
            <a:pPr rtl="0"/>
            <a:r>
              <a:rPr lang="pl-PL" sz="1600" b="0" i="0" dirty="0">
                <a:effectLst/>
                <a:latin typeface="Söhne"/>
              </a:rPr>
              <a:t>CPU PIC24 ma do 1024 KB pamięci programu i do 32 KB pamięci RAM, co pozwala na przechowywanie dużej ilości danych.</a:t>
            </a:r>
            <a:br>
              <a:rPr lang="pl-PL" sz="1600" b="0" i="0" dirty="0">
                <a:effectLst/>
                <a:latin typeface="Söhne"/>
              </a:rPr>
            </a:br>
            <a:br>
              <a:rPr lang="pl-PL" sz="1600" b="0" i="0" dirty="0">
                <a:effectLst/>
                <a:latin typeface="Söhne"/>
              </a:rPr>
            </a:br>
            <a:r>
              <a:rPr lang="pl-PL" sz="1600" b="0" i="0" dirty="0">
                <a:effectLst/>
                <a:latin typeface="Söhne"/>
              </a:rPr>
              <a:t>PIC24 ma 24-bitową przestrzeń adresową, jednak niektóre modele maja mniejsza ilość pamięci, co za tym idzie mniejsza przestrzeń.</a:t>
            </a:r>
            <a:br>
              <a:rPr lang="pl-PL" sz="1600" b="0" i="0" dirty="0">
                <a:effectLst/>
                <a:latin typeface="Söhne"/>
              </a:rPr>
            </a:br>
            <a:br>
              <a:rPr lang="pl-PL" sz="1600" b="0" i="0" dirty="0">
                <a:effectLst/>
                <a:latin typeface="Söhne"/>
              </a:rPr>
            </a:br>
            <a:br>
              <a:rPr lang="pl-PL" sz="1600" b="0" i="0" dirty="0">
                <a:effectLst/>
                <a:latin typeface="Söhne"/>
              </a:rPr>
            </a:br>
            <a:r>
              <a:rPr lang="pl-PL" sz="1600" b="0" i="0" dirty="0">
                <a:effectLst/>
                <a:latin typeface="Söhne"/>
              </a:rPr>
              <a:t>Później przedstawię tabelkę z najnowszymi danym.</a:t>
            </a:r>
            <a:br>
              <a:rPr lang="pl-PL" sz="1600" b="0" i="0" dirty="0">
                <a:effectLst/>
                <a:latin typeface="Söhne"/>
              </a:rPr>
            </a:br>
            <a:br>
              <a:rPr lang="pl-PL" sz="1600" b="0" i="0" dirty="0">
                <a:effectLst/>
                <a:latin typeface="Söhne"/>
              </a:rPr>
            </a:br>
            <a:br>
              <a:rPr lang="pl-PL" sz="1600" b="0" i="0" dirty="0">
                <a:effectLst/>
                <a:latin typeface="Söhne"/>
              </a:rPr>
            </a:br>
            <a:br>
              <a:rPr lang="pl-PL" sz="1600" b="0" i="0" dirty="0">
                <a:effectLst/>
                <a:latin typeface="Söhne"/>
              </a:rPr>
            </a:br>
            <a:br>
              <a:rPr lang="pl-PL" sz="1600" b="0" i="0" dirty="0">
                <a:effectLst/>
                <a:latin typeface="Söhne"/>
              </a:rPr>
            </a:br>
            <a:br>
              <a:rPr lang="pl-PL" sz="1600" b="0" i="0" dirty="0">
                <a:effectLst/>
                <a:latin typeface="Söhne"/>
              </a:rPr>
            </a:br>
            <a:br>
              <a:rPr lang="pl-PL" sz="1600" b="0" i="0" dirty="0">
                <a:effectLst/>
                <a:latin typeface="Söhne"/>
              </a:rPr>
            </a:br>
            <a:br>
              <a:rPr lang="pl-PL" sz="1600" b="0" i="0" dirty="0">
                <a:effectLst/>
                <a:latin typeface="Söhne"/>
              </a:rPr>
            </a:br>
            <a:br>
              <a:rPr lang="pl-PL" sz="1600" b="0" i="0" dirty="0">
                <a:effectLst/>
                <a:latin typeface="Söhne"/>
              </a:rPr>
            </a:br>
            <a:br>
              <a:rPr lang="pl-PL" sz="1600" b="0" i="0" dirty="0">
                <a:effectLst/>
                <a:latin typeface="Söhne"/>
              </a:rPr>
            </a:br>
            <a:br>
              <a:rPr lang="pl-PL" sz="1600" b="0" i="0" dirty="0">
                <a:effectLst/>
                <a:latin typeface="Söhne"/>
              </a:rPr>
            </a:br>
            <a:endParaRPr lang="pl-PL" sz="1600" dirty="0"/>
          </a:p>
        </p:txBody>
      </p:sp>
      <p:sp>
        <p:nvSpPr>
          <p:cNvPr id="21" name="Numer slajdu — symbol zastępczy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10</a:t>
            </a:fld>
            <a:endParaRPr lang="pl-PL"/>
          </a:p>
        </p:txBody>
      </p:sp>
      <p:pic>
        <p:nvPicPr>
          <p:cNvPr id="5" name="Obraz 4" descr="Obraz zawierający tekst, sprzęt elektroniczny, obwód&#10;&#10;Opis wygenerowany automatycznie">
            <a:extLst>
              <a:ext uri="{FF2B5EF4-FFF2-40B4-BE49-F238E27FC236}">
                <a16:creationId xmlns:a16="http://schemas.microsoft.com/office/drawing/2014/main" id="{715CFB6B-3813-717A-8F2F-189415C85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600" y="858987"/>
            <a:ext cx="5456170" cy="45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5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a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7" name="Ow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7" name="Tytuł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Plusy i minusy pamięci PIC24 </a:t>
            </a:r>
          </a:p>
        </p:txBody>
      </p:sp>
      <p:sp>
        <p:nvSpPr>
          <p:cNvPr id="9" name="Tekst — symbol zastępczy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pl-PL" sz="2000" dirty="0"/>
              <a:t>PLUSY</a:t>
            </a:r>
          </a:p>
        </p:txBody>
      </p:sp>
      <p:sp>
        <p:nvSpPr>
          <p:cNvPr id="10" name="Zawartość — symbol zastępczy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Duża ilość dostępnej pamięci, zarówno RAM, jak i pamięci programu</a:t>
            </a:r>
          </a:p>
          <a:p>
            <a:pPr rtl="0"/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Możliwość rozszerzenia pamięci programu i danych poprzez wykorzystanie górnego adresu pamięci</a:t>
            </a:r>
          </a:p>
          <a:p>
            <a:pPr rtl="0"/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Specjalne rejestry funkcji (SFR), które ułatwiają dostęp do </a:t>
            </a:r>
            <a:r>
              <a:rPr lang="pl-PL" sz="1600" b="0" i="0" dirty="0" err="1">
                <a:solidFill>
                  <a:schemeClr val="tx1"/>
                </a:solidFill>
                <a:effectLst/>
                <a:latin typeface="Söhne"/>
              </a:rPr>
              <a:t>peryferiów</a:t>
            </a:r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 mikrokontrolera.</a:t>
            </a:r>
          </a:p>
          <a:p>
            <a:pPr rtl="0"/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Dedykowana pamięć DMA do przesyłania danych pomiędzy peryferiami a pamięcią RAM, co zwiększa wydajność systemu</a:t>
            </a:r>
            <a:endParaRPr lang="pl-PL" sz="1600" dirty="0">
              <a:solidFill>
                <a:schemeClr val="tx1"/>
              </a:solidFill>
              <a:latin typeface="Söhne"/>
            </a:endParaRPr>
          </a:p>
          <a:p>
            <a:pPr rtl="0"/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Małe wymagania co do porządku bajtów w danych</a:t>
            </a:r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rtlCol="0"/>
          <a:lstStyle/>
          <a:p>
            <a:pPr rtl="0"/>
            <a:r>
              <a:rPr lang="pl-PL" sz="2000" dirty="0"/>
              <a:t>MINUSY</a:t>
            </a:r>
          </a:p>
        </p:txBody>
      </p:sp>
      <p:sp>
        <p:nvSpPr>
          <p:cNvPr id="12" name="Zawartość — symbol zastępczy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/>
          <a:lstStyle/>
          <a:p>
            <a:pPr rtl="0"/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Niektóre modele oferują ograniczoną pamięć DMA lub w ogóle jej nie mają</a:t>
            </a:r>
          </a:p>
          <a:p>
            <a:pPr rtl="0"/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Niektóre modele oferują mniejszą ilość pamięci niż inne, co może stanowić ograniczenie dla niektórych aplikacji</a:t>
            </a:r>
          </a:p>
          <a:p>
            <a:pPr rtl="0"/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Trzeba zwracać uwagę na to, gdzie w pamięci są przechowywane dane, zwłaszcza jeśli chodzi o duże ilości zmiennych</a:t>
            </a:r>
          </a:p>
          <a:p>
            <a:pPr rtl="0"/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Procesory PIC24 są stosunkowo drogie w porównaniu do innych mikrokontrolerów, co może wpłynąć na koszty projektu</a:t>
            </a:r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11</a:t>
            </a:fld>
            <a:endParaRPr lang="pl-PL"/>
          </a:p>
        </p:txBody>
      </p:sp>
      <p:sp>
        <p:nvSpPr>
          <p:cNvPr id="22" name="Dowolny kształt: Kształt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— symbol zastępczy 7" descr="Cyfrowe tło punktów danych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07950" y="0"/>
            <a:ext cx="12192000" cy="6858000"/>
          </a:xfrm>
        </p:spPr>
      </p:pic>
      <p:sp>
        <p:nvSpPr>
          <p:cNvPr id="15" name="Tytuł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545137" cy="3713806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l-PL" sz="6600" dirty="0"/>
              <a:t>Komunikacja i przetwarzanie sygnałów</a:t>
            </a:r>
            <a:br>
              <a:rPr lang="pl-PL" sz="6600" dirty="0"/>
            </a:br>
            <a:r>
              <a:rPr lang="pl-PL" dirty="0"/>
              <a:t> PIC24</a:t>
            </a:r>
            <a:endParaRPr lang="pl-PL" sz="6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342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4"/>
            <a:ext cx="3566160" cy="5431395"/>
          </a:xfrm>
        </p:spPr>
        <p:txBody>
          <a:bodyPr rtlCol="0">
            <a:noAutofit/>
          </a:bodyPr>
          <a:lstStyle/>
          <a:p>
            <a:pPr algn="l"/>
            <a:r>
              <a:rPr lang="pl-PL" sz="1800" b="0" i="0" dirty="0" err="1">
                <a:effectLst/>
                <a:latin typeface="Söhne"/>
              </a:rPr>
              <a:t>Komunkacja</a:t>
            </a:r>
            <a:r>
              <a:rPr lang="pl-PL" sz="1800" b="0" i="0" dirty="0">
                <a:effectLst/>
                <a:latin typeface="Söhne"/>
              </a:rPr>
              <a:t> - CPU PIC24 obsługuje wiele protokołów komunikacyjnych, takich jak UART, SPI, I2C i USB. Dzięki temu można łatwo komunikować się z innymi urządzeniami i wymieniać dane.</a:t>
            </a:r>
            <a:br>
              <a:rPr lang="pl-PL" sz="1800" b="0" i="0" dirty="0">
                <a:effectLst/>
                <a:latin typeface="Söhne"/>
              </a:rPr>
            </a:br>
            <a:br>
              <a:rPr lang="pl-PL" sz="1800" b="0" i="0" dirty="0">
                <a:effectLst/>
                <a:latin typeface="Söhne"/>
              </a:rPr>
            </a:br>
            <a:br>
              <a:rPr lang="pl-PL" sz="1800" b="0" i="0" dirty="0">
                <a:effectLst/>
                <a:latin typeface="Söhne"/>
              </a:rPr>
            </a:br>
            <a:r>
              <a:rPr lang="pl-PL" sz="1800" b="0" i="0" dirty="0">
                <a:effectLst/>
                <a:latin typeface="Söhne"/>
              </a:rPr>
              <a:t>Przetwarzanie sygnałów - CPU PIC24 ma wbudowane przetworniki analogowo-cyfrowe (ADC) i cyfrowo-analogowe (DAC), co umożliwia przetwarzanie sygnałów analogowych, takich jak dźwięk, obraz czy pomiary fizyczne.</a:t>
            </a:r>
            <a:br>
              <a:rPr lang="pl-PL" sz="1800" b="0" i="0" dirty="0">
                <a:effectLst/>
                <a:latin typeface="Söhne"/>
              </a:rPr>
            </a:br>
            <a:br>
              <a:rPr lang="pl-PL" sz="1800" b="0" i="0" dirty="0">
                <a:effectLst/>
                <a:latin typeface="Söhne"/>
              </a:rPr>
            </a:br>
            <a:br>
              <a:rPr lang="pl-PL" sz="1800" b="0" i="0" dirty="0">
                <a:effectLst/>
                <a:latin typeface="Söhne"/>
              </a:rPr>
            </a:br>
            <a:br>
              <a:rPr lang="pl-PL" sz="1800" b="0" i="0" dirty="0">
                <a:effectLst/>
                <a:latin typeface="Söhne"/>
              </a:rPr>
            </a:br>
            <a:br>
              <a:rPr lang="pl-PL" sz="1800" b="0" i="0" dirty="0">
                <a:effectLst/>
                <a:latin typeface="Söhne"/>
              </a:rPr>
            </a:br>
            <a:endParaRPr lang="pl-PL" sz="1800" dirty="0"/>
          </a:p>
        </p:txBody>
      </p:sp>
      <p:sp>
        <p:nvSpPr>
          <p:cNvPr id="21" name="Numer slajdu — symbol zastępczy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13</a:t>
            </a:fld>
            <a:endParaRPr lang="pl-PL"/>
          </a:p>
        </p:txBody>
      </p:sp>
      <p:pic>
        <p:nvPicPr>
          <p:cNvPr id="5" name="Obraz 4" descr="Obraz zawierający tekst, sprzęt elektroniczny, obwód&#10;&#10;Opis wygenerowany automatycznie">
            <a:extLst>
              <a:ext uri="{FF2B5EF4-FFF2-40B4-BE49-F238E27FC236}">
                <a16:creationId xmlns:a16="http://schemas.microsoft.com/office/drawing/2014/main" id="{715CFB6B-3813-717A-8F2F-189415C85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600" y="858987"/>
            <a:ext cx="5456170" cy="45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39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pl-PL" dirty="0"/>
              <a:t>Komunikacja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/>
          <a:lstStyle/>
          <a:p>
            <a:pPr rtl="0"/>
            <a:r>
              <a:rPr lang="pl-PL" b="1" i="0" dirty="0">
                <a:effectLst/>
                <a:latin typeface="Arial" panose="020B0604020202020204" pitchFamily="34" charset="0"/>
              </a:rPr>
              <a:t>UART</a:t>
            </a:r>
            <a:r>
              <a:rPr lang="pl-PL" b="0" i="0" dirty="0">
                <a:effectLst/>
                <a:latin typeface="Arial" panose="020B0604020202020204" pitchFamily="34" charset="0"/>
              </a:rPr>
              <a:t> </a:t>
            </a:r>
            <a:endParaRPr lang="pl-PL" dirty="0"/>
          </a:p>
        </p:txBody>
      </p:sp>
      <p:sp>
        <p:nvSpPr>
          <p:cNvPr id="9" name="Zawartość — symbol zastępczy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rmAutofit/>
          </a:bodyPr>
          <a:lstStyle/>
          <a:p>
            <a:pPr lvl="0" rtl="0"/>
            <a:r>
              <a:rPr lang="pl-PL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układ scalony</a:t>
            </a:r>
            <a:r>
              <a:rPr lang="pl-PL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służący do asynchronicznego przekazywania i odbierania informacji poprzez </a:t>
            </a:r>
            <a:r>
              <a:rPr lang="pl-PL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 szeregowy</a:t>
            </a:r>
            <a:r>
              <a:rPr lang="pl-PL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0" rtl="0"/>
            <a:r>
              <a:rPr lang="pl-PL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stosowany jest w urządzeniach komunikacyjnych takich jak modemy, konwertery RS-232/TTL, interfejsy Bluetooth, kable programowania i debugowania, kontrolery przemysłowe, terminale, klawiatury, myszy, drukarki, kasy fiskalne, itp.</a:t>
            </a:r>
            <a:endParaRPr lang="pl-P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endParaRPr lang="pl-PL" sz="1600" dirty="0"/>
          </a:p>
        </p:txBody>
      </p:sp>
      <p:sp>
        <p:nvSpPr>
          <p:cNvPr id="12" name="Tekst — symbol zastępczy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rtlCol="0"/>
          <a:lstStyle/>
          <a:p>
            <a:pPr rtl="0"/>
            <a:r>
              <a:rPr lang="pl-PL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SPI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awartość — symbol zastępczy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/>
          <a:p>
            <a:pPr lvl="0" rtl="0"/>
            <a:r>
              <a:rPr lang="pl-PL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szeregowy interfejs urządzeń peryferyjnych</a:t>
            </a:r>
          </a:p>
          <a:p>
            <a:pPr lvl="0" rtl="0"/>
            <a:r>
              <a:rPr lang="pl-PL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stosowany jest w różnego rodzaju urządzeniach cyfrowych, takich jak ekrany LCD, karty SD, pamięci </a:t>
            </a:r>
            <a:r>
              <a:rPr lang="pl-PL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flash</a:t>
            </a:r>
            <a:r>
              <a:rPr lang="pl-PL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sterowniki silników, kontrolery LED, przetworniki analogowo-cyfrowe (ADC), przetworniki cyfrowo-analogowe (DAC), itp.</a:t>
            </a:r>
            <a:endParaRPr lang="pl-P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rtlCol="0"/>
          <a:lstStyle/>
          <a:p>
            <a:pPr rtl="0"/>
            <a:r>
              <a:rPr lang="pl-PL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I2C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awartość — symbol zastępczy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/>
          <a:p>
            <a:pPr lvl="0" rtl="0"/>
            <a:r>
              <a:rPr lang="pl-PL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szeregowa, dwukierunkowa </a:t>
            </a:r>
            <a:r>
              <a:rPr lang="pl-PL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magistrala</a:t>
            </a:r>
            <a:r>
              <a:rPr lang="pl-PL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służąca do przesyłania danych w urządzeniach elektronicznych. Została opracowana przez przedsiębiorstwo </a:t>
            </a:r>
            <a:r>
              <a:rPr lang="pl-PL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Philips</a:t>
            </a:r>
            <a:r>
              <a:rPr lang="pl-PL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na początku </a:t>
            </a:r>
            <a:r>
              <a:rPr lang="pl-PL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 80</a:t>
            </a:r>
            <a:r>
              <a:rPr lang="pl-PL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 lvl="0" rtl="0"/>
            <a:r>
              <a:rPr lang="pl-PL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stosowany jest w różnych urządzeniach, w tym w czujnikach temperatury, wilgotności i ciśnienia, pamięciach EEPROM, pamięciach </a:t>
            </a:r>
            <a:r>
              <a:rPr lang="pl-PL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flash</a:t>
            </a:r>
            <a:r>
              <a:rPr lang="pl-PL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przetwornikach ADC, przetwornikach DAC, sterownikach silników, kontrolerach wyświetlaczy, itp.</a:t>
            </a:r>
          </a:p>
          <a:p>
            <a:pPr lvl="0" rtl="0"/>
            <a:endParaRPr lang="pl-PL" sz="1600" dirty="0"/>
          </a:p>
        </p:txBody>
      </p:sp>
      <p:sp>
        <p:nvSpPr>
          <p:cNvPr id="16" name="Numer slajdu — symbol zastępczy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a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7" name="Ow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7" name="Tytuł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Przetwarzanie </a:t>
            </a:r>
            <a:r>
              <a:rPr lang="pl-PL" dirty="0" err="1"/>
              <a:t>sygnałow</a:t>
            </a:r>
            <a:endParaRPr lang="pl-PL" dirty="0"/>
          </a:p>
        </p:txBody>
      </p:sp>
      <p:sp>
        <p:nvSpPr>
          <p:cNvPr id="9" name="Tekst — symbol zastępczy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pl-PL" sz="2000" dirty="0"/>
              <a:t>ADC </a:t>
            </a:r>
          </a:p>
        </p:txBody>
      </p:sp>
      <p:sp>
        <p:nvSpPr>
          <p:cNvPr id="10" name="Zawartość — symbol zastępczy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Odczytywanie wartości napięcia z czujników: ADC umożliwia odczytanie wartości napięcia na wejściu i przetworzenie go na liczbę cyfrową, która może być wykorzystana do sterowania pracą układu.</a:t>
            </a:r>
          </a:p>
          <a:p>
            <a:pPr rtl="0"/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Kontrolowanie prędkości silników: ADC może być wykorzystany do pomiaru prędkości obrotowej silników, co pozwala na dostosowanie pracy silnika do wymaganych warunków.</a:t>
            </a:r>
          </a:p>
          <a:p>
            <a:pPr rtl="0"/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Wykrywanie poziomów wody: ADC może pomóc w odczytaniu poziomu wody w zbiorniku, co może być wykorzystane do kontrolowania zasilania pompy wodnej lub do wykrywania wycieków.</a:t>
            </a:r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rtlCol="0"/>
          <a:lstStyle/>
          <a:p>
            <a:pPr rtl="0"/>
            <a:r>
              <a:rPr lang="pl-PL" sz="2000" dirty="0"/>
              <a:t>DAC</a:t>
            </a:r>
          </a:p>
        </p:txBody>
      </p:sp>
      <p:sp>
        <p:nvSpPr>
          <p:cNvPr id="12" name="Zawartość — symbol zastępczy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/>
          <a:lstStyle/>
          <a:p>
            <a:pPr rtl="0"/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Synteza dźwięku: DAC może być wykorzystany do generowania dźwięku w urządzeniach, takich jak klawiatury muzyczne, syntezatory, odtwarzacze MP3 itp.</a:t>
            </a:r>
          </a:p>
          <a:p>
            <a:pPr rtl="0"/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Sterowanie jasnością ekranów LCD: DAC może być wykorzystany do sterowania jasnością ekranów LCD, co pozwala na dostosowanie ich pracy do różnych warunków oświetleniowych.</a:t>
            </a:r>
          </a:p>
          <a:p>
            <a:pPr rtl="0"/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Sterowanie prędkością silników: DAC może być wykorzystany do sterowania prędkością obrotową silników, co pozwala na dostosowanie ich pracy do wymaganych warunków.</a:t>
            </a:r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15</a:t>
            </a:fld>
            <a:endParaRPr lang="pl-PL"/>
          </a:p>
        </p:txBody>
      </p:sp>
      <p:sp>
        <p:nvSpPr>
          <p:cNvPr id="22" name="Dowolny kształt: Kształt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3864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— symbol zastępczy 7" descr="Cyfrowe tło punktów danych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07950" y="0"/>
            <a:ext cx="12192000" cy="6858000"/>
          </a:xfrm>
        </p:spPr>
      </p:pic>
      <p:sp>
        <p:nvSpPr>
          <p:cNvPr id="15" name="Tytuł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545137" cy="371380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pl-PL" sz="6600" dirty="0"/>
              <a:t>Wsparcie dla programowania w C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16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6BFE997-B281-2243-23DD-5938046AE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456" y="689317"/>
            <a:ext cx="5545137" cy="581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02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4"/>
            <a:ext cx="3566160" cy="5431395"/>
          </a:xfrm>
        </p:spPr>
        <p:txBody>
          <a:bodyPr rtlCol="0">
            <a:noAutofit/>
          </a:bodyPr>
          <a:lstStyle/>
          <a:p>
            <a:pPr algn="l"/>
            <a:r>
              <a:rPr lang="pl-PL" sz="2000" b="0" i="0" dirty="0">
                <a:effectLst/>
                <a:latin typeface="Söhne"/>
              </a:rPr>
              <a:t>CPU PIC24 obsługuje programowanie w języku C, co ułatwia tworzenie oprogramowania i pozwala na łatwe </a:t>
            </a:r>
            <a:r>
              <a:rPr lang="pl-PL" sz="2000" b="0" i="0" dirty="0" err="1">
                <a:effectLst/>
                <a:latin typeface="Söhne"/>
              </a:rPr>
              <a:t>portowanie</a:t>
            </a:r>
            <a:r>
              <a:rPr lang="pl-PL" sz="2000" b="0" i="0" dirty="0">
                <a:effectLst/>
                <a:latin typeface="Söhne"/>
              </a:rPr>
              <a:t> kodu na inne platformy.</a:t>
            </a:r>
            <a:br>
              <a:rPr lang="pl-PL" sz="2000" b="0" i="0" dirty="0">
                <a:effectLst/>
                <a:latin typeface="Söhne"/>
              </a:rPr>
            </a:br>
            <a:br>
              <a:rPr lang="pl-PL" sz="2000" b="0" i="0" dirty="0">
                <a:effectLst/>
                <a:latin typeface="Söhne"/>
              </a:rPr>
            </a:br>
            <a:br>
              <a:rPr lang="pl-PL" sz="2000" b="0" i="0" dirty="0">
                <a:effectLst/>
                <a:latin typeface="Söhne"/>
              </a:rPr>
            </a:br>
            <a:br>
              <a:rPr lang="pl-PL" sz="2000" b="0" i="0" dirty="0">
                <a:effectLst/>
                <a:latin typeface="Söhne"/>
              </a:rPr>
            </a:br>
            <a:r>
              <a:rPr lang="pl-PL" sz="2000" b="0" i="0" dirty="0">
                <a:effectLst/>
                <a:latin typeface="Söhne"/>
              </a:rPr>
              <a:t>   </a:t>
            </a:r>
            <a:br>
              <a:rPr lang="pl-PL" sz="2000" b="0" i="0" dirty="0">
                <a:effectLst/>
                <a:latin typeface="Söhne"/>
              </a:rPr>
            </a:br>
            <a:br>
              <a:rPr lang="pl-PL" sz="2000" b="0" i="0" dirty="0">
                <a:effectLst/>
                <a:latin typeface="Söhne"/>
              </a:rPr>
            </a:br>
            <a:br>
              <a:rPr lang="pl-PL" sz="2000" b="0" i="0" dirty="0">
                <a:effectLst/>
                <a:latin typeface="Söhne"/>
              </a:rPr>
            </a:br>
            <a:br>
              <a:rPr lang="pl-PL" sz="2000" b="0" i="0" dirty="0">
                <a:effectLst/>
                <a:latin typeface="Söhne"/>
              </a:rPr>
            </a:br>
            <a:br>
              <a:rPr lang="pl-PL" sz="2000" b="0" i="0" dirty="0">
                <a:effectLst/>
                <a:latin typeface="Söhne"/>
              </a:rPr>
            </a:br>
            <a:br>
              <a:rPr lang="pl-PL" sz="2000" b="0" i="0" dirty="0">
                <a:effectLst/>
                <a:latin typeface="Söhne"/>
              </a:rPr>
            </a:br>
            <a:br>
              <a:rPr lang="pl-PL" sz="2000" b="0" i="0" dirty="0">
                <a:effectLst/>
                <a:latin typeface="Söhne"/>
              </a:rPr>
            </a:br>
            <a:br>
              <a:rPr lang="pl-PL" sz="2000" b="0" i="0" dirty="0">
                <a:effectLst/>
                <a:latin typeface="Söhne"/>
              </a:rPr>
            </a:br>
            <a:br>
              <a:rPr lang="pl-PL" sz="2000" b="0" i="0" dirty="0">
                <a:effectLst/>
                <a:latin typeface="Söhne"/>
              </a:rPr>
            </a:br>
            <a:br>
              <a:rPr lang="pl-PL" sz="2000" b="0" i="0" dirty="0">
                <a:effectLst/>
                <a:latin typeface="Söhne"/>
              </a:rPr>
            </a:br>
            <a:endParaRPr lang="pl-PL" sz="2000" dirty="0"/>
          </a:p>
        </p:txBody>
      </p:sp>
      <p:sp>
        <p:nvSpPr>
          <p:cNvPr id="21" name="Numer slajdu — symbol zastępczy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17</a:t>
            </a:fld>
            <a:endParaRPr lang="pl-PL"/>
          </a:p>
        </p:txBody>
      </p:sp>
      <p:pic>
        <p:nvPicPr>
          <p:cNvPr id="5" name="Obraz 4" descr="Obraz zawierający tekst, sprzęt elektroniczny, obwód&#10;&#10;Opis wygenerowany automatycznie">
            <a:extLst>
              <a:ext uri="{FF2B5EF4-FFF2-40B4-BE49-F238E27FC236}">
                <a16:creationId xmlns:a16="http://schemas.microsoft.com/office/drawing/2014/main" id="{715CFB6B-3813-717A-8F2F-189415C85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600" y="858987"/>
            <a:ext cx="5456170" cy="45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60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4"/>
            <a:ext cx="3566160" cy="5431395"/>
          </a:xfrm>
        </p:spPr>
        <p:txBody>
          <a:bodyPr rtlCol="0">
            <a:noAutofit/>
          </a:bodyPr>
          <a:lstStyle/>
          <a:p>
            <a:pPr algn="l"/>
            <a:r>
              <a:rPr lang="pl-PL" sz="2000" b="0" i="0" dirty="0">
                <a:effectLst/>
                <a:latin typeface="Söhne"/>
              </a:rPr>
              <a:t>CPU PIC24 obsługuje programowanie w języku C, co ułatwia tworzenie oprogramowania i pozwala na łatwe </a:t>
            </a:r>
            <a:r>
              <a:rPr lang="pl-PL" sz="2000" b="0" i="0" dirty="0" err="1">
                <a:effectLst/>
                <a:latin typeface="Söhne"/>
              </a:rPr>
              <a:t>portowanie</a:t>
            </a:r>
            <a:r>
              <a:rPr lang="pl-PL" sz="2000" b="0" i="0" dirty="0">
                <a:effectLst/>
                <a:latin typeface="Söhne"/>
              </a:rPr>
              <a:t> kodu na inne platformy.</a:t>
            </a:r>
            <a:br>
              <a:rPr lang="pl-PL" sz="2000" b="0" i="0" dirty="0">
                <a:effectLst/>
                <a:latin typeface="Söhne"/>
              </a:rPr>
            </a:br>
            <a:br>
              <a:rPr lang="pl-PL" sz="2000" b="0" i="0" dirty="0">
                <a:effectLst/>
                <a:latin typeface="Söhne"/>
              </a:rPr>
            </a:br>
            <a:br>
              <a:rPr lang="pl-PL" sz="2000" b="0" i="0" dirty="0">
                <a:effectLst/>
                <a:latin typeface="Söhne"/>
              </a:rPr>
            </a:br>
            <a:br>
              <a:rPr lang="pl-PL" sz="2000" b="0" i="0" dirty="0">
                <a:effectLst/>
                <a:latin typeface="Söhne"/>
              </a:rPr>
            </a:br>
            <a:br>
              <a:rPr lang="pl-PL" sz="2000" b="0" i="0" dirty="0">
                <a:effectLst/>
                <a:latin typeface="Söhne"/>
              </a:rPr>
            </a:br>
            <a:br>
              <a:rPr lang="pl-PL" sz="2000" b="0" i="0" dirty="0">
                <a:effectLst/>
                <a:latin typeface="Söhne"/>
              </a:rPr>
            </a:br>
            <a:endParaRPr lang="pl-PL" sz="2000" dirty="0"/>
          </a:p>
        </p:txBody>
      </p:sp>
      <p:sp>
        <p:nvSpPr>
          <p:cNvPr id="19" name="Data — symbol zastępczy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20" name="Stopka — symbol zastępczy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21" name="Numer slajdu — symbol zastępczy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18</a:t>
            </a:fld>
            <a:endParaRPr lang="pl-PL"/>
          </a:p>
        </p:txBody>
      </p:sp>
      <p:pic>
        <p:nvPicPr>
          <p:cNvPr id="5" name="Obraz 4" descr="Obraz zawierający tekst, sprzęt elektroniczny, obwód&#10;&#10;Opis wygenerowany automatycznie">
            <a:extLst>
              <a:ext uri="{FF2B5EF4-FFF2-40B4-BE49-F238E27FC236}">
                <a16:creationId xmlns:a16="http://schemas.microsoft.com/office/drawing/2014/main" id="{715CFB6B-3813-717A-8F2F-189415C85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600" y="858987"/>
            <a:ext cx="5456170" cy="4529320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9C4AC1D9-90CF-BFF8-7F4D-3BDBC7A42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413" y="0"/>
            <a:ext cx="1225082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05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ytuł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418446"/>
            <a:ext cx="5437187" cy="693455"/>
          </a:xfrm>
        </p:spPr>
        <p:txBody>
          <a:bodyPr rtlCol="0"/>
          <a:lstStyle/>
          <a:p>
            <a:pPr rtl="0"/>
            <a:r>
              <a:rPr lang="pl-PL" dirty="0"/>
              <a:t>linki</a:t>
            </a:r>
          </a:p>
        </p:txBody>
      </p:sp>
      <p:sp>
        <p:nvSpPr>
          <p:cNvPr id="23" name="Podtytuł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944" y="1303309"/>
            <a:ext cx="6603699" cy="4647085"/>
          </a:xfrm>
        </p:spPr>
        <p:txBody>
          <a:bodyPr rtlCol="0"/>
          <a:lstStyle/>
          <a:p>
            <a:pPr rtl="0"/>
            <a:r>
              <a:rPr lang="pl-PL" sz="1600" dirty="0"/>
              <a:t>https://microchipdeveloper.com/16bit:dm-structure</a:t>
            </a:r>
          </a:p>
          <a:p>
            <a:pPr rtl="0"/>
            <a:r>
              <a:rPr lang="pl-PL" sz="1600" dirty="0">
                <a:hlinkClick r:id="rId2"/>
              </a:rPr>
              <a:t>https://www.microchip.com/en-us/products/microcontrollers-and-microprocessors/16-bit-mcus</a:t>
            </a:r>
            <a:endParaRPr lang="pl-PL" sz="1600" dirty="0"/>
          </a:p>
          <a:p>
            <a:pPr rtl="0"/>
            <a:r>
              <a:rPr lang="pl-PL" sz="1600" dirty="0">
                <a:hlinkClick r:id="rId3"/>
              </a:rPr>
              <a:t>https://pdf1.alldatasheet.com/datasheet-pdf/view/533709/MICROCHIP/PIC24.html</a:t>
            </a:r>
            <a:endParaRPr lang="pl-PL" sz="1600" dirty="0"/>
          </a:p>
          <a:p>
            <a:pPr rtl="0"/>
            <a:r>
              <a:rPr lang="pl-PL" sz="1600" dirty="0">
                <a:hlinkClick r:id="rId4"/>
              </a:rPr>
              <a:t>https://ww1.microchip.com/downloads/aemDocuments/documents/OTH/ProductDocuments/Brochures/30010109.pdf</a:t>
            </a:r>
            <a:endParaRPr lang="pl-PL" sz="1600" dirty="0"/>
          </a:p>
          <a:p>
            <a:pPr rtl="0"/>
            <a:r>
              <a:rPr lang="pl-PL" sz="1600" dirty="0">
                <a:hlinkClick r:id="rId5"/>
              </a:rPr>
              <a:t>https://pl.wikipedia.org/wiki/Uniwersalny_asynchroniczny_nadajnik-odbiornik</a:t>
            </a:r>
            <a:endParaRPr lang="pl-PL" sz="1600" dirty="0"/>
          </a:p>
          <a:p>
            <a:pPr rtl="0"/>
            <a:r>
              <a:rPr lang="pl-PL" sz="1600" dirty="0">
                <a:hlinkClick r:id="rId6"/>
              </a:rPr>
              <a:t>https://pl.wikipedia.org/wiki/Serial_Peripheral_Interface</a:t>
            </a:r>
            <a:endParaRPr lang="pl-PL" sz="1600" dirty="0"/>
          </a:p>
          <a:p>
            <a:pPr rtl="0"/>
            <a:r>
              <a:rPr lang="pl-PL" sz="1600" dirty="0"/>
              <a:t>https://pl.wikipedia.org/wiki/I²C</a:t>
            </a:r>
          </a:p>
          <a:p>
            <a:pPr rtl="0"/>
            <a:endParaRPr lang="pl-PL" sz="1600" dirty="0"/>
          </a:p>
        </p:txBody>
      </p:sp>
      <p:pic>
        <p:nvPicPr>
          <p:cNvPr id="27" name="Obraz — symbol zastępczy 26" descr="Cyfrowe tło punktów danych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7394" y="548640"/>
            <a:ext cx="5084064" cy="2880360"/>
          </a:xfrm>
        </p:spPr>
      </p:pic>
      <p:pic>
        <p:nvPicPr>
          <p:cNvPr id="33" name="Obraz — symbol zastępczy 32" descr="Cyfrowe tło punktów danych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pl-PL" dirty="0"/>
              <a:t>Temaciki</a:t>
            </a:r>
            <a:br>
              <a:rPr lang="pl-PL" dirty="0"/>
            </a:br>
            <a:r>
              <a:rPr lang="pl-PL" dirty="0"/>
              <a:t>o PIC24 &gt; 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2782989"/>
          </a:xfrm>
        </p:spPr>
        <p:txBody>
          <a:bodyPr rtlCol="0"/>
          <a:lstStyle/>
          <a:p>
            <a:pPr rtl="0"/>
            <a:r>
              <a:rPr lang="pl-PL" sz="1600" dirty="0"/>
              <a:t>Architektura procesora</a:t>
            </a:r>
          </a:p>
          <a:p>
            <a:pPr rtl="0"/>
            <a:r>
              <a:rPr lang="pl-PL" sz="1600" dirty="0"/>
              <a:t>Szybkość działania</a:t>
            </a:r>
          </a:p>
          <a:p>
            <a:pPr rtl="0"/>
            <a:r>
              <a:rPr lang="pl-PL" sz="1600" dirty="0"/>
              <a:t>Pamięć</a:t>
            </a:r>
          </a:p>
          <a:p>
            <a:r>
              <a:rPr lang="pl-PL" sz="1600" dirty="0"/>
              <a:t>Komunikacja i przetwarzanie sygnałów</a:t>
            </a:r>
          </a:p>
          <a:p>
            <a:r>
              <a:rPr lang="pl-PL" sz="1600" dirty="0"/>
              <a:t>Wsparcie dla programowania w C</a:t>
            </a:r>
          </a:p>
          <a:p>
            <a:pPr rtl="0"/>
            <a:endParaRPr lang="pl-PL" dirty="0"/>
          </a:p>
          <a:p>
            <a:pPr rtl="0"/>
            <a:endParaRPr lang="pl-PL" dirty="0"/>
          </a:p>
        </p:txBody>
      </p:sp>
      <p:pic>
        <p:nvPicPr>
          <p:cNvPr id="8" name="Obraz — symbol zastępczy 7" descr="Dane cyfrowe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Obraz — symbol zastępczy 9" descr="Punkty danych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Obraz — symbol zastępczy 11" descr="Tło danych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Numer slajdu — symbol zastępczy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/>
              <a:t>2</a:t>
            </a:fld>
            <a:endParaRPr lang="pl-PL"/>
          </a:p>
        </p:txBody>
      </p:sp>
      <p:pic>
        <p:nvPicPr>
          <p:cNvPr id="6" name="Obraz — symbol zastępczy 9">
            <a:extLst>
              <a:ext uri="{FF2B5EF4-FFF2-40B4-BE49-F238E27FC236}">
                <a16:creationId xmlns:a16="http://schemas.microsoft.com/office/drawing/2014/main" id="{68C06C4F-4EFD-70FD-BADB-98FE1D362A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4833405" y="1480044"/>
            <a:ext cx="4102345" cy="3781185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olny kształt: Kształt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40" name="Grupa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3" name="Ow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4" name="Ow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 useBgFill="1">
        <p:nvSpPr>
          <p:cNvPr id="46" name="Prostokąt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pic>
        <p:nvPicPr>
          <p:cNvPr id="8" name="Obraz — symbol zastępczy 7" descr="Cyfrowe tło punktów danych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2047" y="0"/>
            <a:ext cx="12192000" cy="6858000"/>
          </a:xfrm>
        </p:spPr>
      </p:pic>
      <p:sp>
        <p:nvSpPr>
          <p:cNvPr id="48" name="Prostokąt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l-PL" sz="6400" kern="1200" dirty="0">
                <a:solidFill>
                  <a:schemeClr val="tx1"/>
                </a:solidFill>
                <a:ea typeface="+mj-ea"/>
                <a:cs typeface="+mj-cs"/>
              </a:rPr>
              <a:t>Trochę o PIC24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4</a:t>
            </a:fld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E77CC9-48FF-F21F-2270-D50F9E77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506627"/>
            <a:ext cx="11090274" cy="5586198"/>
          </a:xfrm>
        </p:spPr>
        <p:txBody>
          <a:bodyPr/>
          <a:lstStyle/>
          <a:p>
            <a:r>
              <a:rPr lang="pl-PL" sz="2400" b="0" i="0" dirty="0">
                <a:solidFill>
                  <a:schemeClr val="tx1"/>
                </a:solidFill>
                <a:effectLst/>
                <a:latin typeface="Söhne"/>
              </a:rPr>
              <a:t>CPU PIC24 to rodzina mikrokontrolerów produkowana przez firmę </a:t>
            </a:r>
            <a:r>
              <a:rPr lang="pl-PL" sz="2400" b="0" i="0" dirty="0" err="1">
                <a:solidFill>
                  <a:schemeClr val="tx1"/>
                </a:solidFill>
                <a:effectLst/>
                <a:latin typeface="Söhne"/>
              </a:rPr>
              <a:t>Microchip</a:t>
            </a:r>
            <a:r>
              <a:rPr lang="pl-PL" sz="2400" b="0" i="0" dirty="0">
                <a:solidFill>
                  <a:schemeClr val="tx1"/>
                </a:solidFill>
                <a:effectLst/>
                <a:latin typeface="Söhne"/>
              </a:rPr>
              <a:t> Technology. Charakteryzuje się wysoką wydajnością i niskim poborem mocy, dzięki czemu znajdują zastosowanie w wielu urządzeniach elektronicznych, w tym w automatyce przemysłowej, systemach audio i wideo, urządzeniach medycznych oraz innych systemach wbudowanych. PIC24 jest zazwyczaj dostępny w obudowie DIP, QFN lub TQFP. Rozmiar obudowy może różnić się między modelami, ale zazwyczaj jest on stosunkowo niewielki.</a:t>
            </a:r>
            <a:endParaRPr lang="pl-PL" sz="2400" dirty="0">
              <a:solidFill>
                <a:schemeClr val="tx1"/>
              </a:solidFill>
            </a:endParaRPr>
          </a:p>
        </p:txBody>
      </p:sp>
      <p:sp>
        <p:nvSpPr>
          <p:cNvPr id="9" name="Tytuł 8">
            <a:extLst>
              <a:ext uri="{FF2B5EF4-FFF2-40B4-BE49-F238E27FC236}">
                <a16:creationId xmlns:a16="http://schemas.microsoft.com/office/drawing/2014/main" id="{63399A08-A4D8-521D-4B5F-960DCC5C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6627"/>
            <a:ext cx="11091600" cy="1374648"/>
          </a:xfrm>
        </p:spPr>
        <p:txBody>
          <a:bodyPr/>
          <a:lstStyle/>
          <a:p>
            <a:br>
              <a:rPr lang="pl-PL" dirty="0"/>
            </a:br>
            <a:endParaRPr lang="pl-PL" dirty="0"/>
          </a:p>
        </p:txBody>
      </p:sp>
      <p:pic>
        <p:nvPicPr>
          <p:cNvPr id="4098" name="Picture 2" descr="I Have No Idea What I'm Doing | Know Your Meme">
            <a:extLst>
              <a:ext uri="{FF2B5EF4-FFF2-40B4-BE49-F238E27FC236}">
                <a16:creationId xmlns:a16="http://schemas.microsoft.com/office/drawing/2014/main" id="{3B763CFC-AF51-682D-F7BF-543C2E9C8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668" y="2982520"/>
            <a:ext cx="6263347" cy="352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— symbol zastępczy 7" descr="Cyfrowe tło punktów danych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2047" y="0"/>
            <a:ext cx="12192000" cy="6858000"/>
          </a:xfrm>
        </p:spPr>
      </p:pic>
      <p:sp>
        <p:nvSpPr>
          <p:cNvPr id="15" name="Tytuł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l-PL" dirty="0"/>
              <a:t>Architektura PIC24</a:t>
            </a:r>
            <a:endParaRPr lang="pl-PL" sz="6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505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4"/>
            <a:ext cx="3566160" cy="5431395"/>
          </a:xfrm>
        </p:spPr>
        <p:txBody>
          <a:bodyPr rtlCol="0">
            <a:noAutofit/>
          </a:bodyPr>
          <a:lstStyle/>
          <a:p>
            <a:pPr rtl="0"/>
            <a:r>
              <a:rPr lang="pl-PL" sz="2400" b="0" i="0" dirty="0">
                <a:effectLst/>
                <a:latin typeface="Söhne"/>
              </a:rPr>
              <a:t>CPU PIC24 wykorzystuje architekturę procesora typu Harvard 16-bitowa, co oznacza, że ​​pamięć programu i pamięć danych są oddzielne. To umożliwia szybki dostęp do danych i kodu programu, co jest szczególnie ważne w systemach czasu rzeczywistego.</a:t>
            </a:r>
            <a:br>
              <a:rPr lang="pl-PL" sz="2400" b="0" i="0" dirty="0">
                <a:effectLst/>
                <a:latin typeface="Söhne"/>
              </a:rPr>
            </a:br>
            <a:br>
              <a:rPr lang="pl-PL" sz="2400" b="0" i="0" dirty="0">
                <a:effectLst/>
                <a:latin typeface="Söhne"/>
              </a:rPr>
            </a:br>
            <a:r>
              <a:rPr lang="pl-PL" sz="2400" b="0" i="0" dirty="0">
                <a:effectLst/>
                <a:latin typeface="Söhne"/>
              </a:rPr>
              <a:t>W rozpisce tematów jest uwzględniona architektura Harvard.</a:t>
            </a:r>
            <a:br>
              <a:rPr lang="pl-PL" sz="2400" b="0" i="0" dirty="0">
                <a:effectLst/>
                <a:latin typeface="Söhne"/>
              </a:rPr>
            </a:br>
            <a:endParaRPr lang="pl-PL" sz="2400" dirty="0"/>
          </a:p>
        </p:txBody>
      </p:sp>
      <p:sp>
        <p:nvSpPr>
          <p:cNvPr id="21" name="Numer slajdu — symbol zastępczy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6</a:t>
            </a:fld>
            <a:endParaRPr lang="pl-PL"/>
          </a:p>
        </p:txBody>
      </p:sp>
      <p:pic>
        <p:nvPicPr>
          <p:cNvPr id="5" name="Obraz 4" descr="Obraz zawierający tekst, sprzęt elektroniczny, obwód&#10;&#10;Opis wygenerowany automatycznie">
            <a:extLst>
              <a:ext uri="{FF2B5EF4-FFF2-40B4-BE49-F238E27FC236}">
                <a16:creationId xmlns:a16="http://schemas.microsoft.com/office/drawing/2014/main" id="{715CFB6B-3813-717A-8F2F-189415C85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600" y="858987"/>
            <a:ext cx="5456170" cy="45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— symbol zastępczy 7" descr="Cyfrowe tło punktów danych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2047" y="0"/>
            <a:ext cx="12192000" cy="6858000"/>
          </a:xfrm>
        </p:spPr>
      </p:pic>
      <p:sp>
        <p:nvSpPr>
          <p:cNvPr id="15" name="Tytuł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l-PL" dirty="0"/>
              <a:t>Szybkość działania PIC24</a:t>
            </a:r>
            <a:endParaRPr lang="pl-PL" sz="6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7</a:t>
            </a:fld>
            <a:endParaRPr lang="pl-PL"/>
          </a:p>
        </p:txBody>
      </p:sp>
      <p:pic>
        <p:nvPicPr>
          <p:cNvPr id="5122" name="Picture 2" descr="I Am Speed Memes - StayHipp">
            <a:extLst>
              <a:ext uri="{FF2B5EF4-FFF2-40B4-BE49-F238E27FC236}">
                <a16:creationId xmlns:a16="http://schemas.microsoft.com/office/drawing/2014/main" id="{CE840159-B53B-B5EC-8118-ED45749DE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49" y="3430166"/>
            <a:ext cx="5923379" cy="323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44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4"/>
            <a:ext cx="3566160" cy="5431395"/>
          </a:xfrm>
        </p:spPr>
        <p:txBody>
          <a:bodyPr rtlCol="0">
            <a:noAutofit/>
          </a:bodyPr>
          <a:lstStyle/>
          <a:p>
            <a:pPr rtl="0"/>
            <a:r>
              <a:rPr lang="pl-PL" sz="2000" b="0" i="0" dirty="0">
                <a:effectLst/>
                <a:latin typeface="Söhne"/>
              </a:rPr>
              <a:t>CPU PIC24 działa z prędkością do 70 MHz, odnosi się to do prędkości z jaką mikrokontroler jest w stanie wykonywać instrukcje oraz przetwarzać dane. </a:t>
            </a:r>
            <a:r>
              <a:rPr lang="pl-PL" sz="2000" dirty="0">
                <a:latin typeface="Söhne"/>
              </a:rPr>
              <a:t>S</a:t>
            </a:r>
            <a:r>
              <a:rPr lang="pl-PL" sz="2000" b="0" i="0" dirty="0">
                <a:effectLst/>
                <a:latin typeface="Söhne"/>
              </a:rPr>
              <a:t>zybkie przetwarzanie danych i wykonywanie wielu zadań jednocześnie, równoznacznie jest to jeden z najważniejszych parametrów wpływających na wydajność urządzenia.</a:t>
            </a:r>
            <a:br>
              <a:rPr lang="pl-PL" sz="2000" b="0" i="0" dirty="0">
                <a:effectLst/>
                <a:latin typeface="Söhne"/>
              </a:rPr>
            </a:br>
            <a:br>
              <a:rPr lang="pl-PL" sz="2000" b="0" i="0" dirty="0">
                <a:effectLst/>
                <a:latin typeface="Söhne"/>
              </a:rPr>
            </a:br>
            <a:r>
              <a:rPr lang="pl-PL" sz="2000" b="0" i="0" dirty="0">
                <a:effectLst/>
                <a:latin typeface="Söhne"/>
              </a:rPr>
              <a:t>Wysoka szybkość działania pozwala na realizację złożonych algorytmów, symulacji i obliczeń numerycznych w czasie rzeczywistym. Dzięki temu CPU PIC24 jest idealnym rozwiązaniem dla wielu zastosowań</a:t>
            </a:r>
            <a:endParaRPr lang="pl-PL" sz="2400" dirty="0"/>
          </a:p>
        </p:txBody>
      </p:sp>
      <p:sp>
        <p:nvSpPr>
          <p:cNvPr id="21" name="Numer slajdu — symbol zastępczy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8</a:t>
            </a:fld>
            <a:endParaRPr lang="pl-PL"/>
          </a:p>
        </p:txBody>
      </p:sp>
      <p:pic>
        <p:nvPicPr>
          <p:cNvPr id="5" name="Obraz 4" descr="Obraz zawierający tekst, sprzęt elektroniczny, obwód&#10;&#10;Opis wygenerowany automatycznie">
            <a:extLst>
              <a:ext uri="{FF2B5EF4-FFF2-40B4-BE49-F238E27FC236}">
                <a16:creationId xmlns:a16="http://schemas.microsoft.com/office/drawing/2014/main" id="{715CFB6B-3813-717A-8F2F-189415C85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600" y="858987"/>
            <a:ext cx="5456170" cy="45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4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— symbol zastępczy 7" descr="Cyfrowe tło punktów danych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07950" y="0"/>
            <a:ext cx="12192000" cy="6858000"/>
          </a:xfrm>
        </p:spPr>
      </p:pic>
      <p:sp>
        <p:nvSpPr>
          <p:cNvPr id="15" name="Tytuł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l-PL" dirty="0"/>
              <a:t>Pamięć PIC24</a:t>
            </a:r>
            <a:endParaRPr lang="pl-PL" sz="6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612628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441.tgt.Office_50301113_TF33713516_Win32_OJ112196127" id="{13F340DD-E820-4A45-AE8D-F68A3FDA2EBD}" vid="{E10BDB70-DE34-4756-8F2F-575C338F3077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{B97401C4-A70F-48F4-A1A7-F24969E42C80}tf33713516_win32</Template>
  <TotalTime>121</TotalTime>
  <Words>1052</Words>
  <Application>Microsoft Office PowerPoint</Application>
  <PresentationFormat>Panoramiczny</PresentationFormat>
  <Paragraphs>101</Paragraphs>
  <Slides>19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Söhne</vt:lpstr>
      <vt:lpstr>Times New Roman</vt:lpstr>
      <vt:lpstr>3DFloatVTI</vt:lpstr>
      <vt:lpstr>CPU PIC24 </vt:lpstr>
      <vt:lpstr>Temaciki o PIC24 &gt; </vt:lpstr>
      <vt:lpstr>Trochę o PIC24</vt:lpstr>
      <vt:lpstr> </vt:lpstr>
      <vt:lpstr>Architektura PIC24</vt:lpstr>
      <vt:lpstr>CPU PIC24 wykorzystuje architekturę procesora typu Harvard 16-bitowa, co oznacza, że ​​pamięć programu i pamięć danych są oddzielne. To umożliwia szybki dostęp do danych i kodu programu, co jest szczególnie ważne w systemach czasu rzeczywistego.  W rozpisce tematów jest uwzględniona architektura Harvard. </vt:lpstr>
      <vt:lpstr>Szybkość działania PIC24</vt:lpstr>
      <vt:lpstr>CPU PIC24 działa z prędkością do 70 MHz, odnosi się to do prędkości z jaką mikrokontroler jest w stanie wykonywać instrukcje oraz przetwarzać dane. Szybkie przetwarzanie danych i wykonywanie wielu zadań jednocześnie, równoznacznie jest to jeden z najważniejszych parametrów wpływających na wydajność urządzenia.  Wysoka szybkość działania pozwala na realizację złożonych algorytmów, symulacji i obliczeń numerycznych w czasie rzeczywistym. Dzięki temu CPU PIC24 jest idealnym rozwiązaniem dla wielu zastosowań</vt:lpstr>
      <vt:lpstr>Pamięć PIC24</vt:lpstr>
      <vt:lpstr>CPU PIC24 ma do 1024 KB pamięci programu i do 32 KB pamięci RAM, co pozwala na przechowywanie dużej ilości danych.  PIC24 ma 24-bitową przestrzeń adresową, jednak niektóre modele maja mniejsza ilość pamięci, co za tym idzie mniejsza przestrzeń.   Później przedstawię tabelkę z najnowszymi danym.           </vt:lpstr>
      <vt:lpstr>Plusy i minusy pamięci PIC24 </vt:lpstr>
      <vt:lpstr>Komunikacja i przetwarzanie sygnałów  PIC24</vt:lpstr>
      <vt:lpstr>Komunkacja - CPU PIC24 obsługuje wiele protokołów komunikacyjnych, takich jak UART, SPI, I2C i USB. Dzięki temu można łatwo komunikować się z innymi urządzeniami i wymieniać dane.   Przetwarzanie sygnałów - CPU PIC24 ma wbudowane przetworniki analogowo-cyfrowe (ADC) i cyfrowo-analogowe (DAC), co umożliwia przetwarzanie sygnałów analogowych, takich jak dźwięk, obraz czy pomiary fizyczne.     </vt:lpstr>
      <vt:lpstr>Komunikacja</vt:lpstr>
      <vt:lpstr>Przetwarzanie sygnałow</vt:lpstr>
      <vt:lpstr>Wsparcie dla programowania w C</vt:lpstr>
      <vt:lpstr>CPU PIC24 obsługuje programowanie w języku C, co ułatwia tworzenie oprogramowania i pozwala na łatwe portowanie kodu na inne platformy.                 </vt:lpstr>
      <vt:lpstr>CPU PIC24 obsługuje programowanie w języku C, co ułatwia tworzenie oprogramowania i pozwala na łatwe portowanie kodu na inne platformy.      </vt:lpstr>
      <vt:lpstr>linki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PIC24 </dc:title>
  <dc:creator>Tymoteusz Łuczko</dc:creator>
  <cp:lastModifiedBy>Tymoteusz Łuczko</cp:lastModifiedBy>
  <cp:revision>3</cp:revision>
  <dcterms:created xsi:type="dcterms:W3CDTF">2023-03-06T12:24:53Z</dcterms:created>
  <dcterms:modified xsi:type="dcterms:W3CDTF">2023-03-06T14:29:16Z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