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4"/>
  </p:sldMasterIdLst>
  <p:sldIdLst>
    <p:sldId id="256" r:id="rId5"/>
    <p:sldId id="257" r:id="rId6"/>
    <p:sldId id="259" r:id="rId7"/>
    <p:sldId id="258" r:id="rId8"/>
    <p:sldId id="266" r:id="rId9"/>
    <p:sldId id="260" r:id="rId10"/>
    <p:sldId id="261" r:id="rId11"/>
    <p:sldId id="267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EFF"/>
    <a:srgbClr val="FFFCFB"/>
    <a:srgbClr val="FFFDE1"/>
    <a:srgbClr val="FEF4E2"/>
    <a:srgbClr val="E3FDF5"/>
    <a:srgbClr val="66CCFF"/>
    <a:srgbClr val="015747"/>
    <a:srgbClr val="CCD4CC"/>
    <a:srgbClr val="2B3137"/>
    <a:srgbClr val="F6C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B08A8-A2C3-93E1-1417-D5385DE5B2B7}" v="266" vWet="268" dt="2024-02-19T02:06:20.846"/>
    <p1510:client id="{179165CB-E229-C81F-83EB-A95CDA132321}" v="330" dt="2024-02-18T21:59:37.238"/>
    <p1510:client id="{70560FAA-F596-B148-A6A9-4AD402788416}" v="1887" dt="2024-02-18T23:59:30.548"/>
    <p1510:client id="{7F7217F1-CF89-2CFC-A058-A89B5CE552C5}" v="538" dt="2024-02-19T04:35:56.400"/>
    <p1510:client id="{8CBD6A65-0991-1F1A-67E0-6395E5FBF527}" v="547" dt="2024-02-19T03:56:39.915"/>
    <p1510:client id="{9F3BEF2A-9178-27EF-0073-AF526D710892}" v="19" dt="2024-02-18T19:44:32.405"/>
    <p1510:client id="{A7D34084-BBDA-418E-95B4-E5FF0B70E3F8}" v="229" dt="2024-02-19T01:04:09.789"/>
    <p1510:client id="{AD7EEDE6-4707-4783-BFB4-27EC986EA186}" v="4" dt="2024-02-19T03:01:40.637"/>
    <p1510:client id="{C3888159-5C32-4AFC-9C59-5B7B70427876}" v="120" dt="2024-02-19T03:32:55.186"/>
    <p1510:client id="{DD1501E1-E8C2-4D33-A1F4-C113741EC9B1}" v="3730" dt="2024-02-19T15:15:15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685F7B-C270-4AB2-97C2-5F8D694523F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4E475CB-217C-4FAA-A201-59C5F68CA6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System Request</a:t>
          </a:r>
          <a:endParaRPr lang="en-US"/>
        </a:p>
      </dgm:t>
    </dgm:pt>
    <dgm:pt modelId="{B8C23AB2-B055-4AE3-A89A-EE706EAC1217}" type="parTrans" cxnId="{B102B71A-96E0-4BE4-AE07-0FAEDA8D4DE6}">
      <dgm:prSet/>
      <dgm:spPr/>
      <dgm:t>
        <a:bodyPr/>
        <a:lstStyle/>
        <a:p>
          <a:endParaRPr lang="en-US"/>
        </a:p>
      </dgm:t>
    </dgm:pt>
    <dgm:pt modelId="{1A94E2ED-F1BB-4352-B6C7-3ECE755CFE99}" type="sibTrans" cxnId="{B102B71A-96E0-4BE4-AE07-0FAEDA8D4DE6}">
      <dgm:prSet/>
      <dgm:spPr/>
      <dgm:t>
        <a:bodyPr/>
        <a:lstStyle/>
        <a:p>
          <a:endParaRPr lang="en-US"/>
        </a:p>
      </dgm:t>
    </dgm:pt>
    <dgm:pt modelId="{D4EC057A-7672-4B5F-BD78-3C6B66E190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Narrative: Problem Statement, Business Case, &amp; Feasability Considerations</a:t>
          </a:r>
          <a:endParaRPr lang="en-US"/>
        </a:p>
      </dgm:t>
    </dgm:pt>
    <dgm:pt modelId="{0F569DD0-BFEE-409A-9B4B-7467D848BA61}" type="parTrans" cxnId="{D2F4B587-81FA-470B-87C1-69C305DAC784}">
      <dgm:prSet/>
      <dgm:spPr/>
      <dgm:t>
        <a:bodyPr/>
        <a:lstStyle/>
        <a:p>
          <a:endParaRPr lang="en-US"/>
        </a:p>
      </dgm:t>
    </dgm:pt>
    <dgm:pt modelId="{3DD0AC1E-33B5-474F-9357-6DCCFAAA5A3C}" type="sibTrans" cxnId="{D2F4B587-81FA-470B-87C1-69C305DAC784}">
      <dgm:prSet/>
      <dgm:spPr/>
      <dgm:t>
        <a:bodyPr/>
        <a:lstStyle/>
        <a:p>
          <a:endParaRPr lang="en-US"/>
        </a:p>
      </dgm:t>
    </dgm:pt>
    <dgm:pt modelId="{9B5F9CD8-3D67-45D5-A662-AC0F568E4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Product Features</a:t>
          </a:r>
          <a:endParaRPr lang="en-US"/>
        </a:p>
      </dgm:t>
    </dgm:pt>
    <dgm:pt modelId="{044E5DB1-6717-4597-A552-2D5E935F0BD8}" type="parTrans" cxnId="{BB6FB6F7-9281-4D74-8AE2-74CC7657D729}">
      <dgm:prSet/>
      <dgm:spPr/>
      <dgm:t>
        <a:bodyPr/>
        <a:lstStyle/>
        <a:p>
          <a:endParaRPr lang="en-US"/>
        </a:p>
      </dgm:t>
    </dgm:pt>
    <dgm:pt modelId="{EED14D5D-1CCD-48FB-94F1-ABDD55658574}" type="sibTrans" cxnId="{BB6FB6F7-9281-4D74-8AE2-74CC7657D729}">
      <dgm:prSet/>
      <dgm:spPr/>
      <dgm:t>
        <a:bodyPr/>
        <a:lstStyle/>
        <a:p>
          <a:endParaRPr lang="en-US"/>
        </a:p>
      </dgm:t>
    </dgm:pt>
    <dgm:pt modelId="{1136794D-271C-4696-84A6-A3C2FF2EC0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Process Models: As-Is &amp; To-Be</a:t>
          </a:r>
          <a:endParaRPr lang="en-US"/>
        </a:p>
      </dgm:t>
    </dgm:pt>
    <dgm:pt modelId="{64EC4AEE-95B9-4F8F-8E65-2D3A22E5C18D}" type="parTrans" cxnId="{98A71756-153D-427E-A679-B7BD541140A5}">
      <dgm:prSet/>
      <dgm:spPr/>
      <dgm:t>
        <a:bodyPr/>
        <a:lstStyle/>
        <a:p>
          <a:endParaRPr lang="en-US"/>
        </a:p>
      </dgm:t>
    </dgm:pt>
    <dgm:pt modelId="{7560EDA3-7AFE-4442-A8C6-423CCE5F3EAF}" type="sibTrans" cxnId="{98A71756-153D-427E-A679-B7BD541140A5}">
      <dgm:prSet/>
      <dgm:spPr/>
      <dgm:t>
        <a:bodyPr/>
        <a:lstStyle/>
        <a:p>
          <a:endParaRPr lang="en-US"/>
        </a:p>
      </dgm:t>
    </dgm:pt>
    <dgm:pt modelId="{D57E1591-8CB7-47D8-990F-8CBD80FBBB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Conclusion: Limitations &amp; Future Work</a:t>
          </a:r>
          <a:endParaRPr lang="en-US"/>
        </a:p>
      </dgm:t>
    </dgm:pt>
    <dgm:pt modelId="{A61BFF55-3068-41B7-AA86-D5A2C6357ECA}" type="parTrans" cxnId="{28A74BE1-9B09-4068-A5EF-D56B38B22BF9}">
      <dgm:prSet/>
      <dgm:spPr/>
      <dgm:t>
        <a:bodyPr/>
        <a:lstStyle/>
        <a:p>
          <a:endParaRPr lang="en-US"/>
        </a:p>
      </dgm:t>
    </dgm:pt>
    <dgm:pt modelId="{572936B0-BF4B-40E6-BC17-37A97B0E1B0E}" type="sibTrans" cxnId="{28A74BE1-9B09-4068-A5EF-D56B38B22BF9}">
      <dgm:prSet/>
      <dgm:spPr/>
      <dgm:t>
        <a:bodyPr/>
        <a:lstStyle/>
        <a:p>
          <a:endParaRPr lang="en-US"/>
        </a:p>
      </dgm:t>
    </dgm:pt>
    <dgm:pt modelId="{EE5F8617-FA6C-4CA9-9CB7-08C1746DD90F}" type="pres">
      <dgm:prSet presAssocID="{6E685F7B-C270-4AB2-97C2-5F8D694523F7}" presName="root" presStyleCnt="0">
        <dgm:presLayoutVars>
          <dgm:dir/>
          <dgm:resizeHandles val="exact"/>
        </dgm:presLayoutVars>
      </dgm:prSet>
      <dgm:spPr/>
    </dgm:pt>
    <dgm:pt modelId="{40E0D5EF-7960-46B2-9959-6B71569B029F}" type="pres">
      <dgm:prSet presAssocID="{84E475CB-217C-4FAA-A201-59C5F68CA61E}" presName="compNode" presStyleCnt="0"/>
      <dgm:spPr/>
    </dgm:pt>
    <dgm:pt modelId="{7A1B8DE9-A339-43D8-BBC0-0A52006F9FD1}" type="pres">
      <dgm:prSet presAssocID="{84E475CB-217C-4FAA-A201-59C5F68CA61E}" presName="bgRect" presStyleLbl="bgShp" presStyleIdx="0" presStyleCnt="5"/>
      <dgm:spPr>
        <a:solidFill>
          <a:srgbClr val="CCD4CC"/>
        </a:solidFill>
      </dgm:spPr>
    </dgm:pt>
    <dgm:pt modelId="{B3C479F7-E0A2-47DD-A943-BF4997D41BB5}" type="pres">
      <dgm:prSet presAssocID="{84E475CB-217C-4FAA-A201-59C5F68CA61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58F9C2B-E959-4C1E-B01F-B6E197F3D1CD}" type="pres">
      <dgm:prSet presAssocID="{84E475CB-217C-4FAA-A201-59C5F68CA61E}" presName="spaceRect" presStyleCnt="0"/>
      <dgm:spPr/>
    </dgm:pt>
    <dgm:pt modelId="{40884A4E-2D76-4194-859D-D8E8575884B5}" type="pres">
      <dgm:prSet presAssocID="{84E475CB-217C-4FAA-A201-59C5F68CA61E}" presName="parTx" presStyleLbl="revTx" presStyleIdx="0" presStyleCnt="5">
        <dgm:presLayoutVars>
          <dgm:chMax val="0"/>
          <dgm:chPref val="0"/>
        </dgm:presLayoutVars>
      </dgm:prSet>
      <dgm:spPr/>
    </dgm:pt>
    <dgm:pt modelId="{66D013F2-2D70-4205-9502-6C83E395B2AB}" type="pres">
      <dgm:prSet presAssocID="{1A94E2ED-F1BB-4352-B6C7-3ECE755CFE99}" presName="sibTrans" presStyleCnt="0"/>
      <dgm:spPr/>
    </dgm:pt>
    <dgm:pt modelId="{F3DD617A-ACF1-42DA-887E-7BD521846B62}" type="pres">
      <dgm:prSet presAssocID="{D4EC057A-7672-4B5F-BD78-3C6B66E19000}" presName="compNode" presStyleCnt="0"/>
      <dgm:spPr/>
    </dgm:pt>
    <dgm:pt modelId="{AA504BF1-8CE7-4515-AA76-DCAB42EC2CA7}" type="pres">
      <dgm:prSet presAssocID="{D4EC057A-7672-4B5F-BD78-3C6B66E19000}" presName="bgRect" presStyleLbl="bgShp" presStyleIdx="1" presStyleCnt="5"/>
      <dgm:spPr/>
    </dgm:pt>
    <dgm:pt modelId="{0D5A5380-0F0C-4DC8-944C-59F58D0F0FA5}" type="pres">
      <dgm:prSet presAssocID="{D4EC057A-7672-4B5F-BD78-3C6B66E1900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68328C3-0F51-4957-AA25-1CFFF9FD289F}" type="pres">
      <dgm:prSet presAssocID="{D4EC057A-7672-4B5F-BD78-3C6B66E19000}" presName="spaceRect" presStyleCnt="0"/>
      <dgm:spPr/>
    </dgm:pt>
    <dgm:pt modelId="{5D068FB8-BDDF-4EBD-822C-9A07CCC5FC49}" type="pres">
      <dgm:prSet presAssocID="{D4EC057A-7672-4B5F-BD78-3C6B66E19000}" presName="parTx" presStyleLbl="revTx" presStyleIdx="1" presStyleCnt="5">
        <dgm:presLayoutVars>
          <dgm:chMax val="0"/>
          <dgm:chPref val="0"/>
        </dgm:presLayoutVars>
      </dgm:prSet>
      <dgm:spPr/>
    </dgm:pt>
    <dgm:pt modelId="{743E8F1E-B5CD-4DA0-AD8B-82D00B05468C}" type="pres">
      <dgm:prSet presAssocID="{3DD0AC1E-33B5-474F-9357-6DCCFAAA5A3C}" presName="sibTrans" presStyleCnt="0"/>
      <dgm:spPr/>
    </dgm:pt>
    <dgm:pt modelId="{9B1ED88C-B6B2-4D32-9F0D-235F87D406B3}" type="pres">
      <dgm:prSet presAssocID="{9B5F9CD8-3D67-45D5-A662-AC0F568E4925}" presName="compNode" presStyleCnt="0"/>
      <dgm:spPr/>
    </dgm:pt>
    <dgm:pt modelId="{6C78340B-1859-497D-89AF-AE1358F3BE3F}" type="pres">
      <dgm:prSet presAssocID="{9B5F9CD8-3D67-45D5-A662-AC0F568E4925}" presName="bgRect" presStyleLbl="bgShp" presStyleIdx="2" presStyleCnt="5"/>
      <dgm:spPr/>
    </dgm:pt>
    <dgm:pt modelId="{F87D2153-B94A-4981-87E8-2591A242B34D}" type="pres">
      <dgm:prSet presAssocID="{9B5F9CD8-3D67-45D5-A662-AC0F568E49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92F342C-F948-4CE9-9F52-BCF4260BAA98}" type="pres">
      <dgm:prSet presAssocID="{9B5F9CD8-3D67-45D5-A662-AC0F568E4925}" presName="spaceRect" presStyleCnt="0"/>
      <dgm:spPr/>
    </dgm:pt>
    <dgm:pt modelId="{7AA97630-0F9A-4B39-866F-46D8944DD24F}" type="pres">
      <dgm:prSet presAssocID="{9B5F9CD8-3D67-45D5-A662-AC0F568E4925}" presName="parTx" presStyleLbl="revTx" presStyleIdx="2" presStyleCnt="5">
        <dgm:presLayoutVars>
          <dgm:chMax val="0"/>
          <dgm:chPref val="0"/>
        </dgm:presLayoutVars>
      </dgm:prSet>
      <dgm:spPr/>
    </dgm:pt>
    <dgm:pt modelId="{49D0FD2E-D67E-4E50-A65F-8E52EEBEF070}" type="pres">
      <dgm:prSet presAssocID="{EED14D5D-1CCD-48FB-94F1-ABDD55658574}" presName="sibTrans" presStyleCnt="0"/>
      <dgm:spPr/>
    </dgm:pt>
    <dgm:pt modelId="{EE50D857-2030-43FE-91E0-76245580DD4C}" type="pres">
      <dgm:prSet presAssocID="{1136794D-271C-4696-84A6-A3C2FF2EC08D}" presName="compNode" presStyleCnt="0"/>
      <dgm:spPr/>
    </dgm:pt>
    <dgm:pt modelId="{0B9DB5DF-A89D-4D24-83ED-59F62AEDD880}" type="pres">
      <dgm:prSet presAssocID="{1136794D-271C-4696-84A6-A3C2FF2EC08D}" presName="bgRect" presStyleLbl="bgShp" presStyleIdx="3" presStyleCnt="5"/>
      <dgm:spPr/>
    </dgm:pt>
    <dgm:pt modelId="{6F617407-64A5-4D08-ACED-0D3866723887}" type="pres">
      <dgm:prSet presAssocID="{1136794D-271C-4696-84A6-A3C2FF2EC08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3968ED6-C1A4-4F9C-828E-44306BF79BA0}" type="pres">
      <dgm:prSet presAssocID="{1136794D-271C-4696-84A6-A3C2FF2EC08D}" presName="spaceRect" presStyleCnt="0"/>
      <dgm:spPr/>
    </dgm:pt>
    <dgm:pt modelId="{C5C6245F-5316-4204-BB99-B3E9367F0A0F}" type="pres">
      <dgm:prSet presAssocID="{1136794D-271C-4696-84A6-A3C2FF2EC08D}" presName="parTx" presStyleLbl="revTx" presStyleIdx="3" presStyleCnt="5">
        <dgm:presLayoutVars>
          <dgm:chMax val="0"/>
          <dgm:chPref val="0"/>
        </dgm:presLayoutVars>
      </dgm:prSet>
      <dgm:spPr/>
    </dgm:pt>
    <dgm:pt modelId="{B9AAB4C7-11AE-49D0-A5F2-927D4E4E11BD}" type="pres">
      <dgm:prSet presAssocID="{7560EDA3-7AFE-4442-A8C6-423CCE5F3EAF}" presName="sibTrans" presStyleCnt="0"/>
      <dgm:spPr/>
    </dgm:pt>
    <dgm:pt modelId="{9E3EAC7B-4CA9-407B-ACA6-247D205EB0E9}" type="pres">
      <dgm:prSet presAssocID="{D57E1591-8CB7-47D8-990F-8CBD80FBBB73}" presName="compNode" presStyleCnt="0"/>
      <dgm:spPr/>
    </dgm:pt>
    <dgm:pt modelId="{B1F43989-A475-4C48-A93F-2A2E4730B3D6}" type="pres">
      <dgm:prSet presAssocID="{D57E1591-8CB7-47D8-990F-8CBD80FBBB73}" presName="bgRect" presStyleLbl="bgShp" presStyleIdx="4" presStyleCnt="5"/>
      <dgm:spPr/>
    </dgm:pt>
    <dgm:pt modelId="{07598128-03A7-4EAE-A89A-D1C0654B5B44}" type="pres">
      <dgm:prSet presAssocID="{D57E1591-8CB7-47D8-990F-8CBD80FBBB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D790A5C9-6418-4A2B-96C7-8E4FED9CBD4B}" type="pres">
      <dgm:prSet presAssocID="{D57E1591-8CB7-47D8-990F-8CBD80FBBB73}" presName="spaceRect" presStyleCnt="0"/>
      <dgm:spPr/>
    </dgm:pt>
    <dgm:pt modelId="{764D06A8-49EA-4809-9112-8DBAA8CCE204}" type="pres">
      <dgm:prSet presAssocID="{D57E1591-8CB7-47D8-990F-8CBD80FBBB7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5619D11-8C05-4A14-A95E-383295410A0F}" type="presOf" srcId="{1136794D-271C-4696-84A6-A3C2FF2EC08D}" destId="{C5C6245F-5316-4204-BB99-B3E9367F0A0F}" srcOrd="0" destOrd="0" presId="urn:microsoft.com/office/officeart/2018/2/layout/IconVerticalSolidList"/>
    <dgm:cxn modelId="{B102B71A-96E0-4BE4-AE07-0FAEDA8D4DE6}" srcId="{6E685F7B-C270-4AB2-97C2-5F8D694523F7}" destId="{84E475CB-217C-4FAA-A201-59C5F68CA61E}" srcOrd="0" destOrd="0" parTransId="{B8C23AB2-B055-4AE3-A89A-EE706EAC1217}" sibTransId="{1A94E2ED-F1BB-4352-B6C7-3ECE755CFE99}"/>
    <dgm:cxn modelId="{85D2091B-45D4-4413-80A4-2FC1C187D7CA}" type="presOf" srcId="{84E475CB-217C-4FAA-A201-59C5F68CA61E}" destId="{40884A4E-2D76-4194-859D-D8E8575884B5}" srcOrd="0" destOrd="0" presId="urn:microsoft.com/office/officeart/2018/2/layout/IconVerticalSolidList"/>
    <dgm:cxn modelId="{0A19BA60-00D5-45FC-A0D3-464DB1F97796}" type="presOf" srcId="{D4EC057A-7672-4B5F-BD78-3C6B66E19000}" destId="{5D068FB8-BDDF-4EBD-822C-9A07CCC5FC49}" srcOrd="0" destOrd="0" presId="urn:microsoft.com/office/officeart/2018/2/layout/IconVerticalSolidList"/>
    <dgm:cxn modelId="{A4A6F64A-0D74-4F92-AC74-D1801318527C}" type="presOf" srcId="{9B5F9CD8-3D67-45D5-A662-AC0F568E4925}" destId="{7AA97630-0F9A-4B39-866F-46D8944DD24F}" srcOrd="0" destOrd="0" presId="urn:microsoft.com/office/officeart/2018/2/layout/IconVerticalSolidList"/>
    <dgm:cxn modelId="{98A71756-153D-427E-A679-B7BD541140A5}" srcId="{6E685F7B-C270-4AB2-97C2-5F8D694523F7}" destId="{1136794D-271C-4696-84A6-A3C2FF2EC08D}" srcOrd="3" destOrd="0" parTransId="{64EC4AEE-95B9-4F8F-8E65-2D3A22E5C18D}" sibTransId="{7560EDA3-7AFE-4442-A8C6-423CCE5F3EAF}"/>
    <dgm:cxn modelId="{D2F4B587-81FA-470B-87C1-69C305DAC784}" srcId="{6E685F7B-C270-4AB2-97C2-5F8D694523F7}" destId="{D4EC057A-7672-4B5F-BD78-3C6B66E19000}" srcOrd="1" destOrd="0" parTransId="{0F569DD0-BFEE-409A-9B4B-7467D848BA61}" sibTransId="{3DD0AC1E-33B5-474F-9357-6DCCFAAA5A3C}"/>
    <dgm:cxn modelId="{B496D69F-A40A-4863-BFCF-FDEF335AC5AE}" type="presOf" srcId="{D57E1591-8CB7-47D8-990F-8CBD80FBBB73}" destId="{764D06A8-49EA-4809-9112-8DBAA8CCE204}" srcOrd="0" destOrd="0" presId="urn:microsoft.com/office/officeart/2018/2/layout/IconVerticalSolidList"/>
    <dgm:cxn modelId="{6B5819A2-8DAA-4014-A32D-07FFA0CBE31B}" type="presOf" srcId="{6E685F7B-C270-4AB2-97C2-5F8D694523F7}" destId="{EE5F8617-FA6C-4CA9-9CB7-08C1746DD90F}" srcOrd="0" destOrd="0" presId="urn:microsoft.com/office/officeart/2018/2/layout/IconVerticalSolidList"/>
    <dgm:cxn modelId="{28A74BE1-9B09-4068-A5EF-D56B38B22BF9}" srcId="{6E685F7B-C270-4AB2-97C2-5F8D694523F7}" destId="{D57E1591-8CB7-47D8-990F-8CBD80FBBB73}" srcOrd="4" destOrd="0" parTransId="{A61BFF55-3068-41B7-AA86-D5A2C6357ECA}" sibTransId="{572936B0-BF4B-40E6-BC17-37A97B0E1B0E}"/>
    <dgm:cxn modelId="{BB6FB6F7-9281-4D74-8AE2-74CC7657D729}" srcId="{6E685F7B-C270-4AB2-97C2-5F8D694523F7}" destId="{9B5F9CD8-3D67-45D5-A662-AC0F568E4925}" srcOrd="2" destOrd="0" parTransId="{044E5DB1-6717-4597-A552-2D5E935F0BD8}" sibTransId="{EED14D5D-1CCD-48FB-94F1-ABDD55658574}"/>
    <dgm:cxn modelId="{62F792E8-E316-4BB3-A417-8AB7EE3451A6}" type="presParOf" srcId="{EE5F8617-FA6C-4CA9-9CB7-08C1746DD90F}" destId="{40E0D5EF-7960-46B2-9959-6B71569B029F}" srcOrd="0" destOrd="0" presId="urn:microsoft.com/office/officeart/2018/2/layout/IconVerticalSolidList"/>
    <dgm:cxn modelId="{B4A5D2AC-16B7-4C7C-AD02-DBFFC2DDFB6D}" type="presParOf" srcId="{40E0D5EF-7960-46B2-9959-6B71569B029F}" destId="{7A1B8DE9-A339-43D8-BBC0-0A52006F9FD1}" srcOrd="0" destOrd="0" presId="urn:microsoft.com/office/officeart/2018/2/layout/IconVerticalSolidList"/>
    <dgm:cxn modelId="{89059F5C-7AD1-4656-A1E3-575EF2F5AB38}" type="presParOf" srcId="{40E0D5EF-7960-46B2-9959-6B71569B029F}" destId="{B3C479F7-E0A2-47DD-A943-BF4997D41BB5}" srcOrd="1" destOrd="0" presId="urn:microsoft.com/office/officeart/2018/2/layout/IconVerticalSolidList"/>
    <dgm:cxn modelId="{17EC2E78-DDF7-41F8-99C9-F5C9F31FB045}" type="presParOf" srcId="{40E0D5EF-7960-46B2-9959-6B71569B029F}" destId="{958F9C2B-E959-4C1E-B01F-B6E197F3D1CD}" srcOrd="2" destOrd="0" presId="urn:microsoft.com/office/officeart/2018/2/layout/IconVerticalSolidList"/>
    <dgm:cxn modelId="{96B39A31-BA53-4504-AC7F-73018D807BCE}" type="presParOf" srcId="{40E0D5EF-7960-46B2-9959-6B71569B029F}" destId="{40884A4E-2D76-4194-859D-D8E8575884B5}" srcOrd="3" destOrd="0" presId="urn:microsoft.com/office/officeart/2018/2/layout/IconVerticalSolidList"/>
    <dgm:cxn modelId="{FE4CCEDA-0123-4216-91A2-CB1747F939BC}" type="presParOf" srcId="{EE5F8617-FA6C-4CA9-9CB7-08C1746DD90F}" destId="{66D013F2-2D70-4205-9502-6C83E395B2AB}" srcOrd="1" destOrd="0" presId="urn:microsoft.com/office/officeart/2018/2/layout/IconVerticalSolidList"/>
    <dgm:cxn modelId="{B9D3B390-DF32-4D8E-AA08-B090586A6861}" type="presParOf" srcId="{EE5F8617-FA6C-4CA9-9CB7-08C1746DD90F}" destId="{F3DD617A-ACF1-42DA-887E-7BD521846B62}" srcOrd="2" destOrd="0" presId="urn:microsoft.com/office/officeart/2018/2/layout/IconVerticalSolidList"/>
    <dgm:cxn modelId="{565AF468-CDBB-4EB1-8935-F0950E2576CA}" type="presParOf" srcId="{F3DD617A-ACF1-42DA-887E-7BD521846B62}" destId="{AA504BF1-8CE7-4515-AA76-DCAB42EC2CA7}" srcOrd="0" destOrd="0" presId="urn:microsoft.com/office/officeart/2018/2/layout/IconVerticalSolidList"/>
    <dgm:cxn modelId="{CF7E2A83-02F8-48AD-B257-F5FFA2968A56}" type="presParOf" srcId="{F3DD617A-ACF1-42DA-887E-7BD521846B62}" destId="{0D5A5380-0F0C-4DC8-944C-59F58D0F0FA5}" srcOrd="1" destOrd="0" presId="urn:microsoft.com/office/officeart/2018/2/layout/IconVerticalSolidList"/>
    <dgm:cxn modelId="{0FCC7157-56FE-4CB3-B16A-3CEE7813C4F7}" type="presParOf" srcId="{F3DD617A-ACF1-42DA-887E-7BD521846B62}" destId="{B68328C3-0F51-4957-AA25-1CFFF9FD289F}" srcOrd="2" destOrd="0" presId="urn:microsoft.com/office/officeart/2018/2/layout/IconVerticalSolidList"/>
    <dgm:cxn modelId="{DAE4852B-B8DF-447B-B7D3-B6C327209E17}" type="presParOf" srcId="{F3DD617A-ACF1-42DA-887E-7BD521846B62}" destId="{5D068FB8-BDDF-4EBD-822C-9A07CCC5FC49}" srcOrd="3" destOrd="0" presId="urn:microsoft.com/office/officeart/2018/2/layout/IconVerticalSolidList"/>
    <dgm:cxn modelId="{2A9A0354-7715-4081-B573-F64F06FB9DF4}" type="presParOf" srcId="{EE5F8617-FA6C-4CA9-9CB7-08C1746DD90F}" destId="{743E8F1E-B5CD-4DA0-AD8B-82D00B05468C}" srcOrd="3" destOrd="0" presId="urn:microsoft.com/office/officeart/2018/2/layout/IconVerticalSolidList"/>
    <dgm:cxn modelId="{D01E3053-6795-4FEB-A0C3-CAAD01E6FC26}" type="presParOf" srcId="{EE5F8617-FA6C-4CA9-9CB7-08C1746DD90F}" destId="{9B1ED88C-B6B2-4D32-9F0D-235F87D406B3}" srcOrd="4" destOrd="0" presId="urn:microsoft.com/office/officeart/2018/2/layout/IconVerticalSolidList"/>
    <dgm:cxn modelId="{D97DA607-B139-4B6B-976E-A8489EC9D9F8}" type="presParOf" srcId="{9B1ED88C-B6B2-4D32-9F0D-235F87D406B3}" destId="{6C78340B-1859-497D-89AF-AE1358F3BE3F}" srcOrd="0" destOrd="0" presId="urn:microsoft.com/office/officeart/2018/2/layout/IconVerticalSolidList"/>
    <dgm:cxn modelId="{D23A62FF-2920-486E-B252-007731D77258}" type="presParOf" srcId="{9B1ED88C-B6B2-4D32-9F0D-235F87D406B3}" destId="{F87D2153-B94A-4981-87E8-2591A242B34D}" srcOrd="1" destOrd="0" presId="urn:microsoft.com/office/officeart/2018/2/layout/IconVerticalSolidList"/>
    <dgm:cxn modelId="{1F842136-532D-4079-B08E-C69E73C95A8E}" type="presParOf" srcId="{9B1ED88C-B6B2-4D32-9F0D-235F87D406B3}" destId="{C92F342C-F948-4CE9-9F52-BCF4260BAA98}" srcOrd="2" destOrd="0" presId="urn:microsoft.com/office/officeart/2018/2/layout/IconVerticalSolidList"/>
    <dgm:cxn modelId="{78C95513-2D85-4B9A-A10C-7A9EF477C351}" type="presParOf" srcId="{9B1ED88C-B6B2-4D32-9F0D-235F87D406B3}" destId="{7AA97630-0F9A-4B39-866F-46D8944DD24F}" srcOrd="3" destOrd="0" presId="urn:microsoft.com/office/officeart/2018/2/layout/IconVerticalSolidList"/>
    <dgm:cxn modelId="{7407E0AB-1CEA-449D-8867-F60A938721F6}" type="presParOf" srcId="{EE5F8617-FA6C-4CA9-9CB7-08C1746DD90F}" destId="{49D0FD2E-D67E-4E50-A65F-8E52EEBEF070}" srcOrd="5" destOrd="0" presId="urn:microsoft.com/office/officeart/2018/2/layout/IconVerticalSolidList"/>
    <dgm:cxn modelId="{064B06AF-EAD0-4279-84C4-A62D12C035C7}" type="presParOf" srcId="{EE5F8617-FA6C-4CA9-9CB7-08C1746DD90F}" destId="{EE50D857-2030-43FE-91E0-76245580DD4C}" srcOrd="6" destOrd="0" presId="urn:microsoft.com/office/officeart/2018/2/layout/IconVerticalSolidList"/>
    <dgm:cxn modelId="{57F038AC-4C6F-4672-8509-E3984CBF2908}" type="presParOf" srcId="{EE50D857-2030-43FE-91E0-76245580DD4C}" destId="{0B9DB5DF-A89D-4D24-83ED-59F62AEDD880}" srcOrd="0" destOrd="0" presId="urn:microsoft.com/office/officeart/2018/2/layout/IconVerticalSolidList"/>
    <dgm:cxn modelId="{CEC21934-4BBE-4CC0-99AA-BACE7D38257B}" type="presParOf" srcId="{EE50D857-2030-43FE-91E0-76245580DD4C}" destId="{6F617407-64A5-4D08-ACED-0D3866723887}" srcOrd="1" destOrd="0" presId="urn:microsoft.com/office/officeart/2018/2/layout/IconVerticalSolidList"/>
    <dgm:cxn modelId="{6EFA7E8A-4ED2-4E0A-9749-AC9D5DACB6BE}" type="presParOf" srcId="{EE50D857-2030-43FE-91E0-76245580DD4C}" destId="{E3968ED6-C1A4-4F9C-828E-44306BF79BA0}" srcOrd="2" destOrd="0" presId="urn:microsoft.com/office/officeart/2018/2/layout/IconVerticalSolidList"/>
    <dgm:cxn modelId="{2B69BAFD-F6EB-4B52-9BC1-988CCA3F5394}" type="presParOf" srcId="{EE50D857-2030-43FE-91E0-76245580DD4C}" destId="{C5C6245F-5316-4204-BB99-B3E9367F0A0F}" srcOrd="3" destOrd="0" presId="urn:microsoft.com/office/officeart/2018/2/layout/IconVerticalSolidList"/>
    <dgm:cxn modelId="{DF050A8C-690F-4FDA-81E8-D89A5B17BC21}" type="presParOf" srcId="{EE5F8617-FA6C-4CA9-9CB7-08C1746DD90F}" destId="{B9AAB4C7-11AE-49D0-A5F2-927D4E4E11BD}" srcOrd="7" destOrd="0" presId="urn:microsoft.com/office/officeart/2018/2/layout/IconVerticalSolidList"/>
    <dgm:cxn modelId="{626D4A50-3790-4F59-ADF3-FF09C2D4BA0F}" type="presParOf" srcId="{EE5F8617-FA6C-4CA9-9CB7-08C1746DD90F}" destId="{9E3EAC7B-4CA9-407B-ACA6-247D205EB0E9}" srcOrd="8" destOrd="0" presId="urn:microsoft.com/office/officeart/2018/2/layout/IconVerticalSolidList"/>
    <dgm:cxn modelId="{6491879A-8B3E-437D-A4F3-E964E2119F2C}" type="presParOf" srcId="{9E3EAC7B-4CA9-407B-ACA6-247D205EB0E9}" destId="{B1F43989-A475-4C48-A93F-2A2E4730B3D6}" srcOrd="0" destOrd="0" presId="urn:microsoft.com/office/officeart/2018/2/layout/IconVerticalSolidList"/>
    <dgm:cxn modelId="{56AF72A0-95F1-44FB-96F2-45E7856E1431}" type="presParOf" srcId="{9E3EAC7B-4CA9-407B-ACA6-247D205EB0E9}" destId="{07598128-03A7-4EAE-A89A-D1C0654B5B44}" srcOrd="1" destOrd="0" presId="urn:microsoft.com/office/officeart/2018/2/layout/IconVerticalSolidList"/>
    <dgm:cxn modelId="{95B87931-780E-4FF4-A164-F9BD15969676}" type="presParOf" srcId="{9E3EAC7B-4CA9-407B-ACA6-247D205EB0E9}" destId="{D790A5C9-6418-4A2B-96C7-8E4FED9CBD4B}" srcOrd="2" destOrd="0" presId="urn:microsoft.com/office/officeart/2018/2/layout/IconVerticalSolidList"/>
    <dgm:cxn modelId="{ED91CCCD-4383-4385-9EE3-2F1745CE3A11}" type="presParOf" srcId="{9E3EAC7B-4CA9-407B-ACA6-247D205EB0E9}" destId="{764D06A8-49EA-4809-9112-8DBAA8CCE2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B8DE9-A339-43D8-BBC0-0A52006F9FD1}">
      <dsp:nvSpPr>
        <dsp:cNvPr id="0" name=""/>
        <dsp:cNvSpPr/>
      </dsp:nvSpPr>
      <dsp:spPr>
        <a:xfrm>
          <a:off x="0" y="4268"/>
          <a:ext cx="6104761" cy="909272"/>
        </a:xfrm>
        <a:prstGeom prst="roundRect">
          <a:avLst>
            <a:gd name="adj" fmla="val 10000"/>
          </a:avLst>
        </a:prstGeom>
        <a:solidFill>
          <a:srgbClr val="CCD4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479F7-E0A2-47DD-A943-BF4997D41BB5}">
      <dsp:nvSpPr>
        <dsp:cNvPr id="0" name=""/>
        <dsp:cNvSpPr/>
      </dsp:nvSpPr>
      <dsp:spPr>
        <a:xfrm>
          <a:off x="275054" y="208855"/>
          <a:ext cx="500099" cy="500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84A4E-2D76-4194-859D-D8E8575884B5}">
      <dsp:nvSpPr>
        <dsp:cNvPr id="0" name=""/>
        <dsp:cNvSpPr/>
      </dsp:nvSpPr>
      <dsp:spPr>
        <a:xfrm>
          <a:off x="1050209" y="4268"/>
          <a:ext cx="5054551" cy="90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31" tIns="96231" rIns="96231" bIns="962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System Request</a:t>
          </a:r>
          <a:endParaRPr lang="en-US" sz="1900" kern="1200"/>
        </a:p>
      </dsp:txBody>
      <dsp:txXfrm>
        <a:off x="1050209" y="4268"/>
        <a:ext cx="5054551" cy="909272"/>
      </dsp:txXfrm>
    </dsp:sp>
    <dsp:sp modelId="{AA504BF1-8CE7-4515-AA76-DCAB42EC2CA7}">
      <dsp:nvSpPr>
        <dsp:cNvPr id="0" name=""/>
        <dsp:cNvSpPr/>
      </dsp:nvSpPr>
      <dsp:spPr>
        <a:xfrm>
          <a:off x="0" y="1140858"/>
          <a:ext cx="6104761" cy="90927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A5380-0F0C-4DC8-944C-59F58D0F0FA5}">
      <dsp:nvSpPr>
        <dsp:cNvPr id="0" name=""/>
        <dsp:cNvSpPr/>
      </dsp:nvSpPr>
      <dsp:spPr>
        <a:xfrm>
          <a:off x="275054" y="1345445"/>
          <a:ext cx="500099" cy="500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68FB8-BDDF-4EBD-822C-9A07CCC5FC49}">
      <dsp:nvSpPr>
        <dsp:cNvPr id="0" name=""/>
        <dsp:cNvSpPr/>
      </dsp:nvSpPr>
      <dsp:spPr>
        <a:xfrm>
          <a:off x="1050209" y="1140858"/>
          <a:ext cx="5054551" cy="90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31" tIns="96231" rIns="96231" bIns="962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Narrative: Problem Statement, Business Case, &amp; Feasability Considerations</a:t>
          </a:r>
          <a:endParaRPr lang="en-US" sz="1900" kern="1200"/>
        </a:p>
      </dsp:txBody>
      <dsp:txXfrm>
        <a:off x="1050209" y="1140858"/>
        <a:ext cx="5054551" cy="909272"/>
      </dsp:txXfrm>
    </dsp:sp>
    <dsp:sp modelId="{6C78340B-1859-497D-89AF-AE1358F3BE3F}">
      <dsp:nvSpPr>
        <dsp:cNvPr id="0" name=""/>
        <dsp:cNvSpPr/>
      </dsp:nvSpPr>
      <dsp:spPr>
        <a:xfrm>
          <a:off x="0" y="2277448"/>
          <a:ext cx="6104761" cy="90927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D2153-B94A-4981-87E8-2591A242B34D}">
      <dsp:nvSpPr>
        <dsp:cNvPr id="0" name=""/>
        <dsp:cNvSpPr/>
      </dsp:nvSpPr>
      <dsp:spPr>
        <a:xfrm>
          <a:off x="275054" y="2482035"/>
          <a:ext cx="500099" cy="500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97630-0F9A-4B39-866F-46D8944DD24F}">
      <dsp:nvSpPr>
        <dsp:cNvPr id="0" name=""/>
        <dsp:cNvSpPr/>
      </dsp:nvSpPr>
      <dsp:spPr>
        <a:xfrm>
          <a:off x="1050209" y="2277448"/>
          <a:ext cx="5054551" cy="90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31" tIns="96231" rIns="96231" bIns="962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Product Features</a:t>
          </a:r>
          <a:endParaRPr lang="en-US" sz="1900" kern="1200"/>
        </a:p>
      </dsp:txBody>
      <dsp:txXfrm>
        <a:off x="1050209" y="2277448"/>
        <a:ext cx="5054551" cy="909272"/>
      </dsp:txXfrm>
    </dsp:sp>
    <dsp:sp modelId="{0B9DB5DF-A89D-4D24-83ED-59F62AEDD880}">
      <dsp:nvSpPr>
        <dsp:cNvPr id="0" name=""/>
        <dsp:cNvSpPr/>
      </dsp:nvSpPr>
      <dsp:spPr>
        <a:xfrm>
          <a:off x="0" y="3414039"/>
          <a:ext cx="6104761" cy="90927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17407-64A5-4D08-ACED-0D3866723887}">
      <dsp:nvSpPr>
        <dsp:cNvPr id="0" name=""/>
        <dsp:cNvSpPr/>
      </dsp:nvSpPr>
      <dsp:spPr>
        <a:xfrm>
          <a:off x="275054" y="3618625"/>
          <a:ext cx="500099" cy="500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6245F-5316-4204-BB99-B3E9367F0A0F}">
      <dsp:nvSpPr>
        <dsp:cNvPr id="0" name=""/>
        <dsp:cNvSpPr/>
      </dsp:nvSpPr>
      <dsp:spPr>
        <a:xfrm>
          <a:off x="1050209" y="3414039"/>
          <a:ext cx="5054551" cy="90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31" tIns="96231" rIns="96231" bIns="962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Process Models: As-Is &amp; To-Be</a:t>
          </a:r>
          <a:endParaRPr lang="en-US" sz="1900" kern="1200"/>
        </a:p>
      </dsp:txBody>
      <dsp:txXfrm>
        <a:off x="1050209" y="3414039"/>
        <a:ext cx="5054551" cy="909272"/>
      </dsp:txXfrm>
    </dsp:sp>
    <dsp:sp modelId="{B1F43989-A475-4C48-A93F-2A2E4730B3D6}">
      <dsp:nvSpPr>
        <dsp:cNvPr id="0" name=""/>
        <dsp:cNvSpPr/>
      </dsp:nvSpPr>
      <dsp:spPr>
        <a:xfrm>
          <a:off x="0" y="4550629"/>
          <a:ext cx="6104761" cy="90927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98128-03A7-4EAE-A89A-D1C0654B5B44}">
      <dsp:nvSpPr>
        <dsp:cNvPr id="0" name=""/>
        <dsp:cNvSpPr/>
      </dsp:nvSpPr>
      <dsp:spPr>
        <a:xfrm>
          <a:off x="275054" y="4755215"/>
          <a:ext cx="500099" cy="500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D06A8-49EA-4809-9112-8DBAA8CCE204}">
      <dsp:nvSpPr>
        <dsp:cNvPr id="0" name=""/>
        <dsp:cNvSpPr/>
      </dsp:nvSpPr>
      <dsp:spPr>
        <a:xfrm>
          <a:off x="1050209" y="4550629"/>
          <a:ext cx="5054551" cy="90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31" tIns="96231" rIns="96231" bIns="962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Conclusion: Limitations &amp; Future Work</a:t>
          </a:r>
          <a:endParaRPr lang="en-US" sz="1900" kern="1200"/>
        </a:p>
      </dsp:txBody>
      <dsp:txXfrm>
        <a:off x="1050209" y="4550629"/>
        <a:ext cx="5054551" cy="909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7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9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9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8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8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1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4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EB2C-1382-77A4-E24F-B664930C4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125" y="589537"/>
            <a:ext cx="7896472" cy="1891416"/>
          </a:xfrm>
          <a:solidFill>
            <a:srgbClr val="0157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Bahnschrift SemiBold" panose="020B0502040204020203" pitchFamily="34" charset="0"/>
                <a:ea typeface="Calibri Light"/>
                <a:cs typeface="Latha" panose="020B0502040204020203" pitchFamily="34" charset="0"/>
              </a:rPr>
              <a:t>Guide Book Pro</a:t>
            </a:r>
            <a:endParaRPr lang="en-US">
              <a:solidFill>
                <a:schemeClr val="bg1"/>
              </a:solidFill>
              <a:latin typeface="Bahnschrift SemiBold" panose="020B0502040204020203" pitchFamily="34" charset="0"/>
              <a:cs typeface="Latha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F86B9-BC74-058E-DFAC-BC8BE5035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9861" y="3949864"/>
            <a:ext cx="4765130" cy="1802598"/>
          </a:xfrm>
          <a:solidFill>
            <a:srgbClr val="0157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Bahnschrift SemiBold" panose="020B0502040204020203" pitchFamily="34" charset="0"/>
              </a:rPr>
              <a:t>Team Savants: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Bahnschrift SemiBold" panose="020B0502040204020203" pitchFamily="34" charset="0"/>
              </a:rPr>
              <a:t>Alex Rodriguez, Ty </a:t>
            </a:r>
            <a:r>
              <a:rPr lang="en-US" sz="2000" err="1">
                <a:solidFill>
                  <a:schemeClr val="bg1"/>
                </a:solidFill>
                <a:latin typeface="Bahnschrift SemiBold" panose="020B0502040204020203" pitchFamily="34" charset="0"/>
              </a:rPr>
              <a:t>Mcphail</a:t>
            </a:r>
            <a:r>
              <a:rPr lang="en-US" sz="2000">
                <a:solidFill>
                  <a:schemeClr val="bg1"/>
                </a:solidFill>
                <a:latin typeface="Bahnschrift SemiBold" panose="020B0502040204020203" pitchFamily="34" charset="0"/>
              </a:rPr>
              <a:t>, Adam Axelrod, Arturo Garcia, Brody Hayden</a:t>
            </a:r>
          </a:p>
        </p:txBody>
      </p:sp>
    </p:spTree>
    <p:extLst>
      <p:ext uri="{BB962C8B-B14F-4D97-AF65-F5344CB8AC3E}">
        <p14:creationId xmlns:p14="http://schemas.microsoft.com/office/powerpoint/2010/main" val="269894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692B-F59D-9D8E-E606-D1028042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32" y="373479"/>
            <a:ext cx="3996652" cy="2099557"/>
          </a:xfrm>
          <a:solidFill>
            <a:srgbClr val="0157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Bahnschrift SemiBold" panose="020B0502040204020203" pitchFamily="34" charset="0"/>
              </a:rPr>
              <a:t>Process Model</a:t>
            </a:r>
            <a:br>
              <a:rPr lang="en-US" sz="440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br>
              <a:rPr lang="en-US" sz="440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r>
              <a:rPr lang="en-US" sz="4400">
                <a:solidFill>
                  <a:schemeClr val="bg1"/>
                </a:solidFill>
                <a:latin typeface="Bahnschrift SemiBold" panose="020B0502040204020203" pitchFamily="34" charset="0"/>
              </a:rPr>
              <a:t>As-Is</a:t>
            </a:r>
          </a:p>
        </p:txBody>
      </p:sp>
      <p:pic>
        <p:nvPicPr>
          <p:cNvPr id="7" name="Picture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75BBF234-C6F6-A69C-A3B4-A8A2E5085C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8339" r="18339"/>
          <a:stretch/>
        </p:blipFill>
        <p:spPr>
          <a:xfrm>
            <a:off x="1206313" y="-1605501"/>
            <a:ext cx="11719618" cy="9201516"/>
          </a:xfr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421208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4377-5DC8-ED77-D318-C9CC8BD5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554" y="190881"/>
            <a:ext cx="4025901" cy="2866405"/>
          </a:xfrm>
          <a:solidFill>
            <a:srgbClr val="0157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latin typeface="Bahnschrift SemiBold" panose="020B0502040204020203" pitchFamily="34" charset="0"/>
              </a:rPr>
              <a:t>Process Model</a:t>
            </a:r>
            <a:br>
              <a:rPr lang="en-US" sz="540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br>
              <a:rPr lang="en-US" sz="540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r>
              <a:rPr lang="en-US" sz="5400">
                <a:solidFill>
                  <a:schemeClr val="bg1"/>
                </a:solidFill>
                <a:latin typeface="Bahnschrift SemiBold" panose="020B0502040204020203" pitchFamily="34" charset="0"/>
              </a:rPr>
              <a:t>To-Be</a:t>
            </a:r>
          </a:p>
        </p:txBody>
      </p:sp>
      <p:pic>
        <p:nvPicPr>
          <p:cNvPr id="5" name="Picture Placeholder 4" descr="A diagram of a website&#10;&#10;Description automatically generated">
            <a:extLst>
              <a:ext uri="{FF2B5EF4-FFF2-40B4-BE49-F238E27FC236}">
                <a16:creationId xmlns:a16="http://schemas.microsoft.com/office/drawing/2014/main" id="{6CF81FF5-F213-4D26-7050-CD5BFF5E08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4" t="264" r="-254" b="-723"/>
          <a:stretch/>
        </p:blipFill>
        <p:spPr>
          <a:xfrm>
            <a:off x="1077565" y="-120823"/>
            <a:ext cx="4002622" cy="697882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32560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2B6A-69E1-3E21-2B67-C1415F488B9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157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Bahnschrift SemiBold" panose="020B0502040204020203" pitchFamily="34" charset="0"/>
              </a:rPr>
              <a:t>Conclusion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8B2B715E-E224-B991-0984-D12AC8AD3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690255"/>
            <a:ext cx="2299854" cy="22998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3D0240-E53F-ED07-5684-7BCDC0FB4BBE}"/>
              </a:ext>
            </a:extLst>
          </p:cNvPr>
          <p:cNvSpPr txBox="1"/>
          <p:nvPr/>
        </p:nvSpPr>
        <p:spPr>
          <a:xfrm>
            <a:off x="7943949" y="4294571"/>
            <a:ext cx="22582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Questions?</a:t>
            </a:r>
            <a:endParaRPr lang="en-US" b="1"/>
          </a:p>
        </p:txBody>
      </p:sp>
      <p:pic>
        <p:nvPicPr>
          <p:cNvPr id="12" name="Graphic 11" descr="Bullseye with solid fill">
            <a:extLst>
              <a:ext uri="{FF2B5EF4-FFF2-40B4-BE49-F238E27FC236}">
                <a16:creationId xmlns:a16="http://schemas.microsoft.com/office/drawing/2014/main" id="{44A57F82-1364-FB4D-9B28-31F8BD0F7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9238" y="1670825"/>
            <a:ext cx="2339278" cy="23206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629C36-896A-77BD-F7EE-3E27935F24B1}"/>
              </a:ext>
            </a:extLst>
          </p:cNvPr>
          <p:cNvSpPr txBox="1"/>
          <p:nvPr/>
        </p:nvSpPr>
        <p:spPr>
          <a:xfrm>
            <a:off x="1579418" y="4308062"/>
            <a:ext cx="27431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Goal:</a:t>
            </a:r>
            <a:endParaRPr lang="en-US"/>
          </a:p>
          <a:p>
            <a:r>
              <a:rPr lang="en-US"/>
              <a:t>Our goal is to help Guide Book design the premium exclusive website that helps their business grow and stand out from competitors.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EA16C-BF8C-73EA-328D-FE4241641C43}"/>
              </a:ext>
            </a:extLst>
          </p:cNvPr>
          <p:cNvSpPr txBox="1"/>
          <p:nvPr/>
        </p:nvSpPr>
        <p:spPr>
          <a:xfrm>
            <a:off x="4880657" y="4311569"/>
            <a:ext cx="242103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How: </a:t>
            </a:r>
          </a:p>
          <a:p>
            <a:pPr>
              <a:buFont typeface="Arial"/>
              <a:buChar char="•"/>
            </a:pPr>
            <a:r>
              <a:rPr lang="en-US"/>
              <a:t> Align with the needs and </a:t>
            </a:r>
            <a:r>
              <a:rPr lang="en-US">
                <a:latin typeface="Arial"/>
                <a:cs typeface="Arial"/>
              </a:rPr>
              <a:t>priorities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 Innovative solutions</a:t>
            </a:r>
          </a:p>
          <a:p>
            <a:pPr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 Room for scalability </a:t>
            </a:r>
          </a:p>
          <a:p>
            <a:pPr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 Clear: objectives and risk</a:t>
            </a:r>
          </a:p>
          <a:p>
            <a:pPr>
              <a:buFont typeface="Arial"/>
              <a:buChar char="•"/>
            </a:pPr>
            <a:endParaRPr lang="en-US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n-US">
              <a:latin typeface="Aptos" panose="02110004020202020204"/>
              <a:cs typeface="Arial"/>
            </a:endParaRPr>
          </a:p>
          <a:p>
            <a:pPr>
              <a:buFont typeface="Arial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/>
          </a:p>
        </p:txBody>
      </p:sp>
      <p:pic>
        <p:nvPicPr>
          <p:cNvPr id="6" name="Graphic 5" descr="Packing Box Open outline">
            <a:extLst>
              <a:ext uri="{FF2B5EF4-FFF2-40B4-BE49-F238E27FC236}">
                <a16:creationId xmlns:a16="http://schemas.microsoft.com/office/drawing/2014/main" id="{DF56E4BD-985E-C5ED-9C6F-7018A1F6F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0066" y="1795041"/>
            <a:ext cx="2081513" cy="209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E857-9A53-2C83-9FCD-B01FF6B0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2" y="809065"/>
            <a:ext cx="4133560" cy="1067136"/>
          </a:xfrm>
          <a:solidFill>
            <a:srgbClr val="0157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Bahnschrift SemiBold" panose="020B0502040204020203" pitchFamily="34" charset="0"/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CE542C-DBDE-04D2-E9D8-58154CEE3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045667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11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CFA0-992D-E82A-5EDC-2A1C5462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66" y="121502"/>
            <a:ext cx="6496621" cy="963168"/>
          </a:xfrm>
          <a:solidFill>
            <a:srgbClr val="0157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rm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Bahnschrift SemiBold" panose="020B0502040204020203" pitchFamily="34" charset="0"/>
                <a:ea typeface="+mj-lt"/>
                <a:cs typeface="+mj-lt"/>
              </a:rPr>
              <a:t>System</a:t>
            </a:r>
            <a:r>
              <a:rPr lang="en-US" sz="4400">
                <a:solidFill>
                  <a:schemeClr val="bg1"/>
                </a:solidFill>
                <a:latin typeface="Bahnschrift SemiBold" panose="020B0502040204020203" pitchFamily="34" charset="0"/>
              </a:rPr>
              <a:t> Request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6894F-FA53-2E2F-6D2B-B95FE18169B3}"/>
              </a:ext>
            </a:extLst>
          </p:cNvPr>
          <p:cNvSpPr txBox="1"/>
          <p:nvPr/>
        </p:nvSpPr>
        <p:spPr>
          <a:xfrm>
            <a:off x="309363" y="1204760"/>
            <a:ext cx="11625964" cy="4801314"/>
          </a:xfrm>
          <a:prstGeom prst="rect">
            <a:avLst/>
          </a:prstGeom>
          <a:solidFill>
            <a:srgbClr val="CCD4C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latin typeface="Bahnschrift SemiBold" panose="020B0502040204020203" pitchFamily="34" charset="0"/>
              </a:rPr>
              <a:t>Business Needs:</a:t>
            </a:r>
            <a:endParaRPr lang="en-US">
              <a:latin typeface="Bahnschrift SemiBold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sz="1400">
              <a:latin typeface="Bahnschrift SemiBold" panose="020B0502040204020203" pitchFamily="34" charset="0"/>
              <a:cs typeface="Times New Roman"/>
            </a:endParaRPr>
          </a:p>
          <a:p>
            <a:pPr marL="285750" indent="-285750">
              <a:spcBef>
                <a:spcPct val="0"/>
              </a:spcBef>
              <a:buFont typeface="Arial"/>
              <a:buChar char="•"/>
            </a:pPr>
            <a:r>
              <a:rPr lang="en-US" sz="1400">
                <a:latin typeface="Bahnschrift SemiBold" panose="020B0502040204020203" pitchFamily="34" charset="0"/>
                <a:cs typeface="Times New Roman"/>
              </a:rPr>
              <a:t>A system to offer their most sought-after fishing experiences in a more exclusive manner</a:t>
            </a:r>
            <a:endParaRPr lang="en-US">
              <a:latin typeface="Bahnschrift SemiBold" panose="020B0502040204020203" pitchFamily="34" charset="0"/>
            </a:endParaRPr>
          </a:p>
          <a:p>
            <a:pPr marL="285750" indent="-285750">
              <a:spcBef>
                <a:spcPct val="0"/>
              </a:spcBef>
              <a:buFont typeface="Arial"/>
              <a:buChar char="•"/>
            </a:pPr>
            <a:endParaRPr lang="en-US" sz="1400">
              <a:latin typeface="Bahnschrift SemiBold" panose="020B0502040204020203" pitchFamily="34" charset="0"/>
              <a:cs typeface="Times New Roman"/>
            </a:endParaRPr>
          </a:p>
          <a:p>
            <a:pPr marL="285750" indent="-285750">
              <a:spcBef>
                <a:spcPct val="0"/>
              </a:spcBef>
              <a:buFont typeface="Arial"/>
              <a:buChar char="•"/>
            </a:pPr>
            <a:r>
              <a:rPr lang="en-US" sz="1400">
                <a:latin typeface="Bahnschrift SemiBold" panose="020B0502040204020203" pitchFamily="34" charset="0"/>
                <a:cs typeface="Times New Roman"/>
              </a:rPr>
              <a:t>A platform that caters to the niche audience that prefers paying a premium to expedite highly coveted adventures. </a:t>
            </a:r>
          </a:p>
          <a:p>
            <a:pPr marL="285750" indent="-285750">
              <a:spcBef>
                <a:spcPct val="0"/>
              </a:spcBef>
              <a:buFont typeface="Arial"/>
              <a:buChar char="•"/>
            </a:pPr>
            <a:endParaRPr lang="en-US" sz="1400">
              <a:latin typeface="Bahnschrift SemiBold" panose="020B0502040204020203" pitchFamily="34" charset="0"/>
              <a:cs typeface="Times New Roman"/>
            </a:endParaRPr>
          </a:p>
          <a:p>
            <a:pPr marL="285750" indent="-285750">
              <a:spcBef>
                <a:spcPct val="0"/>
              </a:spcBef>
              <a:buFont typeface="Arial"/>
              <a:buChar char="•"/>
            </a:pPr>
            <a:r>
              <a:rPr lang="en-US" sz="1400">
                <a:latin typeface="Bahnschrift SemiBold" panose="020B0502040204020203" pitchFamily="34" charset="0"/>
                <a:cs typeface="Times New Roman"/>
              </a:rPr>
              <a:t>Facilitate an efficient booking process for clients with tight schedules</a:t>
            </a:r>
          </a:p>
          <a:p>
            <a:pPr>
              <a:spcBef>
                <a:spcPct val="0"/>
              </a:spcBef>
            </a:pPr>
            <a:endParaRPr lang="en-US" sz="2000" b="1">
              <a:latin typeface="Bahnschrift SemiBold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b="1">
                <a:latin typeface="Bahnschrift SemiBold" panose="020B0502040204020203" pitchFamily="34" charset="0"/>
              </a:rPr>
              <a:t>Business Requirement:</a:t>
            </a:r>
          </a:p>
          <a:p>
            <a:pPr marL="285750" indent="-285750">
              <a:spcBef>
                <a:spcPct val="0"/>
              </a:spcBef>
              <a:buFont typeface="Arial"/>
              <a:buChar char="•"/>
            </a:pPr>
            <a:endParaRPr lang="en-US" sz="1400">
              <a:latin typeface="Bahnschrift SemiBold" panose="020B0502040204020203" pitchFamily="34" charset="0"/>
              <a:cs typeface="Times New Roman"/>
            </a:endParaRPr>
          </a:p>
          <a:p>
            <a:pPr marL="285750" indent="-285750">
              <a:spcBef>
                <a:spcPct val="0"/>
              </a:spcBef>
              <a:buFont typeface="Arial"/>
              <a:buChar char="•"/>
            </a:pPr>
            <a:r>
              <a:rPr lang="en-US" sz="1400">
                <a:latin typeface="Bahnschrift SemiBold" panose="020B0502040204020203" pitchFamily="34" charset="0"/>
                <a:cs typeface="Times New Roman"/>
              </a:rPr>
              <a:t>Built in search functions and/or fluid page design. </a:t>
            </a:r>
            <a:endParaRPr lang="en-US" sz="2000" b="1">
              <a:latin typeface="Bahnschrift SemiBold" panose="020B0502040204020203" pitchFamily="34" charset="0"/>
              <a:cs typeface="Times New Roman"/>
            </a:endParaRPr>
          </a:p>
          <a:p>
            <a:pPr marL="285750" indent="-285750">
              <a:spcBef>
                <a:spcPct val="0"/>
              </a:spcBef>
              <a:buFont typeface="Arial"/>
              <a:buChar char="•"/>
            </a:pPr>
            <a:endParaRPr lang="en-US" sz="1400">
              <a:latin typeface="Bahnschrift SemiBold" panose="020B0502040204020203" pitchFamily="34" charset="0"/>
              <a:cs typeface="Times New Roman"/>
            </a:endParaRPr>
          </a:p>
          <a:p>
            <a:pPr marL="285750" indent="-285750">
              <a:spcBef>
                <a:spcPct val="0"/>
              </a:spcBef>
              <a:buFont typeface="Arial"/>
              <a:buChar char="•"/>
            </a:pPr>
            <a:r>
              <a:rPr lang="en-US" sz="1400">
                <a:latin typeface="Bahnschrift SemiBold" panose="020B0502040204020203" pitchFamily="34" charset="0"/>
                <a:cs typeface="Times New Roman"/>
              </a:rPr>
              <a:t>Filter traffic to only allow permitted visitors </a:t>
            </a:r>
          </a:p>
          <a:p>
            <a:pPr marL="285750" indent="-285750">
              <a:spcBef>
                <a:spcPct val="0"/>
              </a:spcBef>
              <a:buFont typeface="Arial"/>
              <a:buChar char="•"/>
            </a:pPr>
            <a:endParaRPr lang="en-US" sz="1400">
              <a:latin typeface="Bahnschrift SemiBold" panose="020B0502040204020203" pitchFamily="34" charset="0"/>
              <a:cs typeface="Times New Roman"/>
            </a:endParaRPr>
          </a:p>
          <a:p>
            <a:pPr marL="285750" indent="-285750">
              <a:spcBef>
                <a:spcPct val="0"/>
              </a:spcBef>
              <a:buFont typeface="Arial"/>
              <a:buChar char="•"/>
            </a:pPr>
            <a:r>
              <a:rPr lang="en-US" sz="1400">
                <a:latin typeface="Bahnschrift SemiBold" panose="020B0502040204020203" pitchFamily="34" charset="0"/>
                <a:cs typeface="Times New Roman"/>
              </a:rPr>
              <a:t>Payments or inquiry form submission should be accepted at the end of the experience on the site.</a:t>
            </a:r>
            <a:endParaRPr lang="en-US">
              <a:latin typeface="Bahnschrift SemiBold" panose="020B0502040204020203" pitchFamily="34" charset="0"/>
            </a:endParaRPr>
          </a:p>
          <a:p>
            <a:pPr marL="285750" indent="-285750">
              <a:spcBef>
                <a:spcPct val="0"/>
              </a:spcBef>
              <a:buFont typeface="Arial"/>
              <a:buChar char="•"/>
            </a:pPr>
            <a:endParaRPr lang="en-US" sz="1400">
              <a:latin typeface="Bahnschrift SemiBold" panose="020B0502040204020203" pitchFamily="34" charset="0"/>
              <a:cs typeface="Times New Roman"/>
            </a:endParaRPr>
          </a:p>
          <a:p>
            <a:pPr marL="285750" indent="-285750">
              <a:spcBef>
                <a:spcPct val="0"/>
              </a:spcBef>
              <a:buFont typeface="Arial"/>
              <a:buChar char="•"/>
            </a:pPr>
            <a:r>
              <a:rPr lang="en-US" sz="1400">
                <a:latin typeface="Bahnschrift SemiBold" panose="020B0502040204020203" pitchFamily="34" charset="0"/>
                <a:cs typeface="Times New Roman"/>
              </a:rPr>
              <a:t>Automatically contact clients for updates and reminders as trips are finalized.</a:t>
            </a:r>
            <a:endParaRPr lang="en-US">
              <a:latin typeface="Bahnschrift SemiBold" panose="020B0502040204020203" pitchFamily="34" charset="0"/>
            </a:endParaRPr>
          </a:p>
          <a:p>
            <a:endParaRPr lang="en-US" sz="1400">
              <a:latin typeface="Bahnschrift SemiBold" panose="020B0502040204020203" pitchFamily="34" charset="0"/>
              <a:cs typeface="Times New Roman"/>
            </a:endParaRPr>
          </a:p>
          <a:p>
            <a:endParaRPr lang="en-US" sz="2000" b="1">
              <a:latin typeface="Bahnschrift SemiBold" panose="020B0502040204020203" pitchFamily="34" charset="0"/>
            </a:endParaRPr>
          </a:p>
          <a:p>
            <a:endParaRPr lang="en-US" sz="2000" b="1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34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6AFF-B773-506A-4CF5-F6601F57F1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157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Bahnschrift SemiBold" panose="020B0502040204020203" pitchFamily="34" charset="0"/>
              </a:rPr>
              <a:t>Business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C0FB9-1B78-917B-0C75-83EB9DB39198}"/>
              </a:ext>
            </a:extLst>
          </p:cNvPr>
          <p:cNvSpPr txBox="1"/>
          <p:nvPr/>
        </p:nvSpPr>
        <p:spPr>
          <a:xfrm>
            <a:off x="838830" y="2762072"/>
            <a:ext cx="10512255" cy="2492990"/>
          </a:xfrm>
          <a:prstGeom prst="rect">
            <a:avLst/>
          </a:prstGeom>
          <a:solidFill>
            <a:srgbClr val="CCD4C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Bahnschrift SemiBold" panose="020B0502040204020203" pitchFamily="34" charset="0"/>
              </a:rPr>
              <a:t>High value, exclusive services, with low risk of cancellation.</a:t>
            </a:r>
            <a:endParaRPr lang="en-US">
              <a:latin typeface="Bahnschrift SemiBold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Bahnschrift SemiBold" panose="020B0502040204020203" pitchFamily="34" charset="0"/>
                <a:ea typeface="+mn-lt"/>
                <a:cs typeface="+mn-lt"/>
              </a:rPr>
              <a:t>Cost-effective, subscription-based model.</a:t>
            </a:r>
            <a:endParaRPr lang="en-US" sz="2400">
              <a:solidFill>
                <a:srgbClr val="808080"/>
              </a:solidFill>
              <a:latin typeface="Bahnschrift SemiBold" panose="020B0502040204020203" pitchFamily="34" charset="0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Bahnschrift SemiBold" panose="020B0502040204020203" pitchFamily="34" charset="0"/>
                <a:ea typeface="+mn-lt"/>
                <a:cs typeface="+mn-lt"/>
              </a:rPr>
              <a:t>Leverages the existing Guide Book network.</a:t>
            </a:r>
            <a:endParaRPr lang="en-US">
              <a:latin typeface="Bahnschrift SemiBold" panose="020B0502040204020203" pitchFamily="34" charset="0"/>
            </a:endParaRPr>
          </a:p>
          <a:p>
            <a:endParaRPr lang="en-US" sz="2400">
              <a:latin typeface="Bahnschrift SemiBold" panose="020B0502040204020203" pitchFamily="34" charset="0"/>
            </a:endParaRPr>
          </a:p>
          <a:p>
            <a:endParaRPr lang="en-US" sz="240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61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8E3A-BA0B-5B7A-54EF-EEC0E6E567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157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Bahnschrift SemiBold" panose="020B0502040204020203" pitchFamily="34" charset="0"/>
              </a:rPr>
              <a:t>Special Issues &amp;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74BD-8E98-3992-C124-2971844BB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rgbClr val="CCD4C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Bahnschrift SemiBold" panose="020B0502040204020203" pitchFamily="34" charset="0"/>
              </a:rPr>
              <a:t>Travel restrictions regarding international bookings.</a:t>
            </a:r>
          </a:p>
          <a:p>
            <a:pPr marL="0" indent="0">
              <a:buNone/>
            </a:pPr>
            <a:endParaRPr lang="en-US">
              <a:latin typeface="Bahnschrift SemiBold" panose="020B0502040204020203" pitchFamily="34" charset="0"/>
            </a:endParaRPr>
          </a:p>
          <a:p>
            <a:r>
              <a:rPr lang="en-US">
                <a:latin typeface="Bahnschrift SemiBold" panose="020B0502040204020203" pitchFamily="34" charset="0"/>
              </a:rPr>
              <a:t>PCI regulations could mean extensive technical development.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1A758-55C5-5388-C497-77A955813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CCD4C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Bahnschrift SemiBold" panose="020B0502040204020203" pitchFamily="34" charset="0"/>
              </a:rPr>
              <a:t>Must leverage existing infrastructure while still bringing an exclusive &amp; distinguished experience.</a:t>
            </a:r>
          </a:p>
          <a:p>
            <a:endParaRPr lang="en-US">
              <a:latin typeface="Bahnschrift SemiBold" panose="020B0502040204020203" pitchFamily="34" charset="0"/>
            </a:endParaRPr>
          </a:p>
          <a:p>
            <a:r>
              <a:rPr lang="en-US">
                <a:latin typeface="Bahnschrift SemiBold" panose="020B0502040204020203" pitchFamily="34" charset="0"/>
              </a:rPr>
              <a:t>Reallocate existing staff/expand workforce.</a:t>
            </a:r>
          </a:p>
          <a:p>
            <a:pPr marL="0" indent="0">
              <a:buNone/>
            </a:pPr>
            <a:endParaRPr lang="en-US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4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93E6-9DE2-2786-F4EE-865A0D0C27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157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 sz="4800" b="0">
                <a:solidFill>
                  <a:schemeClr val="bg1"/>
                </a:solidFill>
                <a:latin typeface="Bahnschrift SemiBold" panose="020B0502040204020203" pitchFamily="34" charset="0"/>
                <a:ea typeface="+mj-lt"/>
                <a:cs typeface="+mj-lt"/>
              </a:rPr>
              <a:t>Problem Statement</a:t>
            </a:r>
            <a:endParaRPr lang="en-US" sz="480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D1A3-B4CF-DF9A-45F3-90795BD060E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CCD4C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Bahnschrift SemiBold" panose="020B0502040204020203" pitchFamily="34" charset="0"/>
              </a:rPr>
              <a:t>Guide Book has found success in giving fishing guides a platform to market their services.</a:t>
            </a:r>
          </a:p>
          <a:p>
            <a:r>
              <a:rPr lang="en-US">
                <a:latin typeface="Bahnschrift SemiBold" panose="020B0502040204020203" pitchFamily="34" charset="0"/>
              </a:rPr>
              <a:t>The niche market of high-earning individuals seeking more luxurious offerings remains available to capture.</a:t>
            </a:r>
          </a:p>
          <a:p>
            <a:r>
              <a:rPr lang="en-US">
                <a:latin typeface="Bahnschrift SemiBold" panose="020B0502040204020203" pitchFamily="34" charset="0"/>
              </a:rPr>
              <a:t>Guide Book has recruited both clientele and prestigious guides for this type of service.</a:t>
            </a:r>
          </a:p>
          <a:p>
            <a:r>
              <a:rPr lang="en-US">
                <a:latin typeface="Bahnschrift SemiBold" panose="020B0502040204020203" pitchFamily="34" charset="0"/>
              </a:rPr>
              <a:t>The final step is to develop the extension of their platform to host this experience.</a:t>
            </a:r>
          </a:p>
          <a:p>
            <a:endParaRPr lang="en-US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6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F0A5-9EAE-4713-C2A8-58D832C1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731" y="388937"/>
            <a:ext cx="5830491" cy="1325563"/>
          </a:xfrm>
          <a:solidFill>
            <a:srgbClr val="0157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Bahnschrift SemiBold" panose="020B0502040204020203" pitchFamily="34" charset="0"/>
              </a:rPr>
              <a:t>Feasibility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159F3-9477-38A1-0623-6BF20EF649AD}"/>
              </a:ext>
            </a:extLst>
          </p:cNvPr>
          <p:cNvSpPr txBox="1">
            <a:spLocks/>
          </p:cNvSpPr>
          <p:nvPr/>
        </p:nvSpPr>
        <p:spPr>
          <a:xfrm>
            <a:off x="2300137" y="1974274"/>
            <a:ext cx="3172123" cy="4114800"/>
          </a:xfrm>
          <a:prstGeom prst="rect">
            <a:avLst/>
          </a:prstGeom>
          <a:solidFill>
            <a:srgbClr val="CCD4C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>
                <a:latin typeface="Bahnschrift SemiBold" panose="020B0502040204020203" pitchFamily="34" charset="0"/>
              </a:rPr>
              <a:t>Technical Feasibility</a:t>
            </a:r>
          </a:p>
          <a:p>
            <a:endParaRPr lang="en-US">
              <a:latin typeface="Bahnschrift SemiBold" panose="020B0502040204020203" pitchFamily="34" charset="0"/>
            </a:endParaRPr>
          </a:p>
          <a:p>
            <a:r>
              <a:rPr lang="en-US">
                <a:latin typeface="Bahnschrift SemiBold" panose="020B0502040204020203" pitchFamily="34" charset="0"/>
              </a:rPr>
              <a:t>Building Guide Book Pro on top of the existing service reduces technical risk and simplifies development procedures.</a:t>
            </a:r>
          </a:p>
          <a:p>
            <a:endParaRPr lang="en-US">
              <a:latin typeface="Bahnschrift SemiBold" panose="020B0502040204020203" pitchFamily="34" charset="0"/>
            </a:endParaRPr>
          </a:p>
          <a:p>
            <a:r>
              <a:rPr lang="en-US">
                <a:latin typeface="Bahnschrift SemiBold" panose="020B0502040204020203" pitchFamily="34" charset="0"/>
              </a:rPr>
              <a:t>Guide Book Pro will require certain additions, such as content restriction, inquiry forms, and direct lines of communications for customers.</a:t>
            </a:r>
          </a:p>
          <a:p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0A46A-FA24-E643-6CE7-F29E097AF704}"/>
              </a:ext>
            </a:extLst>
          </p:cNvPr>
          <p:cNvSpPr txBox="1">
            <a:spLocks/>
          </p:cNvSpPr>
          <p:nvPr/>
        </p:nvSpPr>
        <p:spPr>
          <a:xfrm>
            <a:off x="6719740" y="1974274"/>
            <a:ext cx="3172123" cy="4114800"/>
          </a:xfrm>
          <a:prstGeom prst="rect">
            <a:avLst/>
          </a:prstGeom>
          <a:solidFill>
            <a:srgbClr val="CCD4C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>
                <a:latin typeface="Bahnschrift SemiBold" panose="020B0502040204020203" pitchFamily="34" charset="0"/>
              </a:rPr>
              <a:t>Organizational Feasibility</a:t>
            </a:r>
          </a:p>
          <a:p>
            <a:endParaRPr lang="en-US">
              <a:latin typeface="Bahnschrift SemiBold" panose="020B0502040204020203" pitchFamily="34" charset="0"/>
            </a:endParaRPr>
          </a:p>
          <a:p>
            <a:r>
              <a:rPr lang="en-US">
                <a:latin typeface="Bahnschrift SemiBold" panose="020B0502040204020203" pitchFamily="34" charset="0"/>
              </a:rPr>
              <a:t>Guide Book Pro will serve a niche section of a broader market that the company is well-established in.</a:t>
            </a:r>
          </a:p>
          <a:p>
            <a:endParaRPr lang="en-US">
              <a:latin typeface="Bahnschrift SemiBold" panose="020B0502040204020203" pitchFamily="34" charset="0"/>
            </a:endParaRPr>
          </a:p>
          <a:p>
            <a:r>
              <a:rPr lang="en-US">
                <a:latin typeface="Bahnschrift SemiBold" panose="020B0502040204020203" pitchFamily="34" charset="0"/>
              </a:rPr>
              <a:t>The new model will provide satisfaction to a new customer-base, while still allowing for the existing service to thrive separately.</a:t>
            </a:r>
          </a:p>
          <a:p>
            <a:endParaRPr lang="en-US">
              <a:latin typeface="Bahnschrift SemiBold" panose="020B0502040204020203" pitchFamily="34" charset="0"/>
            </a:endParaRPr>
          </a:p>
          <a:p>
            <a:endParaRPr lang="en-US">
              <a:latin typeface="Bahnschrift SemiBold" panose="020B0502040204020203" pitchFamily="34" charset="0"/>
            </a:endParaRPr>
          </a:p>
          <a:p>
            <a:endParaRPr lang="en-US">
              <a:latin typeface="Bahnschrift SemiBold" panose="020B0502040204020203" pitchFamily="34" charset="0"/>
            </a:endParaRPr>
          </a:p>
          <a:p>
            <a:endParaRPr lang="en-US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0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0E2835-15A2-AC1F-124E-DC09B217C6B1}"/>
              </a:ext>
            </a:extLst>
          </p:cNvPr>
          <p:cNvSpPr txBox="1">
            <a:spLocks/>
          </p:cNvSpPr>
          <p:nvPr/>
        </p:nvSpPr>
        <p:spPr>
          <a:xfrm>
            <a:off x="1579703" y="1808019"/>
            <a:ext cx="3172123" cy="4842164"/>
          </a:xfrm>
          <a:prstGeom prst="rect">
            <a:avLst/>
          </a:prstGeom>
          <a:solidFill>
            <a:srgbClr val="CCD4C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noAutofit/>
          </a:bodyPr>
          <a:lstStyle/>
          <a:p>
            <a:r>
              <a:rPr lang="en-US" sz="1700">
                <a:latin typeface="Bahnschrift SemiBold"/>
              </a:rPr>
              <a:t>Development Cost</a:t>
            </a:r>
          </a:p>
          <a:p>
            <a:endParaRPr lang="en-US" sz="1700">
              <a:latin typeface="Bahnschrift SemiBold" panose="020B0502040204020203" pitchFamily="34" charset="0"/>
            </a:endParaRPr>
          </a:p>
          <a:p>
            <a:r>
              <a:rPr lang="en-US" sz="1700">
                <a:latin typeface="Bahnschrift SemiBold"/>
              </a:rPr>
              <a:t>Primary initial costs are attributed to reserving guides.</a:t>
            </a:r>
          </a:p>
          <a:p>
            <a:endParaRPr lang="en-US" sz="1700">
              <a:latin typeface="Bahnschrift SemiBold" panose="020B0502040204020203" pitchFamily="34" charset="0"/>
            </a:endParaRPr>
          </a:p>
          <a:p>
            <a:r>
              <a:rPr lang="en-US" sz="1700">
                <a:latin typeface="Bahnschrift SemiBold"/>
              </a:rPr>
              <a:t>Development costs for Guide Book Pro are unlikely to exceed existing </a:t>
            </a:r>
            <a:r>
              <a:rPr lang="en-US"/>
              <a:t>development</a:t>
            </a:r>
            <a:r>
              <a:rPr lang="en-US" sz="1700">
                <a:latin typeface="Bahnschrift SemiBold"/>
              </a:rPr>
              <a:t> team cost (~$20,000/month).</a:t>
            </a:r>
          </a:p>
          <a:p>
            <a:endParaRPr lang="en-US" sz="1700">
              <a:latin typeface="Bahnschrift SemiBold" panose="020B0502040204020203" pitchFamily="34" charset="0"/>
            </a:endParaRPr>
          </a:p>
          <a:p>
            <a:r>
              <a:rPr lang="en-US">
                <a:latin typeface="Bahnschrift SemiBold"/>
              </a:rPr>
              <a:t>Additional plugins vary in price and frequency of payment (one-time/annual).</a:t>
            </a:r>
          </a:p>
          <a:p>
            <a:endParaRPr lang="en-US" sz="1700" strike="sngStrike">
              <a:latin typeface="Bahnschrift SemiBold" panose="020B0502040204020203" pitchFamily="34" charset="0"/>
            </a:endParaRPr>
          </a:p>
          <a:p>
            <a:endParaRPr lang="en-US" sz="1700" strike="sngStrike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52AD2-DE1E-C18D-2247-5CDD7A46ABD0}"/>
              </a:ext>
            </a:extLst>
          </p:cNvPr>
          <p:cNvSpPr txBox="1">
            <a:spLocks/>
          </p:cNvSpPr>
          <p:nvPr/>
        </p:nvSpPr>
        <p:spPr>
          <a:xfrm>
            <a:off x="2552700" y="612892"/>
            <a:ext cx="7086600" cy="1049653"/>
          </a:xfrm>
          <a:prstGeom prst="rect">
            <a:avLst/>
          </a:prstGeom>
          <a:solidFill>
            <a:srgbClr val="0157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Bahnschrift SemiBold" panose="020B0502040204020203" pitchFamily="34" charset="0"/>
              </a:rPr>
              <a:t>Economic Feasibility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F7D40-4155-5B24-D5BF-3F7572468285}"/>
              </a:ext>
            </a:extLst>
          </p:cNvPr>
          <p:cNvSpPr txBox="1">
            <a:spLocks/>
          </p:cNvSpPr>
          <p:nvPr/>
        </p:nvSpPr>
        <p:spPr>
          <a:xfrm>
            <a:off x="7440174" y="1808019"/>
            <a:ext cx="3172123" cy="4842164"/>
          </a:xfrm>
          <a:prstGeom prst="rect">
            <a:avLst/>
          </a:prstGeom>
          <a:solidFill>
            <a:srgbClr val="CCD4C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noAutofit/>
          </a:bodyPr>
          <a:lstStyle/>
          <a:p>
            <a:r>
              <a:rPr lang="en-US" sz="1700">
                <a:latin typeface="Bahnschrift SemiBold"/>
              </a:rPr>
              <a:t>Annual Benefits</a:t>
            </a:r>
          </a:p>
          <a:p>
            <a:endParaRPr lang="en-US" sz="1700">
              <a:latin typeface="Bahnschrift SemiBold" panose="020B0502040204020203" pitchFamily="34" charset="0"/>
            </a:endParaRPr>
          </a:p>
          <a:p>
            <a:r>
              <a:rPr lang="en-US" sz="1700">
                <a:latin typeface="Bahnschrift SemiBold"/>
              </a:rPr>
              <a:t>Estimated Year 1 subscription earnings: $40,000 (~20 subscribers @ $2,000)</a:t>
            </a:r>
          </a:p>
          <a:p>
            <a:endParaRPr lang="en-US" sz="1700">
              <a:latin typeface="Bahnschrift SemiBold" panose="020B0502040204020203" pitchFamily="34" charset="0"/>
            </a:endParaRPr>
          </a:p>
          <a:p>
            <a:r>
              <a:rPr lang="en-US" sz="1700">
                <a:latin typeface="Bahnschrift SemiBold"/>
              </a:rPr>
              <a:t>Assuming a 2x increase in subscribers yearly, this increases to $640,000 at Year 5.</a:t>
            </a:r>
          </a:p>
          <a:p>
            <a:endParaRPr lang="en-US" sz="1700">
              <a:latin typeface="Bahnschrift SemiBold" panose="020B0502040204020203" pitchFamily="34" charset="0"/>
            </a:endParaRPr>
          </a:p>
          <a:p>
            <a:r>
              <a:rPr lang="en-US" sz="1700">
                <a:latin typeface="Bahnschrift SemiBold"/>
              </a:rPr>
              <a:t>An established subscription model brings opportunities for additional sources of revenue in the future, such as through optional amenities.</a:t>
            </a:r>
          </a:p>
        </p:txBody>
      </p:sp>
    </p:spTree>
    <p:extLst>
      <p:ext uri="{BB962C8B-B14F-4D97-AF65-F5344CB8AC3E}">
        <p14:creationId xmlns:p14="http://schemas.microsoft.com/office/powerpoint/2010/main" val="371916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5C3A-DE56-0C99-FE25-4CF6E46D2C9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157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Bahnschrift SemiBold" panose="020B0502040204020203" pitchFamily="34" charset="0"/>
              </a:rPr>
              <a:t>Product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27A1-444C-B241-19A3-30ACA2D550B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CCD4CC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Bahnschrift SemiBold"/>
              </a:rPr>
              <a:t>Efficient booking process</a:t>
            </a:r>
          </a:p>
          <a:p>
            <a:r>
              <a:rPr lang="en-US">
                <a:latin typeface="Bahnschrift SemiBold"/>
                <a:cs typeface="Times New Roman"/>
              </a:rPr>
              <a:t>Advanced Search and filter functionality</a:t>
            </a:r>
            <a:endParaRPr lang="en-US">
              <a:latin typeface="Bahnschrift SemiBold" panose="020B0502040204020203" pitchFamily="34" charset="0"/>
              <a:cs typeface="Times New Roman"/>
            </a:endParaRPr>
          </a:p>
          <a:p>
            <a:r>
              <a:rPr lang="en-US">
                <a:latin typeface="Bahnschrift SemiBold"/>
                <a:ea typeface="+mn-lt"/>
                <a:cs typeface="+mn-lt"/>
              </a:rPr>
              <a:t>Survey form prompt</a:t>
            </a:r>
          </a:p>
          <a:p>
            <a:r>
              <a:rPr lang="en-US">
                <a:latin typeface="Bahnschrift SemiBold"/>
                <a:ea typeface="+mn-lt"/>
                <a:cs typeface="+mn-lt"/>
              </a:rPr>
              <a:t>Client invitation</a:t>
            </a:r>
          </a:p>
          <a:p>
            <a:r>
              <a:rPr lang="en-US">
                <a:latin typeface="Bahnschrift SemiBold"/>
                <a:ea typeface="+mn-lt"/>
                <a:cs typeface="+mn-lt"/>
              </a:rPr>
              <a:t>Payment acceptance</a:t>
            </a:r>
            <a:endParaRPr lang="en-US">
              <a:latin typeface="Bahnschrift SemiBold" panose="020B0502040204020203" pitchFamily="34" charset="0"/>
              <a:ea typeface="+mn-lt"/>
              <a:cs typeface="+mn-lt"/>
            </a:endParaRPr>
          </a:p>
          <a:p>
            <a:endParaRPr lang="en-US">
              <a:latin typeface="Bahnschrift SemiBold" panose="020B0502040204020203" pitchFamily="34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304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332872-19d5-4624-9fff-1b22ed81c722" xsi:nil="true"/>
    <lcf76f155ced4ddcb4097134ff3c332f xmlns="866f4ca2-2d4f-47b6-82a4-c9e9ce9f5e0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0F4E966E0374A8E01596A2F9BBC91" ma:contentTypeVersion="13" ma:contentTypeDescription="Create a new document." ma:contentTypeScope="" ma:versionID="5e1e9538191d29cd8c177b4fa9f4384c">
  <xsd:schema xmlns:xsd="http://www.w3.org/2001/XMLSchema" xmlns:xs="http://www.w3.org/2001/XMLSchema" xmlns:p="http://schemas.microsoft.com/office/2006/metadata/properties" xmlns:ns2="866f4ca2-2d4f-47b6-82a4-c9e9ce9f5e08" xmlns:ns3="23332872-19d5-4624-9fff-1b22ed81c722" targetNamespace="http://schemas.microsoft.com/office/2006/metadata/properties" ma:root="true" ma:fieldsID="fbdeef731a84a2baccf4b82b07dfbe5e" ns2:_="" ns3:_="">
    <xsd:import namespace="866f4ca2-2d4f-47b6-82a4-c9e9ce9f5e08"/>
    <xsd:import namespace="23332872-19d5-4624-9fff-1b22ed81c7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6f4ca2-2d4f-47b6-82a4-c9e9ce9f5e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9aeee01-be69-4027-8c27-9c43c59eb8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32872-19d5-4624-9fff-1b22ed81c72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e4785d62-193c-4c0b-93d8-31246d937223}" ma:internalName="TaxCatchAll" ma:showField="CatchAllData" ma:web="23332872-19d5-4624-9fff-1b22ed81c7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C32AE9-4D28-4FB7-8366-102CB7F70848}">
  <ds:schemaRefs>
    <ds:schemaRef ds:uri="866f4ca2-2d4f-47b6-82a4-c9e9ce9f5e0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23332872-19d5-4624-9fff-1b22ed81c722"/>
  </ds:schemaRefs>
</ds:datastoreItem>
</file>

<file path=customXml/itemProps2.xml><?xml version="1.0" encoding="utf-8"?>
<ds:datastoreItem xmlns:ds="http://schemas.openxmlformats.org/officeDocument/2006/customXml" ds:itemID="{1FF98E55-6A79-4FE0-B024-9979132B89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6f4ca2-2d4f-47b6-82a4-c9e9ce9f5e08"/>
    <ds:schemaRef ds:uri="23332872-19d5-4624-9fff-1b22ed81c7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F811AD-A437-417A-BC30-59BB2B7AA8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Guide Book Pro</vt:lpstr>
      <vt:lpstr>Overview</vt:lpstr>
      <vt:lpstr>System Request</vt:lpstr>
      <vt:lpstr>Business Value</vt:lpstr>
      <vt:lpstr>Special Issues &amp; Considerations</vt:lpstr>
      <vt:lpstr>Problem Statement</vt:lpstr>
      <vt:lpstr>Feasibility</vt:lpstr>
      <vt:lpstr>PowerPoint Presentation</vt:lpstr>
      <vt:lpstr>Product Features</vt:lpstr>
      <vt:lpstr>Process Model  As-Is</vt:lpstr>
      <vt:lpstr>Process Model  To-Be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Axelrod,Adam</dc:creator>
  <cp:revision>2</cp:revision>
  <dcterms:created xsi:type="dcterms:W3CDTF">2024-02-17T19:11:25Z</dcterms:created>
  <dcterms:modified xsi:type="dcterms:W3CDTF">2024-11-24T23:35:33Z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0x010100BD90F4E966E0374A8E01596A2F9BBC91</vt:lpwstr>
  </property>
</Properties>
</file>