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518B9-FC4F-474D-82CF-ADFFFFD309E4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5846-F208-435F-80E7-32477BE3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33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5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8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7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5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3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521D-5C48-4826-8636-6FE50C46DA50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2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5d.biglobe.ne.jp/~noocyte/Programming/Geometry/ViewProjTransfor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Point</a:t>
            </a:r>
            <a:r>
              <a:rPr kumimoji="1" lang="ja-JP" altLang="en-US" dirty="0" smtClean="0"/>
              <a:t>レンダラーの開発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宮地英生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7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利用者が指定するのは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視点（カメラの位置</a:t>
            </a:r>
            <a:r>
              <a:rPr lang="en-US" altLang="ja-JP" dirty="0" smtClean="0"/>
              <a:t>:origin)</a:t>
            </a:r>
          </a:p>
          <a:p>
            <a:pPr lvl="1"/>
            <a:r>
              <a:rPr lang="ja-JP" altLang="en-US" dirty="0" smtClean="0"/>
              <a:t>注視点（カメラの注目する場所）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Up</a:t>
            </a:r>
            <a:r>
              <a:rPr kumimoji="1" lang="ja-JP" altLang="en-US" dirty="0" smtClean="0"/>
              <a:t>ベクトル（カメラの上の方向）</a:t>
            </a:r>
            <a:endParaRPr kumimoji="1" lang="en-US" altLang="ja-JP" dirty="0" smtClean="0"/>
          </a:p>
          <a:p>
            <a:r>
              <a:rPr lang="ja-JP" altLang="en-US" dirty="0"/>
              <a:t>内部的</a:t>
            </a:r>
            <a:r>
              <a:rPr lang="ja-JP" altLang="en-US" dirty="0" smtClean="0"/>
              <a:t>に計算に使うのは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視線</a:t>
            </a:r>
            <a:r>
              <a:rPr kumimoji="1" lang="ja-JP" altLang="en-US" dirty="0" smtClean="0"/>
              <a:t>ベクトル（資料の</a:t>
            </a:r>
            <a:r>
              <a:rPr kumimoji="1" lang="en-US" altLang="ja-JP" dirty="0" smtClean="0"/>
              <a:t>Front)</a:t>
            </a:r>
          </a:p>
          <a:p>
            <a:pPr lvl="1"/>
            <a:r>
              <a:rPr lang="ja-JP" altLang="en-US" dirty="0" smtClean="0"/>
              <a:t>右ベクトル（資料の</a:t>
            </a:r>
            <a:r>
              <a:rPr lang="en-US" altLang="ja-JP" dirty="0" smtClean="0"/>
              <a:t>right)</a:t>
            </a:r>
          </a:p>
          <a:p>
            <a:pPr lvl="1"/>
            <a:r>
              <a:rPr kumimoji="1" lang="en-US" altLang="ja-JP" dirty="0" smtClean="0"/>
              <a:t>Up</a:t>
            </a:r>
            <a:r>
              <a:rPr kumimoji="1" lang="ja-JP" altLang="en-US" dirty="0" smtClean="0"/>
              <a:t>ベクトル（資料の</a:t>
            </a:r>
            <a:r>
              <a:rPr kumimoji="1" lang="en-US" altLang="ja-JP" dirty="0" smtClean="0"/>
              <a:t>up)</a:t>
            </a:r>
          </a:p>
          <a:p>
            <a:pPr lvl="1"/>
            <a:r>
              <a:rPr lang="ja-JP" altLang="en-US" dirty="0" smtClean="0"/>
              <a:t>但し、３つのベクトルは、それぞれ正規化しなければならない。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6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平行成分を実装（カメラ視点位置の平行移動）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ここ</a:t>
            </a:r>
            <a:r>
              <a:rPr lang="ja-JP" altLang="en-US" dirty="0" smtClean="0"/>
              <a:t>で想定通りの座標変換ができているかのチェック</a:t>
            </a:r>
            <a:endParaRPr kumimoji="1" lang="en-US" altLang="ja-JP" dirty="0" smtClean="0"/>
          </a:p>
          <a:p>
            <a:r>
              <a:rPr lang="ja-JP" altLang="en-US" dirty="0" smtClean="0"/>
              <a:t>スケールの実装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フレームバッファの</a:t>
            </a:r>
            <a:r>
              <a:rPr kumimoji="1" lang="en-US" altLang="ja-JP" dirty="0" smtClean="0"/>
              <a:t>width, height</a:t>
            </a:r>
            <a:r>
              <a:rPr kumimoji="1" lang="ja-JP" altLang="en-US" dirty="0" smtClean="0"/>
              <a:t>は縦横の解像度。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平行</a:t>
            </a:r>
            <a:r>
              <a:rPr lang="ja-JP" altLang="en-US" dirty="0" smtClean="0"/>
              <a:t>投影</a:t>
            </a:r>
            <a:r>
              <a:rPr lang="ja-JP" altLang="en-US" dirty="0"/>
              <a:t>のとき</a:t>
            </a:r>
            <a:r>
              <a:rPr lang="ja-JP" altLang="en-US" dirty="0" smtClean="0"/>
              <a:t>は、カメラ幅、カメラ高さが必要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これら</a:t>
            </a:r>
            <a:r>
              <a:rPr kumimoji="1" lang="ja-JP" altLang="en-US" dirty="0" smtClean="0"/>
              <a:t>の値で縦横を</a:t>
            </a:r>
            <a:r>
              <a:rPr kumimoji="1" lang="ja-JP" altLang="en-US" dirty="0" smtClean="0"/>
              <a:t>正規化して</a:t>
            </a:r>
            <a:r>
              <a:rPr kumimoji="1" lang="ja-JP" altLang="en-US" dirty="0" smtClean="0"/>
              <a:t>フレームバッファに書き込む。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書込み</a:t>
            </a:r>
            <a:r>
              <a:rPr lang="ja-JP" altLang="en-US" dirty="0" smtClean="0"/>
              <a:t>時に</a:t>
            </a:r>
            <a:r>
              <a:rPr lang="en-US" altLang="ja-JP" dirty="0" smtClean="0"/>
              <a:t>Z</a:t>
            </a:r>
            <a:r>
              <a:rPr lang="ja-JP" altLang="en-US" dirty="0" smtClean="0"/>
              <a:t>バッファを使って陰面（点）消去を実装する。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116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レンダリングパイプライン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9632" y="2117100"/>
            <a:ext cx="13163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6336" y="2893520"/>
            <a:ext cx="13821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ビューポート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カリング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3827" y="3964414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投影変換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13588" y="4756502"/>
            <a:ext cx="13548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ラスタライズ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54225" y="5492934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34092" y="511423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Ｚバッファ処理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1654225" y="2564904"/>
            <a:ext cx="469503" cy="328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1654225" y="3573016"/>
            <a:ext cx="469503" cy="328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91680" y="4365104"/>
            <a:ext cx="469503" cy="328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91680" y="5157192"/>
            <a:ext cx="469503" cy="328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65040" y="2132856"/>
            <a:ext cx="13163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40386" y="3878817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投影変換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59633" y="5508690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74044" y="437298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Ｚバッファ処理</a:t>
            </a:r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5359633" y="2580660"/>
            <a:ext cx="469503" cy="1156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5397088" y="4365104"/>
            <a:ext cx="469503" cy="113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74680" y="2586155"/>
            <a:ext cx="23887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点しかない場合、</a:t>
            </a:r>
            <a:endParaRPr kumimoji="1" lang="en-US" altLang="ja-JP" dirty="0" smtClean="0"/>
          </a:p>
          <a:p>
            <a:r>
              <a:rPr lang="ja-JP" altLang="en-US" dirty="0" smtClean="0"/>
              <a:t>ラスタライズが不要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ビューポートカリング</a:t>
            </a:r>
            <a:endParaRPr kumimoji="1" lang="en-US" altLang="ja-JP" dirty="0" smtClean="0"/>
          </a:p>
          <a:p>
            <a:r>
              <a:rPr lang="ja-JP" altLang="en-US" dirty="0" smtClean="0"/>
              <a:t>の計算と</a:t>
            </a:r>
            <a:r>
              <a:rPr kumimoji="1" lang="ja-JP" altLang="en-US" dirty="0" smtClean="0"/>
              <a:t>投影変換の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計算のどちらの負荷が</a:t>
            </a:r>
            <a:endParaRPr kumimoji="1" lang="en-US" altLang="ja-JP" dirty="0" smtClean="0"/>
          </a:p>
          <a:p>
            <a:r>
              <a:rPr lang="ja-JP" altLang="en-US" dirty="0" smtClean="0"/>
              <a:t>高いか不明なので</a:t>
            </a:r>
            <a:endParaRPr lang="en-US" altLang="ja-JP" dirty="0" smtClean="0"/>
          </a:p>
          <a:p>
            <a:r>
              <a:rPr kumimoji="1" lang="ja-JP" altLang="en-US" dirty="0"/>
              <a:t>投影</a:t>
            </a:r>
            <a:r>
              <a:rPr kumimoji="1" lang="ja-JP" altLang="en-US" dirty="0" smtClean="0"/>
              <a:t>変換でカリングを</a:t>
            </a:r>
            <a:endParaRPr kumimoji="1" lang="en-US" altLang="ja-JP" dirty="0" smtClean="0"/>
          </a:p>
          <a:p>
            <a:r>
              <a:rPr lang="ja-JP" altLang="en-US" dirty="0"/>
              <a:t>してしまう。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40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フレームバッファとビューポート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75656" y="3140968"/>
            <a:ext cx="180020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20072" y="1785590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平行投影のビューポート幅と高さ</a:t>
            </a:r>
            <a:endParaRPr kumimoji="1" lang="en-US" altLang="ja-JP" dirty="0" smtClean="0"/>
          </a:p>
          <a:p>
            <a:r>
              <a:rPr lang="en-US" altLang="ja-JP" dirty="0" smtClean="0"/>
              <a:t>Float </a:t>
            </a:r>
            <a:r>
              <a:rPr lang="en-US" altLang="ja-JP" dirty="0" err="1" smtClean="0"/>
              <a:t>View_width</a:t>
            </a:r>
            <a:endParaRPr lang="en-US" altLang="ja-JP" dirty="0" smtClean="0"/>
          </a:p>
          <a:p>
            <a:r>
              <a:rPr kumimoji="1" lang="en-US" altLang="ja-JP" dirty="0" smtClean="0"/>
              <a:t>Float </a:t>
            </a:r>
            <a:r>
              <a:rPr kumimoji="1" lang="en-US" altLang="ja-JP" dirty="0" err="1" smtClean="0"/>
              <a:t>View_height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5616" y="1785590"/>
            <a:ext cx="3478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フレームバッファのピクセルサイズ</a:t>
            </a:r>
            <a:endParaRPr kumimoji="1" lang="en-US" altLang="ja-JP" dirty="0" smtClean="0"/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Frame_width</a:t>
            </a:r>
            <a:endParaRPr lang="en-US" altLang="ja-JP" dirty="0" smtClean="0"/>
          </a:p>
          <a:p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Frame_height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03008" y="3119632"/>
            <a:ext cx="45676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GLUT</a:t>
            </a:r>
            <a:r>
              <a:rPr kumimoji="1" lang="ja-JP" altLang="en-US" dirty="0" smtClean="0"/>
              <a:t>では画素のアスペクト比を計算して</a:t>
            </a:r>
            <a:endParaRPr kumimoji="1" lang="en-US" altLang="ja-JP" dirty="0" smtClean="0"/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gluPerspective</a:t>
            </a:r>
            <a:r>
              <a:rPr lang="en-US" altLang="ja-JP" dirty="0" smtClean="0"/>
              <a:t>(40.0,aspect,1.0,30.0);</a:t>
            </a:r>
          </a:p>
          <a:p>
            <a:r>
              <a:rPr lang="ja-JP" altLang="en-US" dirty="0" err="1" smtClean="0"/>
              <a:t>のように</a:t>
            </a:r>
            <a:r>
              <a:rPr lang="ja-JP" altLang="en-US" dirty="0" smtClean="0"/>
              <a:t>ビューポートを設定する。</a:t>
            </a:r>
            <a:endParaRPr lang="en-US" altLang="ja-JP" dirty="0" smtClean="0"/>
          </a:p>
          <a:p>
            <a:r>
              <a:rPr lang="ja-JP" altLang="en-US" dirty="0" smtClean="0"/>
              <a:t>画像が歪む</a:t>
            </a:r>
            <a:r>
              <a:rPr lang="ja-JP" altLang="en-US" dirty="0"/>
              <a:t>こと</a:t>
            </a:r>
            <a:r>
              <a:rPr lang="ja-JP" altLang="en-US" dirty="0" smtClean="0"/>
              <a:t>に関知しない。</a:t>
            </a:r>
            <a:endParaRPr lang="en-US" altLang="ja-JP" dirty="0" smtClean="0"/>
          </a:p>
          <a:p>
            <a:r>
              <a:rPr lang="ja-JP" altLang="en-US" dirty="0" smtClean="0"/>
              <a:t>（利用者の自由</a:t>
            </a:r>
            <a:r>
              <a:rPr lang="en-US" altLang="ja-JP" dirty="0" smtClean="0"/>
              <a:t>/</a:t>
            </a:r>
            <a:r>
              <a:rPr lang="ja-JP" altLang="en-US" dirty="0" smtClean="0"/>
              <a:t>ディスプレイ上での</a:t>
            </a:r>
            <a:endParaRPr lang="en-US" altLang="ja-JP" dirty="0" smtClean="0"/>
          </a:p>
          <a:p>
            <a:r>
              <a:rPr lang="ja-JP" altLang="en-US" dirty="0" smtClean="0"/>
              <a:t>画素比と実際の縦横比の関係は</a:t>
            </a:r>
            <a:endParaRPr lang="en-US" altLang="ja-JP" dirty="0" smtClean="0"/>
          </a:p>
          <a:p>
            <a:r>
              <a:rPr lang="ja-JP" altLang="en-US" dirty="0" smtClean="0"/>
              <a:t>ソフトでは解らない</a:t>
            </a:r>
            <a:r>
              <a:rPr lang="ja-JP" altLang="en-US" dirty="0"/>
              <a:t>から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616" y="5445224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同じポリシーで考えると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970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894521" y="1090628"/>
            <a:ext cx="4834880" cy="3124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606489" y="2653100"/>
            <a:ext cx="6120680" cy="21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4311961" y="701988"/>
            <a:ext cx="30832" cy="3629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835196" y="249013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50"/>
                </a:solidFill>
              </a:rPr>
              <a:t>x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06190" y="3326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50"/>
                </a:solidFill>
              </a:rPr>
              <a:t>y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97273" y="265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0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19056" y="2708104"/>
            <a:ext cx="159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Frame_width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/>
              <a:t>=</a:t>
            </a:r>
            <a:r>
              <a:rPr kumimoji="1" lang="en-US" altLang="ja-JP" dirty="0" err="1" smtClean="0">
                <a:solidFill>
                  <a:srgbClr val="00B050"/>
                </a:solidFill>
              </a:rPr>
              <a:t>view_width</a:t>
            </a:r>
            <a:r>
              <a:rPr kumimoji="1" lang="en-US" altLang="ja-JP" dirty="0" smtClean="0">
                <a:solidFill>
                  <a:srgbClr val="00B050"/>
                </a:solidFill>
              </a:rPr>
              <a:t>/2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6369" y="2685358"/>
            <a:ext cx="150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0 </a:t>
            </a:r>
            <a:r>
              <a:rPr lang="en-US" altLang="ja-JP" dirty="0" smtClean="0"/>
              <a:t>=</a:t>
            </a:r>
          </a:p>
          <a:p>
            <a:r>
              <a:rPr lang="en-US" altLang="ja-JP" dirty="0">
                <a:solidFill>
                  <a:srgbClr val="00B050"/>
                </a:solidFill>
              </a:rPr>
              <a:t>-</a:t>
            </a:r>
            <a:r>
              <a:rPr lang="en-US" altLang="ja-JP" dirty="0" err="1" smtClean="0">
                <a:solidFill>
                  <a:srgbClr val="00B050"/>
                </a:solidFill>
              </a:rPr>
              <a:t>view_eidth</a:t>
            </a:r>
            <a:r>
              <a:rPr lang="en-US" altLang="ja-JP" dirty="0" smtClean="0">
                <a:solidFill>
                  <a:srgbClr val="00B050"/>
                </a:solidFill>
              </a:rPr>
              <a:t>/2</a:t>
            </a:r>
            <a:endParaRPr lang="ja-JP" altLang="en-US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20796" y="4343328"/>
            <a:ext cx="1764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en-US" altLang="ja-JP" dirty="0" smtClean="0"/>
              <a:t>=</a:t>
            </a:r>
          </a:p>
          <a:p>
            <a:r>
              <a:rPr lang="en-US" altLang="ja-JP" dirty="0" smtClean="0">
                <a:solidFill>
                  <a:srgbClr val="00B050"/>
                </a:solidFill>
              </a:rPr>
              <a:t>-</a:t>
            </a:r>
            <a:r>
              <a:rPr lang="en-US" altLang="ja-JP" dirty="0" err="1" smtClean="0">
                <a:solidFill>
                  <a:srgbClr val="00B050"/>
                </a:solidFill>
              </a:rPr>
              <a:t>Frame_height</a:t>
            </a:r>
            <a:r>
              <a:rPr lang="en-US" altLang="ja-JP" dirty="0" smtClean="0">
                <a:solidFill>
                  <a:srgbClr val="00B050"/>
                </a:solidFill>
              </a:rPr>
              <a:t>/2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48116" y="499528"/>
            <a:ext cx="148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view_height</a:t>
            </a:r>
            <a:r>
              <a:rPr lang="en-US" altLang="ja-JP" dirty="0" smtClean="0"/>
              <a:t>=</a:t>
            </a:r>
          </a:p>
          <a:p>
            <a:r>
              <a:rPr lang="en-US" altLang="ja-JP" dirty="0" err="1" smtClean="0">
                <a:solidFill>
                  <a:srgbClr val="00B050"/>
                </a:solidFill>
              </a:rPr>
              <a:t>Frame_height</a:t>
            </a:r>
            <a:endParaRPr lang="en-US" altLang="ja-JP" dirty="0" smtClean="0">
              <a:solidFill>
                <a:srgbClr val="00B05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94521" y="4005064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5423" y="5229200"/>
            <a:ext cx="7829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image[0][0](</a:t>
            </a:r>
            <a:r>
              <a:rPr kumimoji="1" lang="ja-JP" altLang="en-US" dirty="0" smtClean="0"/>
              <a:t>フレームバッファ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の領域は、左右（上下）対称とするには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画素数が奇数と偶数で買えなければならないけど、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を中心に置きたいから</a:t>
            </a:r>
            <a:endParaRPr kumimoji="1" lang="en-US" altLang="ja-JP" dirty="0" smtClean="0"/>
          </a:p>
          <a:p>
            <a:r>
              <a:rPr lang="ja-JP" altLang="en-US" dirty="0" smtClean="0"/>
              <a:t>奇数と考えて処理しましょう。（偶数の場合は、１引いて計算して、最後の画素は</a:t>
            </a:r>
            <a:endParaRPr lang="en-US" altLang="ja-JP" dirty="0" smtClean="0"/>
          </a:p>
          <a:p>
            <a:r>
              <a:rPr kumimoji="1" lang="ja-JP" altLang="en-US" dirty="0"/>
              <a:t>はみ出るように</a:t>
            </a:r>
            <a:r>
              <a:rPr kumimoji="1" lang="ja-JP" altLang="en-US" dirty="0" smtClean="0"/>
              <a:t>しましょう</a:t>
            </a:r>
            <a:r>
              <a:rPr kumimoji="1" lang="ja-JP" altLang="en-US" dirty="0"/>
              <a:t>か）</a:t>
            </a:r>
          </a:p>
        </p:txBody>
      </p:sp>
    </p:spTree>
    <p:extLst>
      <p:ext uri="{BB962C8B-B14F-4D97-AF65-F5344CB8AC3E}">
        <p14:creationId xmlns:p14="http://schemas.microsoft.com/office/powerpoint/2010/main" val="352791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画</a:t>
            </a:r>
            <a:r>
              <a:rPr lang="ja-JP" altLang="en-US" dirty="0" smtClean="0"/>
              <a:t>素数の計算（画素から計算）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27906"/>
            <a:ext cx="1924050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209819" y="23461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幅</a:t>
            </a:r>
            <a:r>
              <a:rPr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808" y="36856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350100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512</a:t>
            </a:r>
            <a:r>
              <a:rPr kumimoji="1" lang="ja-JP" altLang="en-US" dirty="0" smtClean="0"/>
              <a:t>画素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6269" y="46531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512</a:t>
            </a:r>
            <a:r>
              <a:rPr kumimoji="1" lang="ja-JP" altLang="en-US" dirty="0" smtClean="0"/>
              <a:t>画素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7" idx="3"/>
          </p:cNvCxnSpPr>
          <p:nvPr/>
        </p:nvCxnSpPr>
        <p:spPr>
          <a:xfrm>
            <a:off x="1608949" y="3685674"/>
            <a:ext cx="2242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2"/>
            <a:endCxn id="4" idx="0"/>
          </p:cNvCxnSpPr>
          <p:nvPr/>
        </p:nvCxnSpPr>
        <p:spPr>
          <a:xfrm flipV="1">
            <a:off x="2581697" y="2727906"/>
            <a:ext cx="0" cy="187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4485991" y="3032956"/>
            <a:ext cx="44047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012160" y="292494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28184" y="292494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444208" y="292494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660232" y="292494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876256" y="292494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092280" y="292494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6120172" y="1340768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536961" y="367470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X=0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91019" y="2663624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Ｙ</a:t>
            </a:r>
            <a:r>
              <a:rPr kumimoji="1" lang="en-US" altLang="ja-JP" dirty="0" smtClean="0"/>
              <a:t>=0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8028384" y="292494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8100392" y="1340768"/>
            <a:ext cx="0" cy="29523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451591" y="3779388"/>
            <a:ext cx="6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X=20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0504" y="262762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0  1  2  3  4  5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68534" y="26322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255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305214" y="1372126"/>
            <a:ext cx="39982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偶数画素</a:t>
            </a:r>
            <a:r>
              <a:rPr lang="ja-JP" altLang="en-US" dirty="0"/>
              <a:t>だと</a:t>
            </a:r>
            <a:r>
              <a:rPr lang="ja-JP" altLang="en-US" dirty="0" smtClean="0"/>
              <a:t>、左右が同数にならない。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638391" y="5265204"/>
            <a:ext cx="44047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300192" y="508518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16216" y="508518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732240" y="508518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948264" y="508518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7164288" y="508518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7380312" y="508518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6272572" y="4055006"/>
            <a:ext cx="20473" cy="2326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056548" y="625803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X=0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43419" y="48958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Ｙ</a:t>
            </a:r>
            <a:r>
              <a:rPr kumimoji="1" lang="en-US" altLang="ja-JP" dirty="0" smtClean="0"/>
              <a:t>=0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8180784" y="508518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8384489" y="3501008"/>
            <a:ext cx="0" cy="29523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6276382" y="478786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0  1  2  3  4  5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007629" y="4720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255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674963" y="5539803"/>
            <a:ext cx="25955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奇数画素</a:t>
            </a:r>
            <a:r>
              <a:rPr lang="ja-JP" altLang="en-US" dirty="0"/>
              <a:t>だと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原点を含む画素が無い。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722350" y="6196662"/>
            <a:ext cx="9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57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画</a:t>
            </a:r>
            <a:r>
              <a:rPr lang="ja-JP" altLang="en-US" dirty="0" smtClean="0"/>
              <a:t>素数の計算（画素から計算）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27906"/>
            <a:ext cx="1924050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209819" y="23461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幅</a:t>
            </a:r>
            <a:r>
              <a:rPr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808" y="36856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350100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512</a:t>
            </a:r>
            <a:r>
              <a:rPr kumimoji="1" lang="ja-JP" altLang="en-US" dirty="0" smtClean="0"/>
              <a:t>画素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7" idx="3"/>
          </p:cNvCxnSpPr>
          <p:nvPr/>
        </p:nvCxnSpPr>
        <p:spPr>
          <a:xfrm>
            <a:off x="1608949" y="3685674"/>
            <a:ext cx="2242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2"/>
            <a:endCxn id="4" idx="0"/>
          </p:cNvCxnSpPr>
          <p:nvPr/>
        </p:nvCxnSpPr>
        <p:spPr>
          <a:xfrm flipV="1">
            <a:off x="2581697" y="2727906"/>
            <a:ext cx="0" cy="187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4485991" y="3032956"/>
            <a:ext cx="44047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084168" y="285293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300192" y="285293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516216" y="285293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732240" y="285293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948264" y="285293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164288" y="285293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6120172" y="1340768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536961" y="367470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X=0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91019" y="2663624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Ｙ</a:t>
            </a:r>
            <a:r>
              <a:rPr kumimoji="1" lang="en-US" altLang="ja-JP" dirty="0" smtClean="0"/>
              <a:t>=0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692684" y="307216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0.</a:t>
            </a:r>
            <a:r>
              <a:rPr lang="ja-JP" altLang="en-US" dirty="0" smtClean="0"/>
              <a:t>～</a:t>
            </a:r>
            <a:r>
              <a:rPr lang="en-US" altLang="ja-JP" dirty="0" smtClean="0"/>
              <a:t>0.78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7905016" y="284829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8100392" y="1340768"/>
            <a:ext cx="0" cy="29523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379698" y="3779748"/>
            <a:ext cx="9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X=20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084168" y="25602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0  1  2  3  4  5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637154" y="25916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255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305214" y="1372126"/>
            <a:ext cx="39982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偶数画素</a:t>
            </a:r>
            <a:r>
              <a:rPr lang="ja-JP" altLang="en-US" dirty="0"/>
              <a:t>だと</a:t>
            </a:r>
            <a:r>
              <a:rPr lang="ja-JP" altLang="en-US" dirty="0" smtClean="0"/>
              <a:t>、左右が同数にならない。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722350" y="6196662"/>
            <a:ext cx="9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X=20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20172" y="1741458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の間に</a:t>
            </a:r>
            <a:r>
              <a:rPr kumimoji="1" lang="en-US" altLang="ja-JP" dirty="0" smtClean="0"/>
              <a:t>256</a:t>
            </a:r>
            <a:r>
              <a:rPr kumimoji="1" lang="ja-JP" altLang="en-US" dirty="0" smtClean="0"/>
              <a:t>個の画素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画素は</a:t>
            </a:r>
            <a:r>
              <a:rPr lang="en-US" altLang="ja-JP" dirty="0" smtClean="0"/>
              <a:t>20/256(=0.078)</a:t>
            </a:r>
            <a:r>
              <a:rPr lang="ja-JP" altLang="en-US" dirty="0" smtClean="0"/>
              <a:t>の幅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88974" y="4281165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Ｘ座標値　ｘ　</a:t>
            </a:r>
            <a:r>
              <a:rPr lang="en-US" altLang="ja-JP" dirty="0" smtClean="0"/>
              <a:t>256/20 </a:t>
            </a:r>
            <a:r>
              <a:rPr lang="ja-JP" altLang="en-US" dirty="0" smtClean="0"/>
              <a:t>で画素番号がでる。</a:t>
            </a:r>
            <a:endParaRPr lang="en-US" altLang="ja-JP" dirty="0" smtClean="0"/>
          </a:p>
          <a:p>
            <a:r>
              <a:rPr kumimoji="1" lang="ja-JP" altLang="en-US" dirty="0" smtClean="0"/>
              <a:t>（ＣＧでは、左上の画素が</a:t>
            </a:r>
            <a:r>
              <a:rPr kumimoji="1" lang="en-US" altLang="ja-JP" dirty="0" smtClean="0"/>
              <a:t>0,0</a:t>
            </a:r>
            <a:r>
              <a:rPr kumimoji="1" lang="ja-JP" altLang="en-US" dirty="0" smtClean="0"/>
              <a:t>となるが</a:t>
            </a:r>
            <a:endParaRPr kumimoji="1" lang="en-US" altLang="ja-JP" dirty="0" smtClean="0"/>
          </a:p>
          <a:p>
            <a:r>
              <a:rPr lang="ja-JP" altLang="en-US" dirty="0"/>
              <a:t>ここで</a:t>
            </a:r>
            <a:r>
              <a:rPr lang="ja-JP" altLang="en-US" dirty="0" smtClean="0"/>
              <a:t>は説明のために原点中心としている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674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894521" y="1090628"/>
            <a:ext cx="4834880" cy="3124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606489" y="2653100"/>
            <a:ext cx="6120680" cy="21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4311961" y="701988"/>
            <a:ext cx="30832" cy="3629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835196" y="249013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50"/>
                </a:solidFill>
              </a:rPr>
              <a:t>x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06190" y="3326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50"/>
                </a:solidFill>
              </a:rPr>
              <a:t>y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97273" y="265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0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19056" y="2708104"/>
            <a:ext cx="159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Frame_width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/>
              <a:t>=</a:t>
            </a:r>
            <a:r>
              <a:rPr kumimoji="1" lang="en-US" altLang="ja-JP" dirty="0" err="1" smtClean="0">
                <a:solidFill>
                  <a:srgbClr val="00B050"/>
                </a:solidFill>
              </a:rPr>
              <a:t>view_width</a:t>
            </a:r>
            <a:r>
              <a:rPr kumimoji="1" lang="en-US" altLang="ja-JP" dirty="0" smtClean="0">
                <a:solidFill>
                  <a:srgbClr val="00B050"/>
                </a:solidFill>
              </a:rPr>
              <a:t>/2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6369" y="2685358"/>
            <a:ext cx="155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0 </a:t>
            </a:r>
            <a:r>
              <a:rPr lang="en-US" altLang="ja-JP" dirty="0" smtClean="0"/>
              <a:t>=</a:t>
            </a:r>
          </a:p>
          <a:p>
            <a:r>
              <a:rPr lang="en-US" altLang="ja-JP" dirty="0">
                <a:solidFill>
                  <a:srgbClr val="00B050"/>
                </a:solidFill>
              </a:rPr>
              <a:t>-</a:t>
            </a:r>
            <a:r>
              <a:rPr lang="en-US" altLang="ja-JP" dirty="0" err="1" smtClean="0">
                <a:solidFill>
                  <a:srgbClr val="00B050"/>
                </a:solidFill>
              </a:rPr>
              <a:t>view_width</a:t>
            </a:r>
            <a:r>
              <a:rPr lang="en-US" altLang="ja-JP" dirty="0" smtClean="0">
                <a:solidFill>
                  <a:srgbClr val="00B050"/>
                </a:solidFill>
              </a:rPr>
              <a:t>/2</a:t>
            </a:r>
            <a:endParaRPr lang="ja-JP" altLang="en-US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20796" y="4293096"/>
            <a:ext cx="160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en-US" altLang="ja-JP" dirty="0" smtClean="0"/>
              <a:t>=</a:t>
            </a:r>
          </a:p>
          <a:p>
            <a:r>
              <a:rPr lang="en-US" altLang="ja-JP" dirty="0" smtClean="0">
                <a:solidFill>
                  <a:srgbClr val="00B050"/>
                </a:solidFill>
              </a:rPr>
              <a:t>-</a:t>
            </a:r>
            <a:r>
              <a:rPr lang="en-US" altLang="ja-JP" dirty="0" err="1" smtClean="0">
                <a:solidFill>
                  <a:srgbClr val="00B050"/>
                </a:solidFill>
              </a:rPr>
              <a:t>view_height</a:t>
            </a:r>
            <a:r>
              <a:rPr lang="en-US" altLang="ja-JP" dirty="0" smtClean="0">
                <a:solidFill>
                  <a:srgbClr val="00B050"/>
                </a:solidFill>
              </a:rPr>
              <a:t>/2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48116" y="499528"/>
            <a:ext cx="148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Frame_height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00B050"/>
                </a:solidFill>
              </a:rPr>
              <a:t>=</a:t>
            </a:r>
            <a:r>
              <a:rPr lang="en-US" altLang="ja-JP" dirty="0" err="1" smtClean="0">
                <a:solidFill>
                  <a:srgbClr val="00B050"/>
                </a:solidFill>
              </a:rPr>
              <a:t>view_height</a:t>
            </a:r>
            <a:endParaRPr lang="en-US" altLang="ja-JP" dirty="0" smtClean="0">
              <a:solidFill>
                <a:srgbClr val="00B05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763688" y="4077072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83568" y="4989659"/>
            <a:ext cx="8166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画素の幅</a:t>
            </a:r>
            <a:r>
              <a:rPr lang="en-US" altLang="ja-JP" dirty="0" smtClean="0"/>
              <a:t>ΔX=</a:t>
            </a:r>
            <a:r>
              <a:rPr lang="en-US" altLang="ja-JP" dirty="0" err="1" smtClean="0"/>
              <a:t>view_width</a:t>
            </a:r>
            <a:r>
              <a:rPr lang="en-US" altLang="ja-JP" dirty="0" smtClean="0"/>
              <a:t>/(frame_width-1)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高さ</a:t>
            </a:r>
            <a:r>
              <a:rPr lang="en-US" altLang="ja-JP" dirty="0" err="1" smtClean="0"/>
              <a:t>Δy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view_height</a:t>
            </a:r>
            <a:r>
              <a:rPr lang="en-US" altLang="ja-JP" dirty="0" smtClean="0"/>
              <a:t>/(frame_height-1)</a:t>
            </a:r>
          </a:p>
          <a:p>
            <a:r>
              <a:rPr kumimoji="1" lang="en-US" altLang="ja-JP" dirty="0" smtClean="0"/>
              <a:t>Image[0][0]</a:t>
            </a:r>
            <a:r>
              <a:rPr kumimoji="1" lang="ja-JP" altLang="en-US" dirty="0" smtClean="0"/>
              <a:t>の領域は、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X</a:t>
            </a:r>
            <a:r>
              <a:rPr lang="ja-JP" altLang="en-US" dirty="0" smtClean="0"/>
              <a:t>が </a:t>
            </a:r>
            <a:r>
              <a:rPr lang="en-US" altLang="ja-JP" dirty="0" smtClean="0"/>
              <a:t>–</a:t>
            </a:r>
            <a:r>
              <a:rPr lang="en-US" altLang="ja-JP" dirty="0" err="1" smtClean="0"/>
              <a:t>view_width</a:t>
            </a:r>
            <a:r>
              <a:rPr lang="en-US" altLang="ja-JP" dirty="0" smtClean="0"/>
              <a:t>/2 – 0.5*</a:t>
            </a:r>
            <a:r>
              <a:rPr lang="en-US" altLang="ja-JP" dirty="0" err="1" smtClean="0"/>
              <a:t>Δx</a:t>
            </a:r>
            <a:r>
              <a:rPr lang="en-US" altLang="ja-JP" dirty="0" smtClean="0"/>
              <a:t> </a:t>
            </a:r>
            <a:r>
              <a:rPr lang="ja-JP" altLang="en-US" dirty="0" smtClean="0"/>
              <a:t>～</a:t>
            </a:r>
            <a:r>
              <a:rPr lang="en-US" altLang="ja-JP" dirty="0" smtClean="0"/>
              <a:t>-view_width+0.5*</a:t>
            </a:r>
            <a:r>
              <a:rPr lang="en-US" altLang="ja-JP" dirty="0" err="1" smtClean="0"/>
              <a:t>Δx</a:t>
            </a:r>
            <a:endParaRPr lang="en-US" altLang="ja-JP" dirty="0" smtClean="0"/>
          </a:p>
          <a:p>
            <a:r>
              <a:rPr lang="en-US" altLang="ja-JP" dirty="0" smtClean="0"/>
              <a:t>    Y</a:t>
            </a:r>
            <a:r>
              <a:rPr lang="ja-JP" altLang="en-US" dirty="0" smtClean="0"/>
              <a:t>が </a:t>
            </a:r>
            <a:r>
              <a:rPr lang="en-US" altLang="ja-JP" dirty="0"/>
              <a:t>–</a:t>
            </a:r>
            <a:r>
              <a:rPr lang="en-US" altLang="ja-JP" dirty="0" err="1" smtClean="0"/>
              <a:t>view_height</a:t>
            </a:r>
            <a:r>
              <a:rPr lang="en-US" altLang="ja-JP" dirty="0" smtClean="0"/>
              <a:t>/2 </a:t>
            </a:r>
            <a:r>
              <a:rPr lang="en-US" altLang="ja-JP" dirty="0"/>
              <a:t>– </a:t>
            </a:r>
            <a:r>
              <a:rPr lang="en-US" altLang="ja-JP" dirty="0" smtClean="0"/>
              <a:t>0.5*</a:t>
            </a:r>
            <a:r>
              <a:rPr lang="en-US" altLang="ja-JP" dirty="0" err="1" smtClean="0"/>
              <a:t>Δy</a:t>
            </a:r>
            <a:r>
              <a:rPr lang="en-US" altLang="ja-JP" dirty="0" smtClean="0"/>
              <a:t> </a:t>
            </a:r>
            <a:r>
              <a:rPr lang="ja-JP" altLang="en-US" dirty="0"/>
              <a:t>～</a:t>
            </a:r>
            <a:r>
              <a:rPr lang="en-US" altLang="ja-JP" dirty="0"/>
              <a:t>-</a:t>
            </a:r>
            <a:r>
              <a:rPr lang="en-US" altLang="ja-JP" dirty="0" smtClean="0"/>
              <a:t>view_height+0.5*ΔY</a:t>
            </a:r>
          </a:p>
          <a:p>
            <a:r>
              <a:rPr kumimoji="1" lang="en-US" altLang="ja-JP" dirty="0" smtClean="0"/>
              <a:t>Image[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][j]</a:t>
            </a:r>
            <a:r>
              <a:rPr kumimoji="1" lang="ja-JP" altLang="en-US" dirty="0" smtClean="0"/>
              <a:t>の領域は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X</a:t>
            </a:r>
            <a:r>
              <a:rPr lang="ja-JP" altLang="en-US" dirty="0" smtClean="0"/>
              <a:t>が　</a:t>
            </a:r>
            <a:r>
              <a:rPr lang="en-US" altLang="ja-JP" dirty="0" smtClean="0"/>
              <a:t>–</a:t>
            </a:r>
            <a:r>
              <a:rPr lang="en-US" altLang="ja-JP" dirty="0" err="1" smtClean="0"/>
              <a:t>view_width</a:t>
            </a:r>
            <a:r>
              <a:rPr lang="en-US" altLang="ja-JP" dirty="0" smtClean="0"/>
              <a:t>/2 + </a:t>
            </a:r>
            <a:r>
              <a:rPr lang="en-US" altLang="ja-JP" dirty="0" err="1" smtClean="0"/>
              <a:t>Δx</a:t>
            </a:r>
            <a:r>
              <a:rPr lang="en-US" altLang="ja-JP" dirty="0" smtClean="0"/>
              <a:t>*I ±0.5*</a:t>
            </a:r>
            <a:r>
              <a:rPr lang="en-US" altLang="ja-JP" dirty="0" err="1" smtClean="0"/>
              <a:t>Δx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Y</a:t>
            </a:r>
            <a:r>
              <a:rPr lang="ja-JP" altLang="en-US" dirty="0" smtClean="0"/>
              <a:t>が</a:t>
            </a:r>
            <a:r>
              <a:rPr lang="ja-JP" altLang="en-US" dirty="0"/>
              <a:t>　</a:t>
            </a:r>
            <a:r>
              <a:rPr lang="en-US" altLang="ja-JP" dirty="0"/>
              <a:t>–</a:t>
            </a:r>
            <a:r>
              <a:rPr lang="en-US" altLang="ja-JP" dirty="0" err="1" smtClean="0"/>
              <a:t>view_height</a:t>
            </a:r>
            <a:r>
              <a:rPr lang="en-US" altLang="ja-JP" dirty="0" smtClean="0"/>
              <a:t>/2 </a:t>
            </a:r>
            <a:r>
              <a:rPr lang="en-US" altLang="ja-JP" dirty="0"/>
              <a:t>+ </a:t>
            </a:r>
            <a:r>
              <a:rPr lang="en-US" altLang="ja-JP" dirty="0" err="1" smtClean="0"/>
              <a:t>Δy</a:t>
            </a:r>
            <a:r>
              <a:rPr lang="en-US" altLang="ja-JP" dirty="0" smtClean="0"/>
              <a:t>*J </a:t>
            </a:r>
            <a:r>
              <a:rPr lang="en-US" altLang="ja-JP" dirty="0"/>
              <a:t>±</a:t>
            </a:r>
            <a:r>
              <a:rPr lang="en-US" altLang="ja-JP" dirty="0" smtClean="0"/>
              <a:t>0.5*</a:t>
            </a:r>
            <a:r>
              <a:rPr lang="en-US" altLang="ja-JP" dirty="0" err="1" smtClean="0"/>
              <a:t>Δy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52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で、結局、座標変換は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I = (x – </a:t>
            </a:r>
            <a:r>
              <a:rPr kumimoji="1" lang="en-US" altLang="ja-JP" dirty="0" err="1" smtClean="0"/>
              <a:t>view_width</a:t>
            </a:r>
            <a:r>
              <a:rPr kumimoji="1" lang="en-US" altLang="ja-JP" dirty="0" smtClean="0"/>
              <a:t>/2) * Δ</a:t>
            </a:r>
            <a:r>
              <a:rPr kumimoji="1" lang="ja-JP" altLang="en-US" dirty="0" smtClean="0"/>
              <a:t>Ｘ</a:t>
            </a:r>
            <a:r>
              <a:rPr lang="ja-JP" altLang="en-US" dirty="0" smtClean="0"/>
              <a:t> </a:t>
            </a:r>
            <a:r>
              <a:rPr lang="en-US" altLang="ja-JP" dirty="0" smtClean="0"/>
              <a:t>-0.5*Δ</a:t>
            </a:r>
            <a:r>
              <a:rPr lang="ja-JP" altLang="en-US" dirty="0" smtClean="0"/>
              <a:t>Ｘ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=(x – (</a:t>
            </a:r>
            <a:r>
              <a:rPr kumimoji="1" lang="en-US" altLang="ja-JP" dirty="0" err="1" smtClean="0"/>
              <a:t>view_width</a:t>
            </a:r>
            <a:r>
              <a:rPr kumimoji="1" lang="en-US" altLang="ja-JP" dirty="0" smtClean="0"/>
              <a:t>/2+0.5))*ΔX</a:t>
            </a:r>
          </a:p>
          <a:p>
            <a:pPr marL="0" indent="0">
              <a:buNone/>
            </a:pPr>
            <a:r>
              <a:rPr lang="en-US" altLang="ja-JP" dirty="0" smtClean="0"/>
              <a:t>ΔX=</a:t>
            </a:r>
            <a:r>
              <a:rPr lang="en-US" altLang="ja-JP" dirty="0" err="1" smtClean="0"/>
              <a:t>view_width</a:t>
            </a:r>
            <a:r>
              <a:rPr lang="en-US" altLang="ja-JP" dirty="0"/>
              <a:t>/(frame_width-1</a:t>
            </a:r>
            <a:r>
              <a:rPr lang="en-US" altLang="ja-JP" dirty="0" smtClean="0"/>
              <a:t>) , J </a:t>
            </a:r>
            <a:r>
              <a:rPr lang="ja-JP" altLang="en-US" dirty="0" smtClean="0"/>
              <a:t>同様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本当かな</a:t>
            </a:r>
            <a:r>
              <a:rPr kumimoji="1" lang="en-US" altLang="ja-JP" dirty="0" smtClean="0"/>
              <a:t>???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If(0 =&lt; I =&lt; </a:t>
            </a:r>
            <a:r>
              <a:rPr lang="en-US" altLang="ja-JP" dirty="0" err="1" smtClean="0"/>
              <a:t>frame_width</a:t>
            </a:r>
            <a:r>
              <a:rPr lang="en-US" altLang="ja-JP" dirty="0" smtClean="0"/>
              <a:t> &amp;&amp; 0 =&lt; J =&lt; </a:t>
            </a:r>
            <a:r>
              <a:rPr lang="en-US" altLang="ja-JP" dirty="0" err="1" smtClean="0"/>
              <a:t>frame_height</a:t>
            </a:r>
            <a:r>
              <a:rPr lang="en-US" altLang="ja-JP" dirty="0" smtClean="0"/>
              <a:t>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out of view;</a:t>
            </a:r>
          </a:p>
          <a:p>
            <a:pPr marL="0" indent="0">
              <a:buNone/>
            </a:pPr>
            <a:r>
              <a:rPr lang="en-US" altLang="ja-JP" dirty="0" smtClean="0"/>
              <a:t>} else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set color and Z value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12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420506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木曜日　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限</a:t>
            </a:r>
            <a:endParaRPr kumimoji="1" lang="en-US" altLang="ja-JP" dirty="0" smtClean="0"/>
          </a:p>
          <a:p>
            <a:r>
              <a:rPr lang="en-US" altLang="ja-JP" dirty="0" smtClean="0"/>
              <a:t>11/24</a:t>
            </a:r>
          </a:p>
          <a:p>
            <a:r>
              <a:rPr lang="en-US" altLang="ja-JP" dirty="0" smtClean="0"/>
              <a:t>12/1</a:t>
            </a:r>
          </a:p>
          <a:p>
            <a:r>
              <a:rPr lang="en-US" altLang="ja-JP" dirty="0" smtClean="0"/>
              <a:t>12/8</a:t>
            </a:r>
          </a:p>
          <a:p>
            <a:r>
              <a:rPr lang="en-US" altLang="ja-JP" dirty="0" smtClean="0"/>
              <a:t>12/15</a:t>
            </a:r>
          </a:p>
          <a:p>
            <a:r>
              <a:rPr lang="en-US" altLang="ja-JP" dirty="0" smtClean="0"/>
              <a:t>12/22</a:t>
            </a:r>
          </a:p>
          <a:p>
            <a:r>
              <a:rPr lang="en-US" altLang="ja-JP" dirty="0" smtClean="0"/>
              <a:t>1/5</a:t>
            </a:r>
          </a:p>
          <a:p>
            <a:r>
              <a:rPr lang="en-US" altLang="ja-JP" dirty="0" smtClean="0"/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4648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Renderer</a:t>
            </a:r>
            <a:r>
              <a:rPr lang="ja-JP" altLang="en-US" dirty="0" smtClean="0"/>
              <a:t>を自分で開発することでＣＧについてより深い理解を得る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フルソフトウエアレンダリング（どこでも動く）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画素＝点（グラフィックスプリミティブ）なのでリッチな情報を持った画像を生成できる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55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設計図１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637710" y="1700808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en-US" altLang="ja-JP" dirty="0" smtClean="0"/>
              <a:t>(Org)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37710" y="3064174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STL (</a:t>
            </a:r>
            <a:r>
              <a:rPr kumimoji="1" lang="en-US" altLang="ja-JP" dirty="0" err="1" smtClean="0"/>
              <a:t>Ascii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3768" y="3193016"/>
            <a:ext cx="12405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Points</a:t>
            </a:r>
          </a:p>
          <a:p>
            <a:r>
              <a:rPr kumimoji="1" lang="en-US" altLang="ja-JP" dirty="0" smtClean="0"/>
              <a:t>Generation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5" idx="4"/>
            <a:endCxn id="6" idx="1"/>
          </p:cNvCxnSpPr>
          <p:nvPr/>
        </p:nvCxnSpPr>
        <p:spPr>
          <a:xfrm>
            <a:off x="1933854" y="3496222"/>
            <a:ext cx="549914" cy="1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書類 9"/>
          <p:cNvSpPr/>
          <p:nvPr/>
        </p:nvSpPr>
        <p:spPr>
          <a:xfrm>
            <a:off x="3995936" y="2132856"/>
            <a:ext cx="1008112" cy="7920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ja-JP" altLang="en-US" dirty="0"/>
              <a:t>構造体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724364" y="2528900"/>
            <a:ext cx="271572" cy="96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4"/>
            <a:endCxn id="10" idx="1"/>
          </p:cNvCxnSpPr>
          <p:nvPr/>
        </p:nvCxnSpPr>
        <p:spPr>
          <a:xfrm>
            <a:off x="1933854" y="2132856"/>
            <a:ext cx="206208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147786" y="4023557"/>
            <a:ext cx="11440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Rendering</a:t>
            </a:r>
            <a:endParaRPr kumimoji="1" lang="ja-JP" altLang="en-US" dirty="0"/>
          </a:p>
        </p:txBody>
      </p:sp>
      <p:sp>
        <p:nvSpPr>
          <p:cNvPr id="18" name="フローチャート : 書類 17"/>
          <p:cNvSpPr/>
          <p:nvPr/>
        </p:nvSpPr>
        <p:spPr>
          <a:xfrm>
            <a:off x="6300192" y="1700808"/>
            <a:ext cx="1584176" cy="136336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</a:t>
            </a:r>
          </a:p>
          <a:p>
            <a:pPr algn="ctr"/>
            <a:r>
              <a:rPr lang="en-US" altLang="ja-JP" dirty="0" err="1" smtClean="0"/>
              <a:t>LookAtFrom</a:t>
            </a:r>
            <a:endParaRPr lang="en-US" altLang="ja-JP" dirty="0" smtClean="0"/>
          </a:p>
          <a:p>
            <a:pPr algn="ctr"/>
            <a:r>
              <a:rPr lang="ja-JP" altLang="en-US" dirty="0"/>
              <a:t>投影法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18" idx="1"/>
            <a:endCxn id="16" idx="0"/>
          </p:cNvCxnSpPr>
          <p:nvPr/>
        </p:nvCxnSpPr>
        <p:spPr>
          <a:xfrm flipH="1">
            <a:off x="4719802" y="2382491"/>
            <a:ext cx="1580390" cy="164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2"/>
            <a:endCxn id="16" idx="0"/>
          </p:cNvCxnSpPr>
          <p:nvPr/>
        </p:nvCxnSpPr>
        <p:spPr>
          <a:xfrm>
            <a:off x="4499992" y="2872578"/>
            <a:ext cx="219810" cy="1150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 : 書類 25"/>
          <p:cNvSpPr/>
          <p:nvPr/>
        </p:nvSpPr>
        <p:spPr>
          <a:xfrm>
            <a:off x="6588224" y="3279227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Light</a:t>
            </a:r>
          </a:p>
        </p:txBody>
      </p:sp>
      <p:cxnSp>
        <p:nvCxnSpPr>
          <p:cNvPr id="28" name="直線矢印コネクタ 27"/>
          <p:cNvCxnSpPr>
            <a:stCxn id="26" idx="1"/>
            <a:endCxn id="16" idx="0"/>
          </p:cNvCxnSpPr>
          <p:nvPr/>
        </p:nvCxnSpPr>
        <p:spPr>
          <a:xfrm flipH="1">
            <a:off x="4719802" y="3620069"/>
            <a:ext cx="1868422" cy="40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 : 書類 29"/>
          <p:cNvSpPr/>
          <p:nvPr/>
        </p:nvSpPr>
        <p:spPr>
          <a:xfrm>
            <a:off x="6732240" y="4221088"/>
            <a:ext cx="1008112" cy="681683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Texture</a:t>
            </a:r>
          </a:p>
        </p:txBody>
      </p:sp>
      <p:cxnSp>
        <p:nvCxnSpPr>
          <p:cNvPr id="32" name="直線矢印コネクタ 31"/>
          <p:cNvCxnSpPr>
            <a:stCxn id="30" idx="1"/>
            <a:endCxn id="16" idx="0"/>
          </p:cNvCxnSpPr>
          <p:nvPr/>
        </p:nvCxnSpPr>
        <p:spPr>
          <a:xfrm flipH="1" flipV="1">
            <a:off x="4719802" y="4023557"/>
            <a:ext cx="2012438" cy="53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</p:cNvCxnSpPr>
          <p:nvPr/>
        </p:nvCxnSpPr>
        <p:spPr>
          <a:xfrm>
            <a:off x="4719802" y="4392889"/>
            <a:ext cx="0" cy="50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 : 書類 39"/>
          <p:cNvSpPr/>
          <p:nvPr/>
        </p:nvSpPr>
        <p:spPr>
          <a:xfrm>
            <a:off x="4283705" y="4876174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Image</a:t>
            </a:r>
          </a:p>
        </p:txBody>
      </p:sp>
      <p:cxnSp>
        <p:nvCxnSpPr>
          <p:cNvPr id="42" name="直線矢印コネクタ 41"/>
          <p:cNvCxnSpPr>
            <a:stCxn id="40" idx="2"/>
            <a:endCxn id="46" idx="0"/>
          </p:cNvCxnSpPr>
          <p:nvPr/>
        </p:nvCxnSpPr>
        <p:spPr>
          <a:xfrm>
            <a:off x="4787761" y="5512790"/>
            <a:ext cx="530101" cy="29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柱 43"/>
          <p:cNvSpPr/>
          <p:nvPr/>
        </p:nvSpPr>
        <p:spPr>
          <a:xfrm>
            <a:off x="6757508" y="5750821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bmp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9699" y="5807005"/>
            <a:ext cx="856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File</a:t>
            </a:r>
          </a:p>
          <a:p>
            <a:r>
              <a:rPr lang="en-US" altLang="ja-JP" dirty="0" smtClean="0"/>
              <a:t>Output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46" idx="3"/>
            <a:endCxn id="44" idx="2"/>
          </p:cNvCxnSpPr>
          <p:nvPr/>
        </p:nvCxnSpPr>
        <p:spPr>
          <a:xfrm>
            <a:off x="5746024" y="6130171"/>
            <a:ext cx="1011484" cy="5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624929" y="1601614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　</a:t>
            </a:r>
            <a:r>
              <a:rPr lang="en-US" altLang="ja-JP" dirty="0" smtClean="0"/>
              <a:t>Points</a:t>
            </a:r>
            <a:r>
              <a:rPr lang="ja-JP" altLang="en-US" dirty="0" smtClean="0"/>
              <a:t>構造体の定義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1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12/1</a:t>
            </a:r>
            <a:r>
              <a:rPr kumimoji="1" lang="ja-JP" altLang="en-US" dirty="0" smtClean="0"/>
              <a:t>　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Points</a:t>
            </a:r>
            <a:r>
              <a:rPr kumimoji="1" lang="ja-JP" altLang="en-US" dirty="0" smtClean="0"/>
              <a:t>データの構造体を定義した。</a:t>
            </a:r>
            <a:endParaRPr kumimoji="1" lang="en-US" altLang="ja-JP" dirty="0" smtClean="0"/>
          </a:p>
          <a:p>
            <a:r>
              <a:rPr lang="ja-JP" altLang="en-US" dirty="0" smtClean="0"/>
              <a:t>初期化とメモリアロケーションの関数を開発</a:t>
            </a:r>
            <a:endParaRPr lang="en-US" altLang="ja-JP" dirty="0" smtClean="0"/>
          </a:p>
          <a:p>
            <a:r>
              <a:rPr kumimoji="1" lang="ja-JP" altLang="en-US" dirty="0" smtClean="0"/>
              <a:t>値をセットする関数を開発</a:t>
            </a:r>
            <a:endParaRPr kumimoji="1" lang="en-US" altLang="ja-JP" dirty="0" smtClean="0"/>
          </a:p>
          <a:p>
            <a:r>
              <a:rPr kumimoji="1" lang="ja-JP" altLang="en-US" dirty="0" smtClean="0"/>
              <a:t>２つの関数を使って球の点群を生成するユーティリティ関数を作成する途中で終了。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次回</a:t>
            </a:r>
            <a:r>
              <a:rPr lang="ja-JP" altLang="en-US" dirty="0"/>
              <a:t>は</a:t>
            </a:r>
            <a:r>
              <a:rPr lang="ja-JP" altLang="en-US" dirty="0" smtClean="0"/>
              <a:t>、フレームバッファを生成（今回の構造体生成と同じ、</a:t>
            </a:r>
            <a:r>
              <a:rPr lang="en-US" altLang="ja-JP" dirty="0" err="1" smtClean="0"/>
              <a:t>width,height</a:t>
            </a:r>
            <a:r>
              <a:rPr lang="ja-JP" altLang="en-US" dirty="0" smtClean="0"/>
              <a:t>を指定してフレームバッファと</a:t>
            </a:r>
            <a:r>
              <a:rPr lang="en-US" altLang="ja-JP" dirty="0" smtClean="0"/>
              <a:t>Z</a:t>
            </a:r>
            <a:r>
              <a:rPr lang="ja-JP" altLang="en-US" dirty="0" smtClean="0"/>
              <a:t>バッファ、Ｖバッファ（ステンシル）を確保する。）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ライスタライジング（平行投影）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シェーディング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ファイル</a:t>
            </a:r>
            <a:r>
              <a:rPr kumimoji="1" lang="ja-JP" altLang="en-US" dirty="0"/>
              <a:t>へ</a:t>
            </a:r>
            <a:r>
              <a:rPr kumimoji="1" lang="ja-JP" altLang="en-US" dirty="0" smtClean="0"/>
              <a:t>の書出し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02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球</a:t>
            </a:r>
            <a:r>
              <a:rPr lang="ja-JP" altLang="en-US" dirty="0" smtClean="0"/>
              <a:t>オブジェクトの作成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28184" y="2060849"/>
            <a:ext cx="2664296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完成した「球オブジェクト」を</a:t>
            </a:r>
            <a:r>
              <a:rPr kumimoji="1" lang="en-US" altLang="ja-JP" sz="2400" dirty="0" err="1" smtClean="0"/>
              <a:t>MicroAVS</a:t>
            </a:r>
            <a:r>
              <a:rPr kumimoji="1" lang="ja-JP" altLang="en-US" sz="2400" dirty="0" smtClean="0"/>
              <a:t>で表示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（</a:t>
            </a:r>
            <a:r>
              <a:rPr lang="en-US" altLang="ja-JP" sz="2400" dirty="0" smtClean="0"/>
              <a:t>20</a:t>
            </a:r>
            <a:r>
              <a:rPr lang="ja-JP" altLang="en-US" sz="2400" dirty="0" err="1" smtClean="0"/>
              <a:t>ｘ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の点群）</a:t>
            </a:r>
            <a:endParaRPr kumimoji="1" lang="ja-JP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1" y="1916832"/>
            <a:ext cx="5507335" cy="424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58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フレームバッファの設計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フレームバッファはレンダリング結果の色情報を格納するメモリ領域。</a:t>
            </a:r>
            <a:endParaRPr kumimoji="1" lang="en-US" altLang="ja-JP" dirty="0" smtClean="0"/>
          </a:p>
          <a:p>
            <a:r>
              <a:rPr lang="en-US" altLang="ja-JP" dirty="0" smtClean="0"/>
              <a:t>Width</a:t>
            </a:r>
            <a:r>
              <a:rPr lang="ja-JP" altLang="en-US" dirty="0" err="1" smtClean="0"/>
              <a:t>ｘ</a:t>
            </a:r>
            <a:r>
              <a:rPr lang="en-US" altLang="ja-JP" dirty="0" smtClean="0"/>
              <a:t> Height </a:t>
            </a:r>
            <a:r>
              <a:rPr lang="ja-JP" altLang="en-US" dirty="0" err="1" smtClean="0"/>
              <a:t>ｘ</a:t>
            </a:r>
            <a:r>
              <a:rPr lang="ja-JP" altLang="en-US" dirty="0" smtClean="0"/>
              <a:t>深さ（</a:t>
            </a:r>
            <a:r>
              <a:rPr lang="en-US" altLang="ja-JP" dirty="0" err="1" smtClean="0"/>
              <a:t>RGBa</a:t>
            </a:r>
            <a:r>
              <a:rPr lang="en-US" altLang="ja-JP" dirty="0" smtClean="0"/>
              <a:t>=4Byte)</a:t>
            </a:r>
          </a:p>
          <a:p>
            <a:r>
              <a:rPr kumimoji="1" lang="en-US" altLang="ja-JP" dirty="0" smtClean="0"/>
              <a:t>RGBA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255</a:t>
            </a:r>
            <a:r>
              <a:rPr kumimoji="1" lang="ja-JP" altLang="en-US" dirty="0" smtClean="0"/>
              <a:t>の値を取る　</a:t>
            </a:r>
            <a:r>
              <a:rPr kumimoji="1" lang="en-US" altLang="ja-JP" dirty="0" smtClean="0"/>
              <a:t>unsigned char </a:t>
            </a:r>
            <a:r>
              <a:rPr kumimoji="1" lang="ja-JP" altLang="en-US" dirty="0" smtClean="0"/>
              <a:t>で確保する。</a:t>
            </a:r>
            <a:endParaRPr kumimoji="1" lang="en-US" altLang="ja-JP" dirty="0" smtClean="0"/>
          </a:p>
          <a:p>
            <a:r>
              <a:rPr lang="en-US" altLang="ja-JP" dirty="0" smtClean="0"/>
              <a:t>Z</a:t>
            </a:r>
            <a:r>
              <a:rPr lang="ja-JP" altLang="en-US" dirty="0" smtClean="0"/>
              <a:t>バッファは、試しに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の配列とする。通常はグラフィックスボードのチップが整数演算を高速にするようになっているので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だが、ここでは</a:t>
            </a:r>
            <a:r>
              <a:rPr lang="en-US" altLang="ja-JP" dirty="0" smtClean="0"/>
              <a:t>float </a:t>
            </a:r>
            <a:r>
              <a:rPr lang="ja-JP" altLang="en-US" dirty="0" smtClean="0"/>
              <a:t>にしてみる。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973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ステンシルバッファ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ステンシルバッファは、自由に使うことができるバッファで、Ｚバッファ同様に描画された物体の情報を格納する。</a:t>
            </a:r>
            <a:endParaRPr kumimoji="1" lang="en-US" altLang="ja-JP" dirty="0" smtClean="0"/>
          </a:p>
          <a:p>
            <a:r>
              <a:rPr lang="ja-JP" altLang="en-US" dirty="0"/>
              <a:t>典型的</a:t>
            </a:r>
            <a:r>
              <a:rPr lang="ja-JP" altLang="en-US" dirty="0" smtClean="0"/>
              <a:t>な利用法としてオブジェクト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を入れておき、ピックされたときに瞬時に何がピックされたかを知る方法がある。</a:t>
            </a:r>
            <a:endParaRPr lang="en-US" altLang="ja-JP" dirty="0" smtClean="0"/>
          </a:p>
          <a:p>
            <a:r>
              <a:rPr kumimoji="1" lang="ja-JP" altLang="en-US" dirty="0"/>
              <a:t>これ</a:t>
            </a:r>
            <a:r>
              <a:rPr kumimoji="1" lang="ja-JP" altLang="en-US" dirty="0" smtClean="0"/>
              <a:t>は球オブジェクトが保持するデータと密接な関係がある。今回は法線と値１つと定義しているので、この４つとオブジェクト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の保持が考えられる。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21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視野</a:t>
            </a:r>
            <a:r>
              <a:rPr lang="ja-JP" altLang="en-US" sz="3600" dirty="0" smtClean="0"/>
              <a:t>変換（ワールド座標→カメラ座標系）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http://www5d.biglobe.ne.jp/~</a:t>
            </a:r>
            <a:r>
              <a:rPr lang="en-US" altLang="ja-JP" dirty="0" smtClean="0">
                <a:hlinkClick r:id="rId2"/>
              </a:rPr>
              <a:t>noocyte/Programming/Geometry/ViewProjTransform.html</a:t>
            </a:r>
            <a:endParaRPr lang="en-US" altLang="ja-JP" dirty="0" smtClean="0"/>
          </a:p>
          <a:p>
            <a:r>
              <a:rPr kumimoji="1" lang="ja-JP" altLang="en-US" dirty="0" smtClean="0"/>
              <a:t>資料に基づいて、視点変換のプログラム実装を開始した。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4</a:t>
            </a:r>
            <a:r>
              <a:rPr kumimoji="1" lang="ja-JP" altLang="en-US" dirty="0" err="1" smtClean="0"/>
              <a:t>ｘ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行列の回転成分の実装が終わった（つもり）。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74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883</Words>
  <Application>Microsoft Office PowerPoint</Application>
  <PresentationFormat>画面に合わせる (4:3)</PresentationFormat>
  <Paragraphs>191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​​テーマ</vt:lpstr>
      <vt:lpstr>Pointレンダラーの開発</vt:lpstr>
      <vt:lpstr>スケジュール</vt:lpstr>
      <vt:lpstr>目的</vt:lpstr>
      <vt:lpstr>設計図１</vt:lpstr>
      <vt:lpstr>12/1　進捗</vt:lpstr>
      <vt:lpstr>球オブジェクトの作成</vt:lpstr>
      <vt:lpstr>フレームバッファの設計</vt:lpstr>
      <vt:lpstr>ステンシルバッファ</vt:lpstr>
      <vt:lpstr>視野変換（ワールド座標→カメラ座標系）</vt:lpstr>
      <vt:lpstr>カメラ設定</vt:lpstr>
      <vt:lpstr>次回の予定</vt:lpstr>
      <vt:lpstr>レンダリングパイプライン</vt:lpstr>
      <vt:lpstr>フレームバッファとビューポート</vt:lpstr>
      <vt:lpstr>PowerPoint プレゼンテーション</vt:lpstr>
      <vt:lpstr>画素数の計算（画素から計算）</vt:lpstr>
      <vt:lpstr>画素数の計算（画素から計算）</vt:lpstr>
      <vt:lpstr>PowerPoint プレゼンテーション</vt:lpstr>
      <vt:lpstr>で、結局、座標変換は</vt:lpstr>
    </vt:vector>
  </TitlesOfParts>
  <Company>東京都市大学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miyachi</dc:creator>
  <cp:lastModifiedBy>miyachi</cp:lastModifiedBy>
  <cp:revision>12</cp:revision>
  <dcterms:created xsi:type="dcterms:W3CDTF">2016-12-01T02:20:01Z</dcterms:created>
  <dcterms:modified xsi:type="dcterms:W3CDTF">2016-12-14T02:55:48Z</dcterms:modified>
</cp:coreProperties>
</file>