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74" r:id="rId11"/>
    <p:sldId id="275" r:id="rId12"/>
    <p:sldId id="265" r:id="rId13"/>
    <p:sldId id="266" r:id="rId14"/>
    <p:sldId id="276" r:id="rId15"/>
    <p:sldId id="277" r:id="rId16"/>
    <p:sldId id="278" r:id="rId17"/>
    <p:sldId id="267" r:id="rId18"/>
    <p:sldId id="268" r:id="rId19"/>
    <p:sldId id="269" r:id="rId20"/>
    <p:sldId id="270" r:id="rId21"/>
    <p:sldId id="271" r:id="rId22"/>
    <p:sldId id="272" r:id="rId23"/>
    <p:sldId id="273" r:id="rId24"/>
    <p:sldId id="280" r:id="rId25"/>
    <p:sldId id="281" r:id="rId26"/>
    <p:sldId id="279" r:id="rId27"/>
    <p:sldId id="282" r:id="rId28"/>
    <p:sldId id="283" r:id="rId29"/>
    <p:sldId id="284" r:id="rId30"/>
    <p:sldId id="28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96" y="-648"/>
      </p:cViewPr>
      <p:guideLst>
        <p:guide orient="horz" pos="2160"/>
        <p:guide pos="2880"/>
      </p:guideLst>
    </p:cSldViewPr>
  </p:slideViewPr>
  <p:notesTextViewPr>
    <p:cViewPr>
      <p:scale>
        <a:sx n="1" d="1"/>
        <a:sy n="1" d="1"/>
      </p:scale>
      <p:origin x="0" y="0"/>
    </p:cViewPr>
  </p:notesTextViewPr>
  <p:sorterViewPr>
    <p:cViewPr>
      <p:scale>
        <a:sx n="100" d="100"/>
        <a:sy n="100" d="100"/>
      </p:scale>
      <p:origin x="0" y="16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B518B9-FC4F-474D-82CF-ADFFFFD309E4}" type="datetimeFigureOut">
              <a:rPr kumimoji="1" lang="ja-JP" altLang="en-US" smtClean="0"/>
              <a:t>2017/1/12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5846-F208-435F-80E7-32477BE3F60D}" type="slidenum">
              <a:rPr kumimoji="1" lang="ja-JP" altLang="en-US" smtClean="0"/>
              <a:t>‹#›</a:t>
            </a:fld>
            <a:endParaRPr kumimoji="1" lang="ja-JP" altLang="en-US"/>
          </a:p>
        </p:txBody>
      </p:sp>
    </p:spTree>
    <p:extLst>
      <p:ext uri="{BB962C8B-B14F-4D97-AF65-F5344CB8AC3E}">
        <p14:creationId xmlns:p14="http://schemas.microsoft.com/office/powerpoint/2010/main" val="29123344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64F5846-F208-435F-80E7-32477BE3F60D}" type="slidenum">
              <a:rPr kumimoji="1" lang="ja-JP" altLang="en-US" smtClean="0"/>
              <a:t>26</a:t>
            </a:fld>
            <a:endParaRPr kumimoji="1" lang="ja-JP" altLang="en-US"/>
          </a:p>
        </p:txBody>
      </p:sp>
    </p:spTree>
    <p:extLst>
      <p:ext uri="{BB962C8B-B14F-4D97-AF65-F5344CB8AC3E}">
        <p14:creationId xmlns:p14="http://schemas.microsoft.com/office/powerpoint/2010/main" val="1908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381150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0077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8885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75571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70938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21855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6796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23236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336532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188055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FB521D-5C48-4826-8636-6FE50C46DA50}" type="datetimeFigureOut">
              <a:rPr kumimoji="1" lang="ja-JP" altLang="en-US" smtClean="0"/>
              <a:t>2017/1/12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30159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B521D-5C48-4826-8636-6FE50C46DA50}" type="datetimeFigureOut">
              <a:rPr kumimoji="1" lang="ja-JP" altLang="en-US" smtClean="0"/>
              <a:t>2017/1/12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2C0C0-0D26-425B-92DD-36B0DA99185C}" type="slidenum">
              <a:rPr kumimoji="1" lang="ja-JP" altLang="en-US" smtClean="0"/>
              <a:t>‹#›</a:t>
            </a:fld>
            <a:endParaRPr kumimoji="1" lang="ja-JP" altLang="en-US"/>
          </a:p>
        </p:txBody>
      </p:sp>
    </p:spTree>
    <p:extLst>
      <p:ext uri="{BB962C8B-B14F-4D97-AF65-F5344CB8AC3E}">
        <p14:creationId xmlns:p14="http://schemas.microsoft.com/office/powerpoint/2010/main" val="240924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setsuki.com/hsp/ext/bmp.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5d.biglobe.ne.jp/~noocyte/Programming/Geometry/ViewProjTransfor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Point</a:t>
            </a:r>
            <a:r>
              <a:rPr kumimoji="1" lang="ja-JP" altLang="en-US" dirty="0" smtClean="0"/>
              <a:t>レンダラーの開発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宮地英生</a:t>
            </a:r>
            <a:endParaRPr kumimoji="1" lang="ja-JP" altLang="en-US" dirty="0"/>
          </a:p>
        </p:txBody>
      </p:sp>
    </p:spTree>
    <p:extLst>
      <p:ext uri="{BB962C8B-B14F-4D97-AF65-F5344CB8AC3E}">
        <p14:creationId xmlns:p14="http://schemas.microsoft.com/office/powerpoint/2010/main" val="82875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187" y="1701006"/>
            <a:ext cx="538162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7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2962" y="1639094"/>
            <a:ext cx="745807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3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カメラ設定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利用者が指定するのは</a:t>
            </a:r>
            <a:endParaRPr kumimoji="1" lang="en-US" altLang="ja-JP" dirty="0" smtClean="0"/>
          </a:p>
          <a:p>
            <a:pPr lvl="1"/>
            <a:r>
              <a:rPr lang="ja-JP" altLang="en-US" dirty="0" smtClean="0"/>
              <a:t>視点（カメラの位置</a:t>
            </a:r>
            <a:r>
              <a:rPr lang="en-US" altLang="ja-JP" dirty="0" smtClean="0"/>
              <a:t>:origin)</a:t>
            </a:r>
          </a:p>
          <a:p>
            <a:pPr lvl="1"/>
            <a:r>
              <a:rPr lang="ja-JP" altLang="en-US" dirty="0" smtClean="0"/>
              <a:t>注視点（カメラの注目する場所）</a:t>
            </a:r>
            <a:endParaRPr lang="en-US" altLang="ja-JP" dirty="0" smtClean="0"/>
          </a:p>
          <a:p>
            <a:pPr lvl="1"/>
            <a:r>
              <a:rPr kumimoji="1" lang="en-US" altLang="ja-JP" dirty="0" smtClean="0"/>
              <a:t>Up</a:t>
            </a:r>
            <a:r>
              <a:rPr kumimoji="1" lang="ja-JP" altLang="en-US" dirty="0" smtClean="0"/>
              <a:t>ベクトル（カメラの上の方向）</a:t>
            </a:r>
            <a:endParaRPr kumimoji="1" lang="en-US" altLang="ja-JP" dirty="0" smtClean="0"/>
          </a:p>
          <a:p>
            <a:r>
              <a:rPr lang="ja-JP" altLang="en-US" dirty="0"/>
              <a:t>内部的</a:t>
            </a:r>
            <a:r>
              <a:rPr lang="ja-JP" altLang="en-US" dirty="0" smtClean="0"/>
              <a:t>に計算に使うのは</a:t>
            </a:r>
            <a:endParaRPr lang="en-US" altLang="ja-JP" dirty="0" smtClean="0"/>
          </a:p>
          <a:p>
            <a:pPr lvl="1"/>
            <a:r>
              <a:rPr kumimoji="1" lang="ja-JP" altLang="en-US" dirty="0"/>
              <a:t>視線</a:t>
            </a:r>
            <a:r>
              <a:rPr kumimoji="1" lang="ja-JP" altLang="en-US" dirty="0" smtClean="0"/>
              <a:t>ベクトル（資料の</a:t>
            </a:r>
            <a:r>
              <a:rPr kumimoji="1" lang="en-US" altLang="ja-JP" dirty="0" smtClean="0"/>
              <a:t>Front)</a:t>
            </a:r>
          </a:p>
          <a:p>
            <a:pPr lvl="1"/>
            <a:r>
              <a:rPr lang="ja-JP" altLang="en-US" dirty="0" smtClean="0"/>
              <a:t>右ベクトル（資料の</a:t>
            </a:r>
            <a:r>
              <a:rPr lang="en-US" altLang="ja-JP" dirty="0" smtClean="0"/>
              <a:t>right)</a:t>
            </a:r>
          </a:p>
          <a:p>
            <a:pPr lvl="1"/>
            <a:r>
              <a:rPr kumimoji="1" lang="en-US" altLang="ja-JP" dirty="0" smtClean="0"/>
              <a:t>Up</a:t>
            </a:r>
            <a:r>
              <a:rPr kumimoji="1" lang="ja-JP" altLang="en-US" dirty="0" smtClean="0"/>
              <a:t>ベクトル（資料の</a:t>
            </a:r>
            <a:r>
              <a:rPr kumimoji="1" lang="en-US" altLang="ja-JP" dirty="0" smtClean="0"/>
              <a:t>up)</a:t>
            </a:r>
          </a:p>
          <a:p>
            <a:pPr lvl="1"/>
            <a:r>
              <a:rPr lang="ja-JP" altLang="en-US" dirty="0" smtClean="0"/>
              <a:t>但し、３つのベクトルは、それぞれ正規化しなければならない。</a:t>
            </a:r>
            <a:endParaRPr kumimoji="1" lang="ja-JP" altLang="en-US" dirty="0"/>
          </a:p>
        </p:txBody>
      </p:sp>
    </p:spTree>
    <p:extLst>
      <p:ext uri="{BB962C8B-B14F-4D97-AF65-F5344CB8AC3E}">
        <p14:creationId xmlns:p14="http://schemas.microsoft.com/office/powerpoint/2010/main" val="21886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次回の予定</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dirty="0" smtClean="0"/>
              <a:t>平行成分を実装（カメラ視点位置の平行移動）</a:t>
            </a:r>
            <a:endParaRPr kumimoji="1" lang="en-US" altLang="ja-JP" dirty="0" smtClean="0"/>
          </a:p>
          <a:p>
            <a:pPr lvl="1"/>
            <a:r>
              <a:rPr lang="ja-JP" altLang="en-US" dirty="0"/>
              <a:t>ここ</a:t>
            </a:r>
            <a:r>
              <a:rPr lang="ja-JP" altLang="en-US" dirty="0" smtClean="0"/>
              <a:t>で想定通りの座標変換ができているかのチェック</a:t>
            </a:r>
            <a:endParaRPr kumimoji="1" lang="en-US" altLang="ja-JP" dirty="0" smtClean="0"/>
          </a:p>
          <a:p>
            <a:r>
              <a:rPr lang="ja-JP" altLang="en-US" dirty="0" smtClean="0"/>
              <a:t>スケールの実装</a:t>
            </a:r>
            <a:endParaRPr lang="en-US" altLang="ja-JP" dirty="0" smtClean="0"/>
          </a:p>
          <a:p>
            <a:pPr lvl="1"/>
            <a:r>
              <a:rPr kumimoji="1" lang="ja-JP" altLang="en-US" dirty="0" smtClean="0"/>
              <a:t>フレームバッファの</a:t>
            </a:r>
            <a:r>
              <a:rPr kumimoji="1" lang="en-US" altLang="ja-JP" dirty="0" smtClean="0"/>
              <a:t>width, height</a:t>
            </a:r>
            <a:r>
              <a:rPr kumimoji="1" lang="ja-JP" altLang="en-US" dirty="0" smtClean="0"/>
              <a:t>は縦横の解像度。</a:t>
            </a:r>
            <a:endParaRPr kumimoji="1" lang="en-US" altLang="ja-JP" dirty="0" smtClean="0"/>
          </a:p>
          <a:p>
            <a:pPr lvl="1"/>
            <a:r>
              <a:rPr lang="ja-JP" altLang="en-US" dirty="0"/>
              <a:t>平行</a:t>
            </a:r>
            <a:r>
              <a:rPr lang="ja-JP" altLang="en-US" dirty="0" smtClean="0"/>
              <a:t>投影</a:t>
            </a:r>
            <a:r>
              <a:rPr lang="ja-JP" altLang="en-US" dirty="0"/>
              <a:t>のとき</a:t>
            </a:r>
            <a:r>
              <a:rPr lang="ja-JP" altLang="en-US" dirty="0" smtClean="0"/>
              <a:t>は、カメラ幅、カメラ高さが必要</a:t>
            </a:r>
            <a:endParaRPr lang="en-US" altLang="ja-JP" dirty="0" smtClean="0"/>
          </a:p>
          <a:p>
            <a:pPr lvl="1"/>
            <a:r>
              <a:rPr kumimoji="1" lang="ja-JP" altLang="en-US" dirty="0"/>
              <a:t>これら</a:t>
            </a:r>
            <a:r>
              <a:rPr kumimoji="1" lang="ja-JP" altLang="en-US" dirty="0" smtClean="0"/>
              <a:t>の値で縦横を正規化してフレームバッファに書き込む。</a:t>
            </a:r>
            <a:endParaRPr kumimoji="1" lang="en-US" altLang="ja-JP" dirty="0" smtClean="0"/>
          </a:p>
          <a:p>
            <a:pPr lvl="1"/>
            <a:r>
              <a:rPr lang="ja-JP" altLang="en-US" dirty="0"/>
              <a:t>書込み</a:t>
            </a:r>
            <a:r>
              <a:rPr lang="ja-JP" altLang="en-US" dirty="0" smtClean="0"/>
              <a:t>時に</a:t>
            </a:r>
            <a:r>
              <a:rPr lang="en-US" altLang="ja-JP" dirty="0" smtClean="0"/>
              <a:t>Z</a:t>
            </a:r>
            <a:r>
              <a:rPr lang="ja-JP" altLang="en-US" dirty="0" smtClean="0"/>
              <a:t>バッファを使って陰面（点）消去を実装する。</a:t>
            </a:r>
            <a:endParaRPr kumimoji="1" lang="ja-JP" altLang="en-US" dirty="0"/>
          </a:p>
        </p:txBody>
      </p:sp>
    </p:spTree>
    <p:extLst>
      <p:ext uri="{BB962C8B-B14F-4D97-AF65-F5344CB8AC3E}">
        <p14:creationId xmlns:p14="http://schemas.microsoft.com/office/powerpoint/2010/main" val="394116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3672408" cy="283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4788024" y="1340768"/>
            <a:ext cx="3151825" cy="1477328"/>
          </a:xfrm>
          <a:prstGeom prst="rect">
            <a:avLst/>
          </a:prstGeom>
          <a:noFill/>
        </p:spPr>
        <p:txBody>
          <a:bodyPr wrap="none" rtlCol="0">
            <a:spAutoFit/>
          </a:bodyPr>
          <a:lstStyle/>
          <a:p>
            <a:r>
              <a:rPr kumimoji="1" lang="ja-JP" altLang="en-US" dirty="0" smtClean="0"/>
              <a:t>サンプルの球は</a:t>
            </a:r>
            <a:endParaRPr kumimoji="1" lang="en-US" altLang="ja-JP" dirty="0" smtClean="0"/>
          </a:p>
          <a:p>
            <a:r>
              <a:rPr lang="en-US" altLang="ja-JP" dirty="0" smtClean="0"/>
              <a:t>X=1</a:t>
            </a:r>
          </a:p>
          <a:p>
            <a:r>
              <a:rPr kumimoji="1" lang="en-US" altLang="ja-JP" dirty="0" smtClean="0"/>
              <a:t>Y=2</a:t>
            </a:r>
          </a:p>
          <a:p>
            <a:r>
              <a:rPr lang="en-US" altLang="ja-JP" dirty="0" smtClean="0"/>
              <a:t>Z=0</a:t>
            </a:r>
          </a:p>
          <a:p>
            <a:r>
              <a:rPr lang="ja-JP" altLang="en-US" dirty="0" smtClean="0"/>
              <a:t>を中心に半径３の球体である。</a:t>
            </a:r>
            <a:endParaRPr kumimoji="1"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557924"/>
            <a:ext cx="2304256" cy="2370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3504588" y="3281494"/>
            <a:ext cx="3416320" cy="923330"/>
          </a:xfrm>
          <a:prstGeom prst="rect">
            <a:avLst/>
          </a:prstGeom>
          <a:noFill/>
        </p:spPr>
        <p:txBody>
          <a:bodyPr wrap="none" rtlCol="0">
            <a:spAutoFit/>
          </a:bodyPr>
          <a:lstStyle/>
          <a:p>
            <a:r>
              <a:rPr lang="en-US" altLang="ja-JP" dirty="0" smtClean="0"/>
              <a:t>X=1,</a:t>
            </a:r>
            <a:r>
              <a:rPr kumimoji="1" lang="en-US" altLang="ja-JP" dirty="0" smtClean="0"/>
              <a:t>Y=2,</a:t>
            </a:r>
            <a:r>
              <a:rPr lang="en-US" altLang="ja-JP" dirty="0" smtClean="0"/>
              <a:t>Z=5</a:t>
            </a:r>
          </a:p>
          <a:p>
            <a:r>
              <a:rPr lang="en-US" altLang="ja-JP" dirty="0" smtClean="0"/>
              <a:t>X=1,Y=2,Z=0</a:t>
            </a:r>
            <a:endParaRPr lang="en-US" altLang="ja-JP" dirty="0"/>
          </a:p>
          <a:p>
            <a:r>
              <a:rPr lang="ja-JP" altLang="en-US" dirty="0" smtClean="0"/>
              <a:t>を見た。本当は中心に来てほしい</a:t>
            </a:r>
            <a:endParaRPr kumimoji="1" lang="ja-JP"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5" y="4913465"/>
            <a:ext cx="2304256" cy="193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3419872" y="5157192"/>
            <a:ext cx="1951175" cy="923330"/>
          </a:xfrm>
          <a:prstGeom prst="rect">
            <a:avLst/>
          </a:prstGeom>
          <a:noFill/>
        </p:spPr>
        <p:txBody>
          <a:bodyPr wrap="none" rtlCol="0">
            <a:spAutoFit/>
          </a:bodyPr>
          <a:lstStyle/>
          <a:p>
            <a:r>
              <a:rPr lang="en-US" altLang="ja-JP" dirty="0" smtClean="0"/>
              <a:t>X=2,</a:t>
            </a:r>
            <a:r>
              <a:rPr kumimoji="1" lang="en-US" altLang="ja-JP" dirty="0" smtClean="0"/>
              <a:t>Y=2,</a:t>
            </a:r>
            <a:r>
              <a:rPr lang="en-US" altLang="ja-JP" dirty="0" smtClean="0"/>
              <a:t>Z=0</a:t>
            </a:r>
          </a:p>
          <a:p>
            <a:r>
              <a:rPr lang="en-US" altLang="ja-JP" dirty="0" smtClean="0"/>
              <a:t>X=1,Y=2,Z=0</a:t>
            </a:r>
            <a:endParaRPr lang="en-US" altLang="ja-JP" dirty="0"/>
          </a:p>
          <a:p>
            <a:r>
              <a:rPr lang="ja-JP" altLang="en-US" dirty="0" smtClean="0"/>
              <a:t>中心に来ている？</a:t>
            </a:r>
            <a:endParaRPr kumimoji="1" lang="ja-JP" altLang="en-US" dirty="0"/>
          </a:p>
        </p:txBody>
      </p:sp>
      <p:sp>
        <p:nvSpPr>
          <p:cNvPr id="6" name="テキスト ボックス 5"/>
          <p:cNvSpPr txBox="1"/>
          <p:nvPr/>
        </p:nvSpPr>
        <p:spPr>
          <a:xfrm>
            <a:off x="5652120" y="5416867"/>
            <a:ext cx="3145413" cy="923330"/>
          </a:xfrm>
          <a:prstGeom prst="rect">
            <a:avLst/>
          </a:prstGeom>
          <a:noFill/>
        </p:spPr>
        <p:txBody>
          <a:bodyPr wrap="none" rtlCol="0">
            <a:spAutoFit/>
          </a:bodyPr>
          <a:lstStyle/>
          <a:p>
            <a:r>
              <a:rPr kumimoji="1" lang="ja-JP" altLang="en-US" dirty="0" smtClean="0"/>
              <a:t>これは中心に来てＯＫ</a:t>
            </a:r>
            <a:endParaRPr kumimoji="1" lang="en-US" altLang="ja-JP" dirty="0" smtClean="0"/>
          </a:p>
          <a:p>
            <a:r>
              <a:rPr lang="ja-JP" altLang="en-US" dirty="0" smtClean="0"/>
              <a:t>∵　注視点が球の中心だから</a:t>
            </a:r>
            <a:endParaRPr lang="en-US" altLang="ja-JP" dirty="0" smtClean="0"/>
          </a:p>
          <a:p>
            <a:r>
              <a:rPr kumimoji="1" lang="ja-JP" altLang="en-US" dirty="0"/>
              <a:t>　</a:t>
            </a:r>
            <a:r>
              <a:rPr kumimoji="1" lang="ja-JP" altLang="en-US" dirty="0" smtClean="0"/>
              <a:t>　どこから見ても、ど真ん中</a:t>
            </a:r>
            <a:endParaRPr kumimoji="1" lang="ja-JP" altLang="en-US" dirty="0"/>
          </a:p>
        </p:txBody>
      </p:sp>
    </p:spTree>
    <p:extLst>
      <p:ext uri="{BB962C8B-B14F-4D97-AF65-F5344CB8AC3E}">
        <p14:creationId xmlns:p14="http://schemas.microsoft.com/office/powerpoint/2010/main" val="172592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3324655" cy="2669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004047" y="1065510"/>
            <a:ext cx="2605200" cy="923330"/>
          </a:xfrm>
          <a:prstGeom prst="rect">
            <a:avLst/>
          </a:prstGeom>
          <a:noFill/>
        </p:spPr>
        <p:txBody>
          <a:bodyPr wrap="none" rtlCol="0">
            <a:spAutoFit/>
          </a:bodyPr>
          <a:lstStyle/>
          <a:p>
            <a:r>
              <a:rPr lang="en-US" altLang="ja-JP" dirty="0" smtClean="0"/>
              <a:t>X=1,</a:t>
            </a:r>
            <a:r>
              <a:rPr kumimoji="1" lang="en-US" altLang="ja-JP" dirty="0" smtClean="0"/>
              <a:t>Y=2,</a:t>
            </a:r>
            <a:r>
              <a:rPr lang="en-US" altLang="ja-JP" dirty="0" smtClean="0"/>
              <a:t>Z=5</a:t>
            </a:r>
          </a:p>
          <a:p>
            <a:r>
              <a:rPr lang="en-US" altLang="ja-JP" dirty="0" smtClean="0"/>
              <a:t>X=1,Y=2,Z=0</a:t>
            </a:r>
            <a:endParaRPr lang="en-US" altLang="ja-JP" dirty="0"/>
          </a:p>
          <a:p>
            <a:r>
              <a:rPr lang="ja-JP" altLang="en-US" dirty="0" smtClean="0"/>
              <a:t>を見た。</a:t>
            </a:r>
            <a:r>
              <a:rPr lang="ja-JP" altLang="en-US" b="1" dirty="0" smtClean="0">
                <a:solidFill>
                  <a:srgbClr val="FF0000"/>
                </a:solidFill>
              </a:rPr>
              <a:t>中心に来た。</a:t>
            </a:r>
            <a:r>
              <a:rPr lang="en-US" altLang="ja-JP" b="1" dirty="0" smtClean="0">
                <a:solidFill>
                  <a:srgbClr val="FF0000"/>
                </a:solidFill>
              </a:rPr>
              <a:t>OK.</a:t>
            </a:r>
          </a:p>
        </p:txBody>
      </p:sp>
      <p:sp>
        <p:nvSpPr>
          <p:cNvPr id="6" name="テキスト ボックス 5"/>
          <p:cNvSpPr txBox="1"/>
          <p:nvPr/>
        </p:nvSpPr>
        <p:spPr>
          <a:xfrm>
            <a:off x="5220072" y="4312120"/>
            <a:ext cx="2257349" cy="1200329"/>
          </a:xfrm>
          <a:prstGeom prst="rect">
            <a:avLst/>
          </a:prstGeom>
          <a:noFill/>
        </p:spPr>
        <p:txBody>
          <a:bodyPr wrap="none" rtlCol="0">
            <a:spAutoFit/>
          </a:bodyPr>
          <a:lstStyle/>
          <a:p>
            <a:r>
              <a:rPr lang="en-US" altLang="ja-JP" dirty="0" smtClean="0"/>
              <a:t>X=2,</a:t>
            </a:r>
            <a:r>
              <a:rPr kumimoji="1" lang="en-US" altLang="ja-JP" dirty="0" smtClean="0"/>
              <a:t>Y=4,</a:t>
            </a:r>
            <a:r>
              <a:rPr lang="en-US" altLang="ja-JP" dirty="0" smtClean="0"/>
              <a:t>Z=5</a:t>
            </a:r>
          </a:p>
          <a:p>
            <a:r>
              <a:rPr lang="en-US" altLang="ja-JP" dirty="0" smtClean="0"/>
              <a:t>X=2,Y=4,Z=0</a:t>
            </a:r>
            <a:endParaRPr lang="en-US" altLang="ja-JP" dirty="0"/>
          </a:p>
          <a:p>
            <a:r>
              <a:rPr lang="ja-JP" altLang="en-US" dirty="0" smtClean="0"/>
              <a:t>を見た。右端に来た。</a:t>
            </a:r>
            <a:endParaRPr lang="en-US" altLang="ja-JP" dirty="0" smtClean="0"/>
          </a:p>
          <a:p>
            <a:r>
              <a:rPr lang="en-US" altLang="ja-JP" b="1" dirty="0">
                <a:solidFill>
                  <a:srgbClr val="FF0000"/>
                </a:solidFill>
              </a:rPr>
              <a:t>OK</a:t>
            </a:r>
            <a:r>
              <a:rPr lang="en-US" altLang="ja-JP" b="1" dirty="0" smtClean="0">
                <a:solidFill>
                  <a:srgbClr val="FF0000"/>
                </a:solidFill>
              </a:rPr>
              <a:t>.</a:t>
            </a:r>
            <a:endParaRPr lang="en-US" altLang="ja-JP" b="1" dirty="0">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440680"/>
            <a:ext cx="3396034" cy="2666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840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12/14 </a:t>
            </a:r>
            <a:r>
              <a:rPr kumimoji="1" lang="ja-JP" altLang="en-US" dirty="0" smtClean="0"/>
              <a:t>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視点変換の実装が完了していなかったので、それを実装した。いくつかの視点位置から見たカメラ座標系にサンプル球を変換して、期待通りの位置へ移動していることを確認した。</a:t>
            </a:r>
            <a:endParaRPr kumimoji="1" lang="en-US" altLang="ja-JP" dirty="0" smtClean="0"/>
          </a:p>
          <a:p>
            <a:pPr marL="0" indent="0">
              <a:buNone/>
            </a:pPr>
            <a:endParaRPr lang="en-US" altLang="ja-JP" dirty="0"/>
          </a:p>
          <a:p>
            <a:pPr marL="0" indent="0">
              <a:buNone/>
            </a:pPr>
            <a:r>
              <a:rPr kumimoji="1" lang="ja-JP" altLang="en-US" dirty="0" smtClean="0"/>
              <a:t>次回は、いよいよＺバッファ法による陰面消去を実施しながらのフレームバッファへの書込みの実装となる。</a:t>
            </a:r>
            <a:endParaRPr kumimoji="1" lang="ja-JP" altLang="en-US" dirty="0"/>
          </a:p>
        </p:txBody>
      </p:sp>
    </p:spTree>
    <p:extLst>
      <p:ext uri="{BB962C8B-B14F-4D97-AF65-F5344CB8AC3E}">
        <p14:creationId xmlns:p14="http://schemas.microsoft.com/office/powerpoint/2010/main" val="383660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レンダリングパイプライン</a:t>
            </a:r>
            <a:endParaRPr kumimoji="1" lang="ja-JP" altLang="en-US" dirty="0"/>
          </a:p>
        </p:txBody>
      </p:sp>
      <p:sp>
        <p:nvSpPr>
          <p:cNvPr id="4" name="テキスト ボックス 3"/>
          <p:cNvSpPr txBox="1"/>
          <p:nvPr/>
        </p:nvSpPr>
        <p:spPr>
          <a:xfrm>
            <a:off x="1259632" y="2117100"/>
            <a:ext cx="1316386" cy="369332"/>
          </a:xfrm>
          <a:prstGeom prst="rect">
            <a:avLst/>
          </a:prstGeom>
          <a:noFill/>
          <a:ln>
            <a:solidFill>
              <a:schemeClr val="tx1"/>
            </a:solidFill>
          </a:ln>
        </p:spPr>
        <p:txBody>
          <a:bodyPr wrap="none" rtlCol="0">
            <a:spAutoFit/>
          </a:bodyPr>
          <a:lstStyle/>
          <a:p>
            <a:r>
              <a:rPr kumimoji="1" lang="ja-JP" altLang="en-US" dirty="0" smtClean="0"/>
              <a:t>オブジェクト</a:t>
            </a:r>
            <a:endParaRPr kumimoji="1" lang="ja-JP" altLang="en-US" dirty="0"/>
          </a:p>
        </p:txBody>
      </p:sp>
      <p:sp>
        <p:nvSpPr>
          <p:cNvPr id="5" name="テキスト ボックス 4"/>
          <p:cNvSpPr txBox="1"/>
          <p:nvPr/>
        </p:nvSpPr>
        <p:spPr>
          <a:xfrm>
            <a:off x="1286336" y="2893520"/>
            <a:ext cx="1382110" cy="646331"/>
          </a:xfrm>
          <a:prstGeom prst="rect">
            <a:avLst/>
          </a:prstGeom>
          <a:noFill/>
          <a:ln>
            <a:solidFill>
              <a:schemeClr val="tx1"/>
            </a:solidFill>
          </a:ln>
        </p:spPr>
        <p:txBody>
          <a:bodyPr wrap="none" rtlCol="0">
            <a:spAutoFit/>
          </a:bodyPr>
          <a:lstStyle/>
          <a:p>
            <a:r>
              <a:rPr kumimoji="1" lang="ja-JP" altLang="en-US" dirty="0" smtClean="0"/>
              <a:t>ビューポート</a:t>
            </a:r>
            <a:endParaRPr kumimoji="1" lang="en-US" altLang="ja-JP" dirty="0" smtClean="0"/>
          </a:p>
          <a:p>
            <a:r>
              <a:rPr kumimoji="1" lang="ja-JP" altLang="en-US" dirty="0" smtClean="0"/>
              <a:t>カリング</a:t>
            </a:r>
            <a:endParaRPr kumimoji="1" lang="ja-JP" altLang="en-US" dirty="0"/>
          </a:p>
        </p:txBody>
      </p:sp>
      <p:sp>
        <p:nvSpPr>
          <p:cNvPr id="6" name="テキスト ボックス 5"/>
          <p:cNvSpPr txBox="1"/>
          <p:nvPr/>
        </p:nvSpPr>
        <p:spPr>
          <a:xfrm>
            <a:off x="1363827" y="3964414"/>
            <a:ext cx="1107996" cy="369332"/>
          </a:xfrm>
          <a:prstGeom prst="rect">
            <a:avLst/>
          </a:prstGeom>
          <a:noFill/>
          <a:ln>
            <a:solidFill>
              <a:schemeClr val="tx1"/>
            </a:solidFill>
          </a:ln>
        </p:spPr>
        <p:txBody>
          <a:bodyPr wrap="none" rtlCol="0">
            <a:spAutoFit/>
          </a:bodyPr>
          <a:lstStyle/>
          <a:p>
            <a:r>
              <a:rPr kumimoji="1" lang="ja-JP" altLang="en-US" dirty="0" smtClean="0"/>
              <a:t>投影変換</a:t>
            </a:r>
            <a:endParaRPr kumimoji="1" lang="ja-JP" altLang="en-US" dirty="0"/>
          </a:p>
        </p:txBody>
      </p:sp>
      <p:sp>
        <p:nvSpPr>
          <p:cNvPr id="7" name="テキスト ボックス 6"/>
          <p:cNvSpPr txBox="1"/>
          <p:nvPr/>
        </p:nvSpPr>
        <p:spPr>
          <a:xfrm>
            <a:off x="1313588" y="4756502"/>
            <a:ext cx="1354858" cy="369332"/>
          </a:xfrm>
          <a:prstGeom prst="rect">
            <a:avLst/>
          </a:prstGeom>
          <a:noFill/>
          <a:ln>
            <a:solidFill>
              <a:schemeClr val="tx1"/>
            </a:solidFill>
          </a:ln>
        </p:spPr>
        <p:txBody>
          <a:bodyPr wrap="none" rtlCol="0">
            <a:spAutoFit/>
          </a:bodyPr>
          <a:lstStyle/>
          <a:p>
            <a:r>
              <a:rPr kumimoji="1" lang="ja-JP" altLang="en-US" dirty="0" smtClean="0"/>
              <a:t>ラスタライズ</a:t>
            </a:r>
            <a:endParaRPr kumimoji="1" lang="ja-JP" altLang="en-US" dirty="0"/>
          </a:p>
        </p:txBody>
      </p:sp>
      <p:sp>
        <p:nvSpPr>
          <p:cNvPr id="8" name="テキスト ボックス 7"/>
          <p:cNvSpPr txBox="1"/>
          <p:nvPr/>
        </p:nvSpPr>
        <p:spPr>
          <a:xfrm>
            <a:off x="1654225" y="5492934"/>
            <a:ext cx="646331" cy="369332"/>
          </a:xfrm>
          <a:prstGeom prst="rect">
            <a:avLst/>
          </a:prstGeom>
          <a:noFill/>
          <a:ln>
            <a:solidFill>
              <a:schemeClr val="tx1"/>
            </a:solidFill>
          </a:ln>
        </p:spPr>
        <p:txBody>
          <a:bodyPr wrap="none" rtlCol="0">
            <a:spAutoFit/>
          </a:bodyPr>
          <a:lstStyle/>
          <a:p>
            <a:r>
              <a:rPr kumimoji="1" lang="ja-JP" altLang="en-US" dirty="0" smtClean="0"/>
              <a:t>画像</a:t>
            </a:r>
            <a:endParaRPr kumimoji="1" lang="ja-JP" altLang="en-US" dirty="0"/>
          </a:p>
        </p:txBody>
      </p:sp>
      <p:sp>
        <p:nvSpPr>
          <p:cNvPr id="9" name="テキスト ボックス 8"/>
          <p:cNvSpPr txBox="1"/>
          <p:nvPr/>
        </p:nvSpPr>
        <p:spPr>
          <a:xfrm>
            <a:off x="2334092" y="5114230"/>
            <a:ext cx="1556836" cy="369332"/>
          </a:xfrm>
          <a:prstGeom prst="rect">
            <a:avLst/>
          </a:prstGeom>
          <a:noFill/>
        </p:spPr>
        <p:txBody>
          <a:bodyPr wrap="none" rtlCol="0">
            <a:spAutoFit/>
          </a:bodyPr>
          <a:lstStyle/>
          <a:p>
            <a:r>
              <a:rPr kumimoji="1" lang="ja-JP" altLang="en-US" dirty="0" smtClean="0"/>
              <a:t>Ｚバッファ処理</a:t>
            </a:r>
            <a:endParaRPr kumimoji="1" lang="ja-JP" altLang="en-US" dirty="0"/>
          </a:p>
        </p:txBody>
      </p:sp>
      <p:sp>
        <p:nvSpPr>
          <p:cNvPr id="10" name="下矢印 9"/>
          <p:cNvSpPr/>
          <p:nvPr/>
        </p:nvSpPr>
        <p:spPr>
          <a:xfrm>
            <a:off x="1654225" y="2564904"/>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1654225" y="3573016"/>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1691680" y="4365104"/>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91680" y="5157192"/>
            <a:ext cx="469503" cy="328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965040" y="2132856"/>
            <a:ext cx="1316386" cy="369332"/>
          </a:xfrm>
          <a:prstGeom prst="rect">
            <a:avLst/>
          </a:prstGeom>
          <a:noFill/>
          <a:ln>
            <a:solidFill>
              <a:schemeClr val="tx1"/>
            </a:solidFill>
          </a:ln>
        </p:spPr>
        <p:txBody>
          <a:bodyPr wrap="none" rtlCol="0">
            <a:spAutoFit/>
          </a:bodyPr>
          <a:lstStyle/>
          <a:p>
            <a:r>
              <a:rPr kumimoji="1" lang="ja-JP" altLang="en-US" dirty="0" smtClean="0"/>
              <a:t>オブジェクト</a:t>
            </a:r>
            <a:endParaRPr kumimoji="1" lang="ja-JP" altLang="en-US" dirty="0"/>
          </a:p>
        </p:txBody>
      </p:sp>
      <p:sp>
        <p:nvSpPr>
          <p:cNvPr id="16" name="テキスト ボックス 15"/>
          <p:cNvSpPr txBox="1"/>
          <p:nvPr/>
        </p:nvSpPr>
        <p:spPr>
          <a:xfrm>
            <a:off x="5040386" y="3878817"/>
            <a:ext cx="1107996" cy="369332"/>
          </a:xfrm>
          <a:prstGeom prst="rect">
            <a:avLst/>
          </a:prstGeom>
          <a:noFill/>
          <a:ln>
            <a:solidFill>
              <a:schemeClr val="tx1"/>
            </a:solidFill>
          </a:ln>
        </p:spPr>
        <p:txBody>
          <a:bodyPr wrap="none" rtlCol="0">
            <a:spAutoFit/>
          </a:bodyPr>
          <a:lstStyle/>
          <a:p>
            <a:r>
              <a:rPr kumimoji="1" lang="ja-JP" altLang="en-US" dirty="0" smtClean="0"/>
              <a:t>投影変換</a:t>
            </a:r>
            <a:endParaRPr kumimoji="1" lang="ja-JP" altLang="en-US" dirty="0"/>
          </a:p>
        </p:txBody>
      </p:sp>
      <p:sp>
        <p:nvSpPr>
          <p:cNvPr id="18" name="テキスト ボックス 17"/>
          <p:cNvSpPr txBox="1"/>
          <p:nvPr/>
        </p:nvSpPr>
        <p:spPr>
          <a:xfrm>
            <a:off x="5359633" y="5508690"/>
            <a:ext cx="646331" cy="369332"/>
          </a:xfrm>
          <a:prstGeom prst="rect">
            <a:avLst/>
          </a:prstGeom>
          <a:noFill/>
          <a:ln>
            <a:solidFill>
              <a:schemeClr val="tx1"/>
            </a:solidFill>
          </a:ln>
        </p:spPr>
        <p:txBody>
          <a:bodyPr wrap="none" rtlCol="0">
            <a:spAutoFit/>
          </a:bodyPr>
          <a:lstStyle/>
          <a:p>
            <a:r>
              <a:rPr kumimoji="1" lang="ja-JP" altLang="en-US" dirty="0" smtClean="0"/>
              <a:t>画像</a:t>
            </a:r>
            <a:endParaRPr kumimoji="1" lang="ja-JP" altLang="en-US" dirty="0"/>
          </a:p>
        </p:txBody>
      </p:sp>
      <p:sp>
        <p:nvSpPr>
          <p:cNvPr id="19" name="テキスト ボックス 18"/>
          <p:cNvSpPr txBox="1"/>
          <p:nvPr/>
        </p:nvSpPr>
        <p:spPr>
          <a:xfrm>
            <a:off x="3874044" y="4372980"/>
            <a:ext cx="1556836" cy="369332"/>
          </a:xfrm>
          <a:prstGeom prst="rect">
            <a:avLst/>
          </a:prstGeom>
          <a:noFill/>
        </p:spPr>
        <p:txBody>
          <a:bodyPr wrap="none" rtlCol="0">
            <a:spAutoFit/>
          </a:bodyPr>
          <a:lstStyle/>
          <a:p>
            <a:r>
              <a:rPr kumimoji="1" lang="ja-JP" altLang="en-US" dirty="0" smtClean="0"/>
              <a:t>Ｚバッファ処理</a:t>
            </a:r>
            <a:endParaRPr kumimoji="1" lang="ja-JP" altLang="en-US" dirty="0"/>
          </a:p>
        </p:txBody>
      </p:sp>
      <p:sp>
        <p:nvSpPr>
          <p:cNvPr id="20" name="下矢印 19"/>
          <p:cNvSpPr/>
          <p:nvPr/>
        </p:nvSpPr>
        <p:spPr>
          <a:xfrm>
            <a:off x="5359633" y="2580660"/>
            <a:ext cx="469503" cy="1156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5397088" y="4365104"/>
            <a:ext cx="469503" cy="1136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474680" y="2586155"/>
            <a:ext cx="2388795" cy="2585323"/>
          </a:xfrm>
          <a:prstGeom prst="rect">
            <a:avLst/>
          </a:prstGeom>
          <a:noFill/>
        </p:spPr>
        <p:txBody>
          <a:bodyPr wrap="none" rtlCol="0">
            <a:spAutoFit/>
          </a:bodyPr>
          <a:lstStyle/>
          <a:p>
            <a:r>
              <a:rPr kumimoji="1" lang="ja-JP" altLang="en-US" dirty="0" smtClean="0"/>
              <a:t>点しかない場合、</a:t>
            </a:r>
            <a:endParaRPr kumimoji="1" lang="en-US" altLang="ja-JP" dirty="0" smtClean="0"/>
          </a:p>
          <a:p>
            <a:r>
              <a:rPr lang="ja-JP" altLang="en-US" dirty="0" smtClean="0"/>
              <a:t>ラスタライズが不要</a:t>
            </a:r>
            <a:endParaRPr lang="en-US" altLang="ja-JP" dirty="0" smtClean="0"/>
          </a:p>
          <a:p>
            <a:endParaRPr lang="en-US" altLang="ja-JP" dirty="0"/>
          </a:p>
          <a:p>
            <a:r>
              <a:rPr kumimoji="1" lang="ja-JP" altLang="en-US" dirty="0" smtClean="0"/>
              <a:t>ビューポートカリング</a:t>
            </a:r>
            <a:endParaRPr kumimoji="1" lang="en-US" altLang="ja-JP" dirty="0" smtClean="0"/>
          </a:p>
          <a:p>
            <a:r>
              <a:rPr lang="ja-JP" altLang="en-US" dirty="0" smtClean="0"/>
              <a:t>の計算と</a:t>
            </a:r>
            <a:r>
              <a:rPr kumimoji="1" lang="ja-JP" altLang="en-US" dirty="0" smtClean="0"/>
              <a:t>投影変換の</a:t>
            </a:r>
            <a:endParaRPr kumimoji="1" lang="en-US" altLang="ja-JP" dirty="0" smtClean="0"/>
          </a:p>
          <a:p>
            <a:r>
              <a:rPr kumimoji="1" lang="ja-JP" altLang="en-US" dirty="0" smtClean="0"/>
              <a:t>計算のどちらの負荷が</a:t>
            </a:r>
            <a:endParaRPr kumimoji="1" lang="en-US" altLang="ja-JP" dirty="0" smtClean="0"/>
          </a:p>
          <a:p>
            <a:r>
              <a:rPr lang="ja-JP" altLang="en-US" dirty="0" smtClean="0"/>
              <a:t>高いか不明なので</a:t>
            </a:r>
            <a:endParaRPr lang="en-US" altLang="ja-JP" dirty="0" smtClean="0"/>
          </a:p>
          <a:p>
            <a:r>
              <a:rPr kumimoji="1" lang="ja-JP" altLang="en-US" dirty="0"/>
              <a:t>投影</a:t>
            </a:r>
            <a:r>
              <a:rPr kumimoji="1" lang="ja-JP" altLang="en-US" dirty="0" smtClean="0"/>
              <a:t>変換でカリングを</a:t>
            </a:r>
            <a:endParaRPr kumimoji="1" lang="en-US" altLang="ja-JP" dirty="0" smtClean="0"/>
          </a:p>
          <a:p>
            <a:r>
              <a:rPr lang="ja-JP" altLang="en-US" dirty="0"/>
              <a:t>してしまう。</a:t>
            </a:r>
            <a:endParaRPr kumimoji="1" lang="ja-JP" altLang="en-US" dirty="0"/>
          </a:p>
        </p:txBody>
      </p:sp>
    </p:spTree>
    <p:extLst>
      <p:ext uri="{BB962C8B-B14F-4D97-AF65-F5344CB8AC3E}">
        <p14:creationId xmlns:p14="http://schemas.microsoft.com/office/powerpoint/2010/main" val="184040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フレームバッファとビューポート</a:t>
            </a:r>
            <a:endParaRPr kumimoji="1" lang="ja-JP" altLang="en-US" dirty="0"/>
          </a:p>
        </p:txBody>
      </p:sp>
      <p:sp>
        <p:nvSpPr>
          <p:cNvPr id="4" name="正方形/長方形 3"/>
          <p:cNvSpPr/>
          <p:nvPr/>
        </p:nvSpPr>
        <p:spPr>
          <a:xfrm>
            <a:off x="1475656" y="3140968"/>
            <a:ext cx="180020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220072" y="1785590"/>
            <a:ext cx="3350597" cy="923330"/>
          </a:xfrm>
          <a:prstGeom prst="rect">
            <a:avLst/>
          </a:prstGeom>
          <a:noFill/>
        </p:spPr>
        <p:txBody>
          <a:bodyPr wrap="none" rtlCol="0">
            <a:spAutoFit/>
          </a:bodyPr>
          <a:lstStyle/>
          <a:p>
            <a:r>
              <a:rPr kumimoji="1" lang="ja-JP" altLang="en-US" dirty="0" smtClean="0"/>
              <a:t>平行投影のビューポート幅と高さ</a:t>
            </a:r>
            <a:endParaRPr kumimoji="1" lang="en-US" altLang="ja-JP" dirty="0" smtClean="0"/>
          </a:p>
          <a:p>
            <a:r>
              <a:rPr lang="en-US" altLang="ja-JP" dirty="0" smtClean="0"/>
              <a:t>Float </a:t>
            </a:r>
            <a:r>
              <a:rPr lang="en-US" altLang="ja-JP" dirty="0" err="1" smtClean="0"/>
              <a:t>View_width</a:t>
            </a:r>
            <a:endParaRPr lang="en-US" altLang="ja-JP" dirty="0" smtClean="0"/>
          </a:p>
          <a:p>
            <a:r>
              <a:rPr kumimoji="1" lang="en-US" altLang="ja-JP" dirty="0" smtClean="0"/>
              <a:t>Float </a:t>
            </a:r>
            <a:r>
              <a:rPr kumimoji="1" lang="en-US" altLang="ja-JP" dirty="0" err="1" smtClean="0"/>
              <a:t>View_height</a:t>
            </a:r>
            <a:endParaRPr kumimoji="1" lang="ja-JP" altLang="en-US" dirty="0"/>
          </a:p>
        </p:txBody>
      </p:sp>
      <p:sp>
        <p:nvSpPr>
          <p:cNvPr id="6" name="テキスト ボックス 5"/>
          <p:cNvSpPr txBox="1"/>
          <p:nvPr/>
        </p:nvSpPr>
        <p:spPr>
          <a:xfrm>
            <a:off x="1115616" y="1785590"/>
            <a:ext cx="3478837" cy="923330"/>
          </a:xfrm>
          <a:prstGeom prst="rect">
            <a:avLst/>
          </a:prstGeom>
          <a:noFill/>
        </p:spPr>
        <p:txBody>
          <a:bodyPr wrap="none" rtlCol="0">
            <a:spAutoFit/>
          </a:bodyPr>
          <a:lstStyle/>
          <a:p>
            <a:r>
              <a:rPr lang="ja-JP" altLang="en-US" dirty="0" smtClean="0"/>
              <a:t>フレームバッファのピクセルサイズ</a:t>
            </a:r>
            <a:endParaRPr kumimoji="1" lang="en-US" altLang="ja-JP" dirty="0" smtClean="0"/>
          </a:p>
          <a:p>
            <a:r>
              <a:rPr lang="en-US" altLang="ja-JP" dirty="0" err="1" smtClean="0"/>
              <a:t>Int</a:t>
            </a:r>
            <a:r>
              <a:rPr lang="en-US" altLang="ja-JP" dirty="0" smtClean="0"/>
              <a:t> </a:t>
            </a:r>
            <a:r>
              <a:rPr lang="en-US" altLang="ja-JP" dirty="0" err="1" smtClean="0"/>
              <a:t>Frame_width</a:t>
            </a:r>
            <a:endParaRPr lang="en-US" altLang="ja-JP" dirty="0" smtClean="0"/>
          </a:p>
          <a:p>
            <a:r>
              <a:rPr kumimoji="1" lang="en-US" altLang="ja-JP" dirty="0" err="1" smtClean="0"/>
              <a:t>Int</a:t>
            </a:r>
            <a:r>
              <a:rPr kumimoji="1" lang="en-US" altLang="ja-JP" dirty="0" smtClean="0"/>
              <a:t> </a:t>
            </a:r>
            <a:r>
              <a:rPr kumimoji="1" lang="en-US" altLang="ja-JP" dirty="0" err="1" smtClean="0"/>
              <a:t>Frame_height</a:t>
            </a:r>
            <a:endParaRPr kumimoji="1" lang="ja-JP" altLang="en-US" dirty="0"/>
          </a:p>
        </p:txBody>
      </p:sp>
      <p:sp>
        <p:nvSpPr>
          <p:cNvPr id="7" name="テキスト ボックス 6"/>
          <p:cNvSpPr txBox="1"/>
          <p:nvPr/>
        </p:nvSpPr>
        <p:spPr>
          <a:xfrm>
            <a:off x="4003008" y="3119632"/>
            <a:ext cx="4567661" cy="2031325"/>
          </a:xfrm>
          <a:prstGeom prst="rect">
            <a:avLst/>
          </a:prstGeom>
          <a:noFill/>
        </p:spPr>
        <p:txBody>
          <a:bodyPr wrap="none" rtlCol="0">
            <a:spAutoFit/>
          </a:bodyPr>
          <a:lstStyle/>
          <a:p>
            <a:r>
              <a:rPr kumimoji="1" lang="en-US" altLang="ja-JP" dirty="0" smtClean="0"/>
              <a:t>GLUT</a:t>
            </a:r>
            <a:r>
              <a:rPr kumimoji="1" lang="ja-JP" altLang="en-US" dirty="0" smtClean="0"/>
              <a:t>では画素のアスペクト比を計算して</a:t>
            </a:r>
            <a:endParaRPr kumimoji="1" lang="en-US" altLang="ja-JP" dirty="0" smtClean="0"/>
          </a:p>
          <a:p>
            <a:r>
              <a:rPr lang="en-US" altLang="ja-JP" dirty="0" smtClean="0"/>
              <a:t>	</a:t>
            </a:r>
            <a:r>
              <a:rPr lang="en-US" altLang="ja-JP" dirty="0" err="1" smtClean="0"/>
              <a:t>gluPerspective</a:t>
            </a:r>
            <a:r>
              <a:rPr lang="en-US" altLang="ja-JP" dirty="0" smtClean="0"/>
              <a:t>(40.0,aspect,1.0,30.0);</a:t>
            </a:r>
          </a:p>
          <a:p>
            <a:r>
              <a:rPr lang="ja-JP" altLang="en-US" dirty="0" err="1" smtClean="0"/>
              <a:t>のように</a:t>
            </a:r>
            <a:r>
              <a:rPr lang="ja-JP" altLang="en-US" dirty="0" smtClean="0"/>
              <a:t>ビューポートを設定する。</a:t>
            </a:r>
            <a:endParaRPr lang="en-US" altLang="ja-JP" dirty="0" smtClean="0"/>
          </a:p>
          <a:p>
            <a:r>
              <a:rPr lang="ja-JP" altLang="en-US" dirty="0" smtClean="0"/>
              <a:t>画像が歪む</a:t>
            </a:r>
            <a:r>
              <a:rPr lang="ja-JP" altLang="en-US" dirty="0"/>
              <a:t>こと</a:t>
            </a:r>
            <a:r>
              <a:rPr lang="ja-JP" altLang="en-US" dirty="0" smtClean="0"/>
              <a:t>に関知しない。</a:t>
            </a:r>
            <a:endParaRPr lang="en-US" altLang="ja-JP" dirty="0" smtClean="0"/>
          </a:p>
          <a:p>
            <a:r>
              <a:rPr lang="ja-JP" altLang="en-US" dirty="0" smtClean="0"/>
              <a:t>（利用者の自由</a:t>
            </a:r>
            <a:r>
              <a:rPr lang="en-US" altLang="ja-JP" dirty="0" smtClean="0"/>
              <a:t>/</a:t>
            </a:r>
            <a:r>
              <a:rPr lang="ja-JP" altLang="en-US" dirty="0" smtClean="0"/>
              <a:t>ディスプレイ上での</a:t>
            </a:r>
            <a:endParaRPr lang="en-US" altLang="ja-JP" dirty="0" smtClean="0"/>
          </a:p>
          <a:p>
            <a:r>
              <a:rPr lang="ja-JP" altLang="en-US" dirty="0" smtClean="0"/>
              <a:t>画素比と実際の縦横比の関係は</a:t>
            </a:r>
            <a:endParaRPr lang="en-US" altLang="ja-JP" dirty="0" smtClean="0"/>
          </a:p>
          <a:p>
            <a:r>
              <a:rPr lang="ja-JP" altLang="en-US" dirty="0" smtClean="0"/>
              <a:t>ソフトでは解らない</a:t>
            </a:r>
            <a:r>
              <a:rPr lang="ja-JP" altLang="en-US" dirty="0"/>
              <a:t>から</a:t>
            </a:r>
            <a:r>
              <a:rPr lang="ja-JP" altLang="en-US" dirty="0" smtClean="0"/>
              <a:t>）</a:t>
            </a:r>
            <a:endParaRPr lang="en-US" altLang="ja-JP" dirty="0" smtClean="0"/>
          </a:p>
        </p:txBody>
      </p:sp>
      <p:sp>
        <p:nvSpPr>
          <p:cNvPr id="8" name="テキスト ボックス 7"/>
          <p:cNvSpPr txBox="1"/>
          <p:nvPr/>
        </p:nvSpPr>
        <p:spPr>
          <a:xfrm>
            <a:off x="1115616" y="5445224"/>
            <a:ext cx="2592376" cy="369332"/>
          </a:xfrm>
          <a:prstGeom prst="rect">
            <a:avLst/>
          </a:prstGeom>
          <a:noFill/>
        </p:spPr>
        <p:txBody>
          <a:bodyPr wrap="none" rtlCol="0">
            <a:spAutoFit/>
          </a:bodyPr>
          <a:lstStyle/>
          <a:p>
            <a:r>
              <a:rPr kumimoji="1" lang="ja-JP" altLang="en-US" dirty="0" smtClean="0"/>
              <a:t>同じポリシーで考えると</a:t>
            </a:r>
            <a:r>
              <a:rPr lang="en-US" altLang="ja-JP" dirty="0" smtClean="0"/>
              <a:t>…</a:t>
            </a:r>
            <a:endParaRPr kumimoji="1" lang="en-US" altLang="ja-JP" dirty="0" smtClean="0"/>
          </a:p>
        </p:txBody>
      </p:sp>
    </p:spTree>
    <p:extLst>
      <p:ext uri="{BB962C8B-B14F-4D97-AF65-F5344CB8AC3E}">
        <p14:creationId xmlns:p14="http://schemas.microsoft.com/office/powerpoint/2010/main" val="127970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1894521" y="1090628"/>
            <a:ext cx="4834880" cy="3124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6" name="直線矢印コネクタ 5"/>
          <p:cNvCxnSpPr/>
          <p:nvPr/>
        </p:nvCxnSpPr>
        <p:spPr>
          <a:xfrm>
            <a:off x="1606489" y="2653100"/>
            <a:ext cx="6120680" cy="2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4311961" y="701988"/>
            <a:ext cx="30832" cy="3629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35196" y="2490138"/>
            <a:ext cx="431528" cy="369332"/>
          </a:xfrm>
          <a:prstGeom prst="rect">
            <a:avLst/>
          </a:prstGeom>
          <a:noFill/>
        </p:spPr>
        <p:txBody>
          <a:bodyPr wrap="none" rtlCol="0">
            <a:spAutoFit/>
          </a:bodyPr>
          <a:lstStyle/>
          <a:p>
            <a:r>
              <a:rPr kumimoji="1" lang="en-US" altLang="ja-JP" dirty="0" smtClean="0">
                <a:solidFill>
                  <a:srgbClr val="FF0000"/>
                </a:solidFill>
              </a:rPr>
              <a:t>I</a:t>
            </a:r>
            <a:r>
              <a:rPr kumimoji="1" lang="en-US" altLang="ja-JP" dirty="0" smtClean="0"/>
              <a:t>/</a:t>
            </a:r>
            <a:r>
              <a:rPr kumimoji="1" lang="en-US" altLang="ja-JP" dirty="0" smtClean="0">
                <a:solidFill>
                  <a:srgbClr val="00B050"/>
                </a:solidFill>
              </a:rPr>
              <a:t>x</a:t>
            </a:r>
            <a:endParaRPr kumimoji="1" lang="ja-JP" altLang="en-US" dirty="0">
              <a:solidFill>
                <a:srgbClr val="00B050"/>
              </a:solidFill>
            </a:endParaRPr>
          </a:p>
        </p:txBody>
      </p:sp>
      <p:sp>
        <p:nvSpPr>
          <p:cNvPr id="10" name="テキスト ボックス 9"/>
          <p:cNvSpPr txBox="1"/>
          <p:nvPr/>
        </p:nvSpPr>
        <p:spPr>
          <a:xfrm>
            <a:off x="4206190" y="332656"/>
            <a:ext cx="433132" cy="369332"/>
          </a:xfrm>
          <a:prstGeom prst="rect">
            <a:avLst/>
          </a:prstGeom>
          <a:noFill/>
        </p:spPr>
        <p:txBody>
          <a:bodyPr wrap="none" rtlCol="0">
            <a:spAutoFit/>
          </a:bodyPr>
          <a:lstStyle/>
          <a:p>
            <a:r>
              <a:rPr kumimoji="1" lang="en-US" altLang="ja-JP" dirty="0" smtClean="0">
                <a:solidFill>
                  <a:srgbClr val="FF0000"/>
                </a:solidFill>
              </a:rPr>
              <a:t>j</a:t>
            </a:r>
            <a:r>
              <a:rPr kumimoji="1" lang="en-US" altLang="ja-JP" dirty="0" smtClean="0"/>
              <a:t>/</a:t>
            </a:r>
            <a:r>
              <a:rPr kumimoji="1" lang="en-US" altLang="ja-JP" dirty="0" smtClean="0">
                <a:solidFill>
                  <a:srgbClr val="00B050"/>
                </a:solidFill>
              </a:rPr>
              <a:t>y</a:t>
            </a:r>
            <a:endParaRPr kumimoji="1" lang="ja-JP" altLang="en-US" dirty="0">
              <a:solidFill>
                <a:srgbClr val="00B050"/>
              </a:solidFill>
            </a:endParaRPr>
          </a:p>
        </p:txBody>
      </p:sp>
      <p:sp>
        <p:nvSpPr>
          <p:cNvPr id="11" name="テキスト ボックス 10"/>
          <p:cNvSpPr txBox="1"/>
          <p:nvPr/>
        </p:nvSpPr>
        <p:spPr>
          <a:xfrm>
            <a:off x="4297273" y="2653100"/>
            <a:ext cx="301686" cy="369332"/>
          </a:xfrm>
          <a:prstGeom prst="rect">
            <a:avLst/>
          </a:prstGeom>
          <a:noFill/>
        </p:spPr>
        <p:txBody>
          <a:bodyPr wrap="none" rtlCol="0">
            <a:spAutoFit/>
          </a:bodyPr>
          <a:lstStyle/>
          <a:p>
            <a:r>
              <a:rPr kumimoji="1" lang="en-US" altLang="ja-JP" dirty="0" smtClean="0">
                <a:solidFill>
                  <a:srgbClr val="00B050"/>
                </a:solidFill>
              </a:rPr>
              <a:t>0</a:t>
            </a:r>
            <a:endParaRPr kumimoji="1" lang="ja-JP" altLang="en-US" dirty="0">
              <a:solidFill>
                <a:srgbClr val="00B050"/>
              </a:solidFill>
            </a:endParaRPr>
          </a:p>
        </p:txBody>
      </p:sp>
      <p:sp>
        <p:nvSpPr>
          <p:cNvPr id="12" name="テキスト ボックス 11"/>
          <p:cNvSpPr txBox="1"/>
          <p:nvPr/>
        </p:nvSpPr>
        <p:spPr>
          <a:xfrm>
            <a:off x="6719056" y="2708104"/>
            <a:ext cx="1597360" cy="646331"/>
          </a:xfrm>
          <a:prstGeom prst="rect">
            <a:avLst/>
          </a:prstGeom>
          <a:noFill/>
        </p:spPr>
        <p:txBody>
          <a:bodyPr wrap="none" rtlCol="0">
            <a:spAutoFit/>
          </a:bodyPr>
          <a:lstStyle/>
          <a:p>
            <a:r>
              <a:rPr lang="en-US" altLang="ja-JP" dirty="0" err="1" smtClean="0">
                <a:solidFill>
                  <a:srgbClr val="FF0000"/>
                </a:solidFill>
              </a:rPr>
              <a:t>Frame_width</a:t>
            </a:r>
            <a:endParaRPr lang="en-US" altLang="ja-JP" dirty="0" smtClean="0">
              <a:solidFill>
                <a:srgbClr val="FF0000"/>
              </a:solidFill>
            </a:endParaRPr>
          </a:p>
          <a:p>
            <a:r>
              <a:rPr kumimoji="1" lang="en-US" altLang="ja-JP" dirty="0" smtClean="0"/>
              <a:t>=</a:t>
            </a:r>
            <a:r>
              <a:rPr kumimoji="1" lang="en-US" altLang="ja-JP" dirty="0" err="1" smtClean="0">
                <a:solidFill>
                  <a:srgbClr val="00B050"/>
                </a:solidFill>
              </a:rPr>
              <a:t>view_width</a:t>
            </a:r>
            <a:r>
              <a:rPr kumimoji="1" lang="en-US" altLang="ja-JP" dirty="0" smtClean="0">
                <a:solidFill>
                  <a:srgbClr val="00B050"/>
                </a:solidFill>
              </a:rPr>
              <a:t>/2</a:t>
            </a:r>
            <a:endParaRPr kumimoji="1" lang="ja-JP" altLang="en-US" dirty="0">
              <a:solidFill>
                <a:srgbClr val="00B050"/>
              </a:solidFill>
            </a:endParaRPr>
          </a:p>
        </p:txBody>
      </p:sp>
      <p:sp>
        <p:nvSpPr>
          <p:cNvPr id="13" name="テキスト ボックス 12"/>
          <p:cNvSpPr txBox="1"/>
          <p:nvPr/>
        </p:nvSpPr>
        <p:spPr>
          <a:xfrm>
            <a:off x="526369" y="2685358"/>
            <a:ext cx="1502784" cy="646331"/>
          </a:xfrm>
          <a:prstGeom prst="rect">
            <a:avLst/>
          </a:prstGeom>
          <a:noFill/>
        </p:spPr>
        <p:txBody>
          <a:bodyPr wrap="none" rtlCol="0">
            <a:spAutoFit/>
          </a:bodyPr>
          <a:lstStyle/>
          <a:p>
            <a:r>
              <a:rPr lang="en-US" altLang="ja-JP" dirty="0" smtClean="0">
                <a:solidFill>
                  <a:srgbClr val="FF0000"/>
                </a:solidFill>
              </a:rPr>
              <a:t>0 </a:t>
            </a:r>
            <a:r>
              <a:rPr lang="en-US" altLang="ja-JP" dirty="0" smtClean="0"/>
              <a:t>=</a:t>
            </a:r>
          </a:p>
          <a:p>
            <a:r>
              <a:rPr lang="en-US" altLang="ja-JP" dirty="0">
                <a:solidFill>
                  <a:srgbClr val="00B050"/>
                </a:solidFill>
              </a:rPr>
              <a:t>-</a:t>
            </a:r>
            <a:r>
              <a:rPr lang="en-US" altLang="ja-JP" dirty="0" err="1" smtClean="0">
                <a:solidFill>
                  <a:srgbClr val="00B050"/>
                </a:solidFill>
              </a:rPr>
              <a:t>view_eidth</a:t>
            </a:r>
            <a:r>
              <a:rPr lang="en-US" altLang="ja-JP" dirty="0" smtClean="0">
                <a:solidFill>
                  <a:srgbClr val="00B050"/>
                </a:solidFill>
              </a:rPr>
              <a:t>/2</a:t>
            </a:r>
            <a:endParaRPr lang="ja-JP" altLang="en-US" dirty="0">
              <a:solidFill>
                <a:srgbClr val="00B050"/>
              </a:solidFill>
            </a:endParaRPr>
          </a:p>
        </p:txBody>
      </p:sp>
      <p:sp>
        <p:nvSpPr>
          <p:cNvPr id="14" name="テキスト ボックス 13"/>
          <p:cNvSpPr txBox="1"/>
          <p:nvPr/>
        </p:nvSpPr>
        <p:spPr>
          <a:xfrm>
            <a:off x="3820796" y="4343328"/>
            <a:ext cx="1764778" cy="646331"/>
          </a:xfrm>
          <a:prstGeom prst="rect">
            <a:avLst/>
          </a:prstGeom>
          <a:noFill/>
        </p:spPr>
        <p:txBody>
          <a:bodyPr wrap="none" rtlCol="0">
            <a:spAutoFit/>
          </a:bodyPr>
          <a:lstStyle/>
          <a:p>
            <a:r>
              <a:rPr lang="en-US" altLang="ja-JP" dirty="0" smtClean="0">
                <a:solidFill>
                  <a:srgbClr val="FF0000"/>
                </a:solidFill>
              </a:rPr>
              <a:t>0</a:t>
            </a:r>
            <a:r>
              <a:rPr lang="en-US" altLang="ja-JP" dirty="0" smtClean="0"/>
              <a:t>=</a:t>
            </a:r>
          </a:p>
          <a:p>
            <a:r>
              <a:rPr lang="en-US" altLang="ja-JP" dirty="0" smtClean="0">
                <a:solidFill>
                  <a:srgbClr val="00B050"/>
                </a:solidFill>
              </a:rPr>
              <a:t>-</a:t>
            </a:r>
            <a:r>
              <a:rPr lang="en-US" altLang="ja-JP" dirty="0" err="1" smtClean="0">
                <a:solidFill>
                  <a:srgbClr val="00B050"/>
                </a:solidFill>
              </a:rPr>
              <a:t>Frame_height</a:t>
            </a:r>
            <a:r>
              <a:rPr lang="en-US" altLang="ja-JP" dirty="0" smtClean="0">
                <a:solidFill>
                  <a:srgbClr val="00B050"/>
                </a:solidFill>
              </a:rPr>
              <a:t>/2</a:t>
            </a:r>
            <a:endParaRPr kumimoji="1" lang="ja-JP" altLang="en-US" dirty="0">
              <a:solidFill>
                <a:srgbClr val="00B050"/>
              </a:solidFill>
            </a:endParaRPr>
          </a:p>
        </p:txBody>
      </p:sp>
      <p:sp>
        <p:nvSpPr>
          <p:cNvPr id="15" name="テキスト ボックス 14"/>
          <p:cNvSpPr txBox="1"/>
          <p:nvPr/>
        </p:nvSpPr>
        <p:spPr>
          <a:xfrm>
            <a:off x="4448116" y="499528"/>
            <a:ext cx="1487458" cy="646331"/>
          </a:xfrm>
          <a:prstGeom prst="rect">
            <a:avLst/>
          </a:prstGeom>
          <a:noFill/>
        </p:spPr>
        <p:txBody>
          <a:bodyPr wrap="none" rtlCol="0">
            <a:spAutoFit/>
          </a:bodyPr>
          <a:lstStyle/>
          <a:p>
            <a:r>
              <a:rPr lang="en-US" altLang="ja-JP" dirty="0" err="1" smtClean="0">
                <a:solidFill>
                  <a:srgbClr val="FF0000"/>
                </a:solidFill>
              </a:rPr>
              <a:t>view_height</a:t>
            </a:r>
            <a:r>
              <a:rPr lang="en-US" altLang="ja-JP" dirty="0" smtClean="0"/>
              <a:t>=</a:t>
            </a:r>
          </a:p>
          <a:p>
            <a:r>
              <a:rPr lang="en-US" altLang="ja-JP" dirty="0" err="1" smtClean="0">
                <a:solidFill>
                  <a:srgbClr val="00B050"/>
                </a:solidFill>
              </a:rPr>
              <a:t>Frame_height</a:t>
            </a:r>
            <a:endParaRPr lang="en-US" altLang="ja-JP" dirty="0" smtClean="0">
              <a:solidFill>
                <a:srgbClr val="00B050"/>
              </a:solidFill>
            </a:endParaRPr>
          </a:p>
        </p:txBody>
      </p:sp>
      <p:sp>
        <p:nvSpPr>
          <p:cNvPr id="17" name="正方形/長方形 16"/>
          <p:cNvSpPr/>
          <p:nvPr/>
        </p:nvSpPr>
        <p:spPr>
          <a:xfrm>
            <a:off x="1894521" y="4005064"/>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35423" y="5229200"/>
            <a:ext cx="7829387" cy="1200329"/>
          </a:xfrm>
          <a:prstGeom prst="rect">
            <a:avLst/>
          </a:prstGeom>
          <a:noFill/>
        </p:spPr>
        <p:txBody>
          <a:bodyPr wrap="none" rtlCol="0">
            <a:spAutoFit/>
          </a:bodyPr>
          <a:lstStyle/>
          <a:p>
            <a:r>
              <a:rPr kumimoji="1" lang="en-US" altLang="ja-JP" dirty="0" smtClean="0"/>
              <a:t>image[0][0](</a:t>
            </a:r>
            <a:r>
              <a:rPr kumimoji="1" lang="ja-JP" altLang="en-US" dirty="0" smtClean="0"/>
              <a:t>フレームバッファ</a:t>
            </a:r>
            <a:r>
              <a:rPr kumimoji="1" lang="en-US" altLang="ja-JP" dirty="0" smtClean="0"/>
              <a:t>)</a:t>
            </a:r>
            <a:r>
              <a:rPr kumimoji="1" lang="ja-JP" altLang="en-US" dirty="0" smtClean="0"/>
              <a:t>の領域は、左右（上下）対称とするには</a:t>
            </a:r>
            <a:endParaRPr kumimoji="1" lang="en-US" altLang="ja-JP" dirty="0" smtClean="0"/>
          </a:p>
          <a:p>
            <a:r>
              <a:rPr kumimoji="1" lang="ja-JP" altLang="en-US" dirty="0" smtClean="0"/>
              <a:t>画素数が奇数と偶数で買えなければならないけど、</a:t>
            </a:r>
            <a:r>
              <a:rPr kumimoji="1" lang="en-US" altLang="ja-JP" dirty="0" smtClean="0"/>
              <a:t>0</a:t>
            </a:r>
            <a:r>
              <a:rPr kumimoji="1" lang="ja-JP" altLang="en-US" dirty="0" smtClean="0"/>
              <a:t>を中心に置きたいから</a:t>
            </a:r>
            <a:endParaRPr kumimoji="1" lang="en-US" altLang="ja-JP" dirty="0" smtClean="0"/>
          </a:p>
          <a:p>
            <a:r>
              <a:rPr lang="ja-JP" altLang="en-US" dirty="0" smtClean="0"/>
              <a:t>奇数と考えて処理しましょう。（偶数の場合は、１引いて計算して、最後の画素は</a:t>
            </a:r>
            <a:endParaRPr lang="en-US" altLang="ja-JP" dirty="0" smtClean="0"/>
          </a:p>
          <a:p>
            <a:r>
              <a:rPr kumimoji="1" lang="ja-JP" altLang="en-US" dirty="0"/>
              <a:t>はみ出るように</a:t>
            </a:r>
            <a:r>
              <a:rPr kumimoji="1" lang="ja-JP" altLang="en-US" dirty="0" smtClean="0"/>
              <a:t>しましょう</a:t>
            </a:r>
            <a:r>
              <a:rPr kumimoji="1" lang="ja-JP" altLang="en-US" dirty="0"/>
              <a:t>か）</a:t>
            </a:r>
          </a:p>
        </p:txBody>
      </p:sp>
    </p:spTree>
    <p:extLst>
      <p:ext uri="{BB962C8B-B14F-4D97-AF65-F5344CB8AC3E}">
        <p14:creationId xmlns:p14="http://schemas.microsoft.com/office/powerpoint/2010/main" val="35279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3" name="コンテンツ プレースホルダー 2"/>
          <p:cNvSpPr>
            <a:spLocks noGrp="1"/>
          </p:cNvSpPr>
          <p:nvPr>
            <p:ph idx="1"/>
          </p:nvPr>
        </p:nvSpPr>
        <p:spPr>
          <a:xfrm>
            <a:off x="457200" y="1600201"/>
            <a:ext cx="3970784" cy="4205064"/>
          </a:xfrm>
        </p:spPr>
        <p:txBody>
          <a:bodyPr>
            <a:normAutofit fontScale="92500" lnSpcReduction="10000"/>
          </a:bodyPr>
          <a:lstStyle/>
          <a:p>
            <a:r>
              <a:rPr kumimoji="1" lang="ja-JP" altLang="en-US" dirty="0" smtClean="0"/>
              <a:t>木曜日　</a:t>
            </a:r>
            <a:r>
              <a:rPr kumimoji="1" lang="en-US" altLang="ja-JP" dirty="0" smtClean="0"/>
              <a:t>2</a:t>
            </a:r>
            <a:r>
              <a:rPr kumimoji="1" lang="ja-JP" altLang="en-US" dirty="0" err="1" smtClean="0"/>
              <a:t>，</a:t>
            </a:r>
            <a:r>
              <a:rPr kumimoji="1" lang="en-US" altLang="ja-JP" dirty="0" smtClean="0"/>
              <a:t>3</a:t>
            </a:r>
            <a:r>
              <a:rPr kumimoji="1" lang="ja-JP" altLang="en-US" dirty="0" smtClean="0"/>
              <a:t>限</a:t>
            </a:r>
            <a:endParaRPr kumimoji="1" lang="en-US" altLang="ja-JP" dirty="0" smtClean="0"/>
          </a:p>
          <a:p>
            <a:r>
              <a:rPr lang="en-US" altLang="ja-JP" dirty="0" smtClean="0"/>
              <a:t>11/24</a:t>
            </a:r>
          </a:p>
          <a:p>
            <a:r>
              <a:rPr lang="en-US" altLang="ja-JP" dirty="0" smtClean="0"/>
              <a:t>12/1</a:t>
            </a:r>
          </a:p>
          <a:p>
            <a:r>
              <a:rPr lang="en-US" altLang="ja-JP" dirty="0" smtClean="0"/>
              <a:t>12/8</a:t>
            </a:r>
          </a:p>
          <a:p>
            <a:r>
              <a:rPr lang="en-US" altLang="ja-JP" dirty="0" smtClean="0"/>
              <a:t>12/15</a:t>
            </a:r>
          </a:p>
          <a:p>
            <a:r>
              <a:rPr lang="en-US" altLang="ja-JP" dirty="0" smtClean="0"/>
              <a:t>12/22</a:t>
            </a:r>
          </a:p>
          <a:p>
            <a:r>
              <a:rPr lang="en-US" altLang="ja-JP" dirty="0" smtClean="0"/>
              <a:t>1/5</a:t>
            </a:r>
          </a:p>
          <a:p>
            <a:r>
              <a:rPr lang="en-US" altLang="ja-JP" dirty="0" smtClean="0"/>
              <a:t>1/12</a:t>
            </a:r>
          </a:p>
        </p:txBody>
      </p:sp>
    </p:spTree>
    <p:extLst>
      <p:ext uri="{BB962C8B-B14F-4D97-AF65-F5344CB8AC3E}">
        <p14:creationId xmlns:p14="http://schemas.microsoft.com/office/powerpoint/2010/main" val="246487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画</a:t>
            </a:r>
            <a:r>
              <a:rPr lang="ja-JP" altLang="en-US" dirty="0" smtClean="0"/>
              <a:t>素数の計算（画素から計算）</a:t>
            </a:r>
            <a:endParaRPr kumimoji="1" lang="ja-JP"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727906"/>
            <a:ext cx="1924050" cy="1876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209819" y="2346177"/>
            <a:ext cx="649537" cy="369332"/>
          </a:xfrm>
          <a:prstGeom prst="rect">
            <a:avLst/>
          </a:prstGeom>
          <a:noFill/>
        </p:spPr>
        <p:txBody>
          <a:bodyPr wrap="none" rtlCol="0">
            <a:spAutoFit/>
          </a:bodyPr>
          <a:lstStyle/>
          <a:p>
            <a:r>
              <a:rPr lang="ja-JP" altLang="en-US" dirty="0" smtClean="0"/>
              <a:t>幅</a:t>
            </a:r>
            <a:r>
              <a:rPr lang="en-US" altLang="ja-JP" dirty="0" smtClean="0"/>
              <a:t>20</a:t>
            </a:r>
            <a:endParaRPr kumimoji="1" lang="ja-JP" altLang="en-US" dirty="0"/>
          </a:p>
        </p:txBody>
      </p:sp>
      <p:sp>
        <p:nvSpPr>
          <p:cNvPr id="6" name="テキスト ボックス 5"/>
          <p:cNvSpPr txBox="1"/>
          <p:nvPr/>
        </p:nvSpPr>
        <p:spPr>
          <a:xfrm>
            <a:off x="3589808" y="3685674"/>
            <a:ext cx="825867" cy="369332"/>
          </a:xfrm>
          <a:prstGeom prst="rect">
            <a:avLst/>
          </a:prstGeom>
          <a:noFill/>
        </p:spPr>
        <p:txBody>
          <a:bodyPr wrap="none" rtlCol="0">
            <a:spAutoFit/>
          </a:bodyPr>
          <a:lstStyle/>
          <a:p>
            <a:r>
              <a:rPr kumimoji="1" lang="ja-JP" altLang="en-US" dirty="0" smtClean="0"/>
              <a:t>高さ</a:t>
            </a:r>
            <a:r>
              <a:rPr kumimoji="1" lang="en-US" altLang="ja-JP" dirty="0" smtClean="0"/>
              <a:t>20</a:t>
            </a:r>
            <a:endParaRPr kumimoji="1" lang="ja-JP" altLang="en-US" dirty="0"/>
          </a:p>
        </p:txBody>
      </p:sp>
      <p:sp>
        <p:nvSpPr>
          <p:cNvPr id="7" name="テキスト ボックス 6"/>
          <p:cNvSpPr txBox="1"/>
          <p:nvPr/>
        </p:nvSpPr>
        <p:spPr>
          <a:xfrm>
            <a:off x="611560" y="3501008"/>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sp>
        <p:nvSpPr>
          <p:cNvPr id="8" name="テキスト ボックス 7"/>
          <p:cNvSpPr txBox="1"/>
          <p:nvPr/>
        </p:nvSpPr>
        <p:spPr>
          <a:xfrm>
            <a:off x="2176269" y="4653136"/>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cxnSp>
        <p:nvCxnSpPr>
          <p:cNvPr id="10" name="直線矢印コネクタ 9"/>
          <p:cNvCxnSpPr>
            <a:stCxn id="7" idx="3"/>
          </p:cNvCxnSpPr>
          <p:nvPr/>
        </p:nvCxnSpPr>
        <p:spPr>
          <a:xfrm>
            <a:off x="1608949" y="3685674"/>
            <a:ext cx="2242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4" idx="2"/>
            <a:endCxn id="4" idx="0"/>
          </p:cNvCxnSpPr>
          <p:nvPr/>
        </p:nvCxnSpPr>
        <p:spPr>
          <a:xfrm flipV="1">
            <a:off x="2581697" y="2727906"/>
            <a:ext cx="0" cy="187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485991" y="3032956"/>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6012160"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228184"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444208"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660232"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876256"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092280"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V="1">
            <a:off x="6120172" y="1340768"/>
            <a:ext cx="0"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36961" y="3674707"/>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24" name="テキスト ボックス 23"/>
          <p:cNvSpPr txBox="1"/>
          <p:nvPr/>
        </p:nvSpPr>
        <p:spPr>
          <a:xfrm>
            <a:off x="4391019" y="2663624"/>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26" name="正方形/長方形 25"/>
          <p:cNvSpPr/>
          <p:nvPr/>
        </p:nvSpPr>
        <p:spPr>
          <a:xfrm>
            <a:off x="8028384" y="292494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p:nvPr/>
        </p:nvCxnSpPr>
        <p:spPr>
          <a:xfrm flipV="1">
            <a:off x="8100392" y="134076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451591" y="3779388"/>
            <a:ext cx="658992"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0" name="テキスト ボックス 29"/>
          <p:cNvSpPr txBox="1"/>
          <p:nvPr/>
        </p:nvSpPr>
        <p:spPr>
          <a:xfrm>
            <a:off x="5980504" y="2627620"/>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31" name="テキスト ボックス 30"/>
          <p:cNvSpPr txBox="1"/>
          <p:nvPr/>
        </p:nvSpPr>
        <p:spPr>
          <a:xfrm>
            <a:off x="7868534" y="2632266"/>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32" name="テキスト ボックス 31"/>
          <p:cNvSpPr txBox="1"/>
          <p:nvPr/>
        </p:nvSpPr>
        <p:spPr>
          <a:xfrm>
            <a:off x="2305214" y="1372126"/>
            <a:ext cx="3998210" cy="369332"/>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偶数画素</a:t>
            </a:r>
            <a:r>
              <a:rPr lang="ja-JP" altLang="en-US" dirty="0"/>
              <a:t>だと</a:t>
            </a:r>
            <a:r>
              <a:rPr lang="ja-JP" altLang="en-US" dirty="0" smtClean="0"/>
              <a:t>、左右が同数にならない。</a:t>
            </a:r>
            <a:endParaRPr kumimoji="1" lang="ja-JP" altLang="en-US" dirty="0"/>
          </a:p>
        </p:txBody>
      </p:sp>
      <p:cxnSp>
        <p:nvCxnSpPr>
          <p:cNvPr id="34" name="直線矢印コネクタ 33"/>
          <p:cNvCxnSpPr/>
          <p:nvPr/>
        </p:nvCxnSpPr>
        <p:spPr>
          <a:xfrm>
            <a:off x="4638391" y="5265204"/>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6300192"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6516216"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732240"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6948264"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64288"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7380312"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flipV="1">
            <a:off x="6272572" y="4055006"/>
            <a:ext cx="20473" cy="2326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056548" y="6258032"/>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43" name="テキスト ボックス 42"/>
          <p:cNvSpPr txBox="1"/>
          <p:nvPr/>
        </p:nvSpPr>
        <p:spPr>
          <a:xfrm>
            <a:off x="4543419" y="4895872"/>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45" name="正方形/長方形 44"/>
          <p:cNvSpPr/>
          <p:nvPr/>
        </p:nvSpPr>
        <p:spPr>
          <a:xfrm>
            <a:off x="8180784" y="5085184"/>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p:nvPr/>
        </p:nvCxnSpPr>
        <p:spPr>
          <a:xfrm flipV="1">
            <a:off x="8384489" y="350100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6276382" y="4787860"/>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48" name="テキスト ボックス 47"/>
          <p:cNvSpPr txBox="1"/>
          <p:nvPr/>
        </p:nvSpPr>
        <p:spPr>
          <a:xfrm>
            <a:off x="8007629" y="4720128"/>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49" name="テキスト ボックス 48"/>
          <p:cNvSpPr txBox="1"/>
          <p:nvPr/>
        </p:nvSpPr>
        <p:spPr>
          <a:xfrm>
            <a:off x="2674963" y="5539803"/>
            <a:ext cx="2595582" cy="646331"/>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奇数画素</a:t>
            </a:r>
            <a:r>
              <a:rPr lang="ja-JP" altLang="en-US" dirty="0"/>
              <a:t>だと</a:t>
            </a:r>
            <a:r>
              <a:rPr lang="ja-JP" altLang="en-US" dirty="0" smtClean="0"/>
              <a:t>、</a:t>
            </a:r>
            <a:endParaRPr lang="en-US" altLang="ja-JP" dirty="0" smtClean="0"/>
          </a:p>
          <a:p>
            <a:r>
              <a:rPr lang="ja-JP" altLang="en-US" dirty="0" smtClean="0"/>
              <a:t>原点を含む画素が無い。</a:t>
            </a:r>
            <a:endParaRPr kumimoji="1" lang="ja-JP" altLang="en-US" dirty="0"/>
          </a:p>
        </p:txBody>
      </p:sp>
      <p:sp>
        <p:nvSpPr>
          <p:cNvPr id="51" name="テキスト ボックス 50"/>
          <p:cNvSpPr txBox="1"/>
          <p:nvPr/>
        </p:nvSpPr>
        <p:spPr>
          <a:xfrm>
            <a:off x="7722350" y="6196662"/>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Tree>
    <p:extLst>
      <p:ext uri="{BB962C8B-B14F-4D97-AF65-F5344CB8AC3E}">
        <p14:creationId xmlns:p14="http://schemas.microsoft.com/office/powerpoint/2010/main" val="16457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画</a:t>
            </a:r>
            <a:r>
              <a:rPr lang="ja-JP" altLang="en-US" dirty="0" smtClean="0"/>
              <a:t>素数の計算（画素から計算）</a:t>
            </a:r>
            <a:endParaRPr kumimoji="1" lang="ja-JP"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727906"/>
            <a:ext cx="1924050" cy="1876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2209819" y="2346177"/>
            <a:ext cx="649537" cy="369332"/>
          </a:xfrm>
          <a:prstGeom prst="rect">
            <a:avLst/>
          </a:prstGeom>
          <a:noFill/>
        </p:spPr>
        <p:txBody>
          <a:bodyPr wrap="none" rtlCol="0">
            <a:spAutoFit/>
          </a:bodyPr>
          <a:lstStyle/>
          <a:p>
            <a:r>
              <a:rPr lang="ja-JP" altLang="en-US" dirty="0" smtClean="0"/>
              <a:t>幅</a:t>
            </a:r>
            <a:r>
              <a:rPr lang="en-US" altLang="ja-JP" dirty="0" smtClean="0"/>
              <a:t>20</a:t>
            </a:r>
            <a:endParaRPr kumimoji="1" lang="ja-JP" altLang="en-US" dirty="0"/>
          </a:p>
        </p:txBody>
      </p:sp>
      <p:sp>
        <p:nvSpPr>
          <p:cNvPr id="6" name="テキスト ボックス 5"/>
          <p:cNvSpPr txBox="1"/>
          <p:nvPr/>
        </p:nvSpPr>
        <p:spPr>
          <a:xfrm>
            <a:off x="3589808" y="3685674"/>
            <a:ext cx="825867" cy="369332"/>
          </a:xfrm>
          <a:prstGeom prst="rect">
            <a:avLst/>
          </a:prstGeom>
          <a:noFill/>
        </p:spPr>
        <p:txBody>
          <a:bodyPr wrap="none" rtlCol="0">
            <a:spAutoFit/>
          </a:bodyPr>
          <a:lstStyle/>
          <a:p>
            <a:r>
              <a:rPr kumimoji="1" lang="ja-JP" altLang="en-US" dirty="0" smtClean="0"/>
              <a:t>高さ</a:t>
            </a:r>
            <a:r>
              <a:rPr kumimoji="1" lang="en-US" altLang="ja-JP" dirty="0" smtClean="0"/>
              <a:t>20</a:t>
            </a:r>
            <a:endParaRPr kumimoji="1" lang="ja-JP" altLang="en-US" dirty="0"/>
          </a:p>
        </p:txBody>
      </p:sp>
      <p:sp>
        <p:nvSpPr>
          <p:cNvPr id="7" name="テキスト ボックス 6"/>
          <p:cNvSpPr txBox="1"/>
          <p:nvPr/>
        </p:nvSpPr>
        <p:spPr>
          <a:xfrm>
            <a:off x="611560" y="3501008"/>
            <a:ext cx="997389" cy="369332"/>
          </a:xfrm>
          <a:prstGeom prst="rect">
            <a:avLst/>
          </a:prstGeom>
          <a:noFill/>
        </p:spPr>
        <p:txBody>
          <a:bodyPr wrap="none" rtlCol="0">
            <a:spAutoFit/>
          </a:bodyPr>
          <a:lstStyle/>
          <a:p>
            <a:r>
              <a:rPr kumimoji="1" lang="en-US" altLang="ja-JP" dirty="0" smtClean="0"/>
              <a:t>512</a:t>
            </a:r>
            <a:r>
              <a:rPr kumimoji="1" lang="ja-JP" altLang="en-US" dirty="0" smtClean="0"/>
              <a:t>画素</a:t>
            </a:r>
            <a:endParaRPr kumimoji="1" lang="ja-JP" altLang="en-US" dirty="0"/>
          </a:p>
        </p:txBody>
      </p:sp>
      <p:cxnSp>
        <p:nvCxnSpPr>
          <p:cNvPr id="10" name="直線矢印コネクタ 9"/>
          <p:cNvCxnSpPr>
            <a:stCxn id="7" idx="3"/>
          </p:cNvCxnSpPr>
          <p:nvPr/>
        </p:nvCxnSpPr>
        <p:spPr>
          <a:xfrm>
            <a:off x="1608949" y="3685674"/>
            <a:ext cx="2242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4" idx="2"/>
            <a:endCxn id="4" idx="0"/>
          </p:cNvCxnSpPr>
          <p:nvPr/>
        </p:nvCxnSpPr>
        <p:spPr>
          <a:xfrm flipV="1">
            <a:off x="2581697" y="2727906"/>
            <a:ext cx="0" cy="187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485991" y="3032956"/>
            <a:ext cx="44047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6084168"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300192"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516216"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6732240"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948264"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164288" y="285293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V="1">
            <a:off x="6120172" y="1340768"/>
            <a:ext cx="0" cy="280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536961" y="3674707"/>
            <a:ext cx="756084" cy="369332"/>
          </a:xfrm>
          <a:prstGeom prst="rect">
            <a:avLst/>
          </a:prstGeom>
          <a:noFill/>
        </p:spPr>
        <p:txBody>
          <a:bodyPr wrap="square" rtlCol="0">
            <a:spAutoFit/>
          </a:bodyPr>
          <a:lstStyle/>
          <a:p>
            <a:r>
              <a:rPr kumimoji="1" lang="en-US" altLang="ja-JP" dirty="0" smtClean="0"/>
              <a:t>X=0</a:t>
            </a:r>
            <a:endParaRPr kumimoji="1" lang="ja-JP" altLang="en-US" dirty="0"/>
          </a:p>
        </p:txBody>
      </p:sp>
      <p:sp>
        <p:nvSpPr>
          <p:cNvPr id="24" name="テキスト ボックス 23"/>
          <p:cNvSpPr txBox="1"/>
          <p:nvPr/>
        </p:nvSpPr>
        <p:spPr>
          <a:xfrm>
            <a:off x="4391019" y="2663624"/>
            <a:ext cx="756084" cy="369332"/>
          </a:xfrm>
          <a:prstGeom prst="rect">
            <a:avLst/>
          </a:prstGeom>
          <a:noFill/>
        </p:spPr>
        <p:txBody>
          <a:bodyPr wrap="square" rtlCol="0">
            <a:spAutoFit/>
          </a:bodyPr>
          <a:lstStyle/>
          <a:p>
            <a:r>
              <a:rPr kumimoji="1" lang="ja-JP" altLang="en-US" dirty="0" smtClean="0"/>
              <a:t>Ｙ</a:t>
            </a:r>
            <a:r>
              <a:rPr kumimoji="1" lang="en-US" altLang="ja-JP" dirty="0" smtClean="0"/>
              <a:t>=0</a:t>
            </a:r>
            <a:endParaRPr kumimoji="1" lang="ja-JP" altLang="en-US" dirty="0"/>
          </a:p>
        </p:txBody>
      </p:sp>
      <p:sp>
        <p:nvSpPr>
          <p:cNvPr id="25" name="テキスト ボックス 24"/>
          <p:cNvSpPr txBox="1"/>
          <p:nvPr/>
        </p:nvSpPr>
        <p:spPr>
          <a:xfrm>
            <a:off x="5692684" y="3072166"/>
            <a:ext cx="998991" cy="369332"/>
          </a:xfrm>
          <a:prstGeom prst="rect">
            <a:avLst/>
          </a:prstGeom>
          <a:noFill/>
        </p:spPr>
        <p:txBody>
          <a:bodyPr wrap="none" rtlCol="0">
            <a:spAutoFit/>
          </a:bodyPr>
          <a:lstStyle/>
          <a:p>
            <a:r>
              <a:rPr lang="en-US" altLang="ja-JP" dirty="0" smtClean="0"/>
              <a:t>0.</a:t>
            </a:r>
            <a:r>
              <a:rPr lang="ja-JP" altLang="en-US" dirty="0" smtClean="0"/>
              <a:t>～</a:t>
            </a:r>
            <a:r>
              <a:rPr lang="en-US" altLang="ja-JP" dirty="0" smtClean="0"/>
              <a:t>0.78</a:t>
            </a:r>
            <a:endParaRPr kumimoji="1" lang="ja-JP" altLang="en-US" dirty="0"/>
          </a:p>
        </p:txBody>
      </p:sp>
      <p:sp>
        <p:nvSpPr>
          <p:cNvPr id="26" name="正方形/長方形 25"/>
          <p:cNvSpPr/>
          <p:nvPr/>
        </p:nvSpPr>
        <p:spPr>
          <a:xfrm>
            <a:off x="7905016" y="2848290"/>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p:cNvCxnSpPr/>
          <p:nvPr/>
        </p:nvCxnSpPr>
        <p:spPr>
          <a:xfrm flipV="1">
            <a:off x="8100392" y="1340768"/>
            <a:ext cx="0" cy="29523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379698" y="3779748"/>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0" name="テキスト ボックス 29"/>
          <p:cNvSpPr txBox="1"/>
          <p:nvPr/>
        </p:nvSpPr>
        <p:spPr>
          <a:xfrm>
            <a:off x="6084168" y="2560258"/>
            <a:ext cx="1415772" cy="369332"/>
          </a:xfrm>
          <a:prstGeom prst="rect">
            <a:avLst/>
          </a:prstGeom>
          <a:noFill/>
        </p:spPr>
        <p:txBody>
          <a:bodyPr wrap="none" rtlCol="0">
            <a:spAutoFit/>
          </a:bodyPr>
          <a:lstStyle/>
          <a:p>
            <a:r>
              <a:rPr lang="en-US" altLang="ja-JP" dirty="0" smtClean="0"/>
              <a:t>0  1  2  3  4  5</a:t>
            </a:r>
            <a:endParaRPr kumimoji="1" lang="ja-JP" altLang="en-US" dirty="0"/>
          </a:p>
        </p:txBody>
      </p:sp>
      <p:sp>
        <p:nvSpPr>
          <p:cNvPr id="31" name="テキスト ボックス 30"/>
          <p:cNvSpPr txBox="1"/>
          <p:nvPr/>
        </p:nvSpPr>
        <p:spPr>
          <a:xfrm>
            <a:off x="7637154" y="2591616"/>
            <a:ext cx="535724" cy="369332"/>
          </a:xfrm>
          <a:prstGeom prst="rect">
            <a:avLst/>
          </a:prstGeom>
          <a:noFill/>
        </p:spPr>
        <p:txBody>
          <a:bodyPr wrap="none" rtlCol="0">
            <a:spAutoFit/>
          </a:bodyPr>
          <a:lstStyle/>
          <a:p>
            <a:r>
              <a:rPr lang="en-US" altLang="ja-JP" dirty="0" smtClean="0"/>
              <a:t>255</a:t>
            </a:r>
            <a:endParaRPr kumimoji="1" lang="ja-JP" altLang="en-US" dirty="0"/>
          </a:p>
        </p:txBody>
      </p:sp>
      <p:sp>
        <p:nvSpPr>
          <p:cNvPr id="32" name="テキスト ボックス 31"/>
          <p:cNvSpPr txBox="1"/>
          <p:nvPr/>
        </p:nvSpPr>
        <p:spPr>
          <a:xfrm>
            <a:off x="2305214" y="1372126"/>
            <a:ext cx="3998210" cy="369332"/>
          </a:xfrm>
          <a:prstGeom prst="rect">
            <a:avLst/>
          </a:prstGeom>
          <a:solidFill>
            <a:schemeClr val="bg1">
              <a:lumMod val="95000"/>
            </a:schemeClr>
          </a:solidFill>
          <a:ln>
            <a:solidFill>
              <a:srgbClr val="FFC000"/>
            </a:solidFill>
          </a:ln>
        </p:spPr>
        <p:txBody>
          <a:bodyPr wrap="none" rtlCol="0">
            <a:spAutoFit/>
          </a:bodyPr>
          <a:lstStyle/>
          <a:p>
            <a:r>
              <a:rPr lang="ja-JP" altLang="en-US" dirty="0" smtClean="0"/>
              <a:t>偶数画素</a:t>
            </a:r>
            <a:r>
              <a:rPr lang="ja-JP" altLang="en-US" dirty="0"/>
              <a:t>だと</a:t>
            </a:r>
            <a:r>
              <a:rPr lang="ja-JP" altLang="en-US" dirty="0" smtClean="0"/>
              <a:t>、左右が同数にならない。</a:t>
            </a:r>
            <a:endParaRPr kumimoji="1" lang="ja-JP" altLang="en-US" dirty="0"/>
          </a:p>
        </p:txBody>
      </p:sp>
      <p:sp>
        <p:nvSpPr>
          <p:cNvPr id="51" name="テキスト ボックス 50"/>
          <p:cNvSpPr txBox="1"/>
          <p:nvPr/>
        </p:nvSpPr>
        <p:spPr>
          <a:xfrm>
            <a:off x="7722350" y="6196662"/>
            <a:ext cx="954106" cy="369332"/>
          </a:xfrm>
          <a:prstGeom prst="rect">
            <a:avLst/>
          </a:prstGeom>
          <a:noFill/>
        </p:spPr>
        <p:txBody>
          <a:bodyPr wrap="square" rtlCol="0">
            <a:spAutoFit/>
          </a:bodyPr>
          <a:lstStyle/>
          <a:p>
            <a:r>
              <a:rPr kumimoji="1" lang="en-US" altLang="ja-JP" dirty="0" smtClean="0"/>
              <a:t>X=20</a:t>
            </a:r>
            <a:endParaRPr kumimoji="1" lang="ja-JP" altLang="en-US" dirty="0"/>
          </a:p>
        </p:txBody>
      </p:sp>
      <p:sp>
        <p:nvSpPr>
          <p:cNvPr id="3" name="テキスト ボックス 2"/>
          <p:cNvSpPr txBox="1"/>
          <p:nvPr/>
        </p:nvSpPr>
        <p:spPr>
          <a:xfrm>
            <a:off x="6120172" y="1741458"/>
            <a:ext cx="2912977" cy="646331"/>
          </a:xfrm>
          <a:prstGeom prst="rect">
            <a:avLst/>
          </a:prstGeom>
          <a:noFill/>
        </p:spPr>
        <p:txBody>
          <a:bodyPr wrap="none" rtlCol="0">
            <a:spAutoFit/>
          </a:bodyPr>
          <a:lstStyle/>
          <a:p>
            <a:r>
              <a:rPr kumimoji="1" lang="en-US" altLang="ja-JP" dirty="0" smtClean="0"/>
              <a:t>20</a:t>
            </a:r>
            <a:r>
              <a:rPr kumimoji="1" lang="ja-JP" altLang="en-US" dirty="0" smtClean="0"/>
              <a:t>の間に</a:t>
            </a:r>
            <a:r>
              <a:rPr kumimoji="1" lang="en-US" altLang="ja-JP" dirty="0" smtClean="0"/>
              <a:t>256</a:t>
            </a:r>
            <a:r>
              <a:rPr kumimoji="1" lang="ja-JP" altLang="en-US" dirty="0" smtClean="0"/>
              <a:t>個の画素</a:t>
            </a:r>
            <a:endParaRPr lang="en-US" altLang="ja-JP" dirty="0" smtClean="0"/>
          </a:p>
          <a:p>
            <a:r>
              <a:rPr lang="en-US" altLang="ja-JP" dirty="0" smtClean="0"/>
              <a:t>1</a:t>
            </a:r>
            <a:r>
              <a:rPr lang="ja-JP" altLang="en-US" dirty="0" smtClean="0"/>
              <a:t>画素は</a:t>
            </a:r>
            <a:r>
              <a:rPr lang="en-US" altLang="ja-JP" dirty="0" smtClean="0"/>
              <a:t>20/256(=0.078)</a:t>
            </a:r>
            <a:r>
              <a:rPr lang="ja-JP" altLang="en-US" dirty="0" smtClean="0"/>
              <a:t>の幅</a:t>
            </a:r>
            <a:endParaRPr lang="en-US" altLang="ja-JP" dirty="0" smtClean="0"/>
          </a:p>
        </p:txBody>
      </p:sp>
      <p:sp>
        <p:nvSpPr>
          <p:cNvPr id="9" name="テキスト ボックス 8"/>
          <p:cNvSpPr txBox="1"/>
          <p:nvPr/>
        </p:nvSpPr>
        <p:spPr>
          <a:xfrm>
            <a:off x="4588974" y="4281165"/>
            <a:ext cx="4458272" cy="923330"/>
          </a:xfrm>
          <a:prstGeom prst="rect">
            <a:avLst/>
          </a:prstGeom>
          <a:noFill/>
        </p:spPr>
        <p:txBody>
          <a:bodyPr wrap="none" rtlCol="0">
            <a:spAutoFit/>
          </a:bodyPr>
          <a:lstStyle/>
          <a:p>
            <a:r>
              <a:rPr lang="ja-JP" altLang="en-US" dirty="0" smtClean="0"/>
              <a:t>Ｘ座標値　ｘ　</a:t>
            </a:r>
            <a:r>
              <a:rPr lang="en-US" altLang="ja-JP" dirty="0" smtClean="0"/>
              <a:t>256/20 </a:t>
            </a:r>
            <a:r>
              <a:rPr lang="ja-JP" altLang="en-US" dirty="0" smtClean="0"/>
              <a:t>で画素番号がでる。</a:t>
            </a:r>
            <a:endParaRPr lang="en-US" altLang="ja-JP" dirty="0" smtClean="0"/>
          </a:p>
          <a:p>
            <a:r>
              <a:rPr kumimoji="1" lang="ja-JP" altLang="en-US" dirty="0" smtClean="0"/>
              <a:t>（ＣＧでは、左上の画素が</a:t>
            </a:r>
            <a:r>
              <a:rPr kumimoji="1" lang="en-US" altLang="ja-JP" dirty="0" smtClean="0"/>
              <a:t>0,0</a:t>
            </a:r>
            <a:r>
              <a:rPr kumimoji="1" lang="ja-JP" altLang="en-US" dirty="0" smtClean="0"/>
              <a:t>となるが</a:t>
            </a:r>
            <a:endParaRPr kumimoji="1" lang="en-US" altLang="ja-JP" dirty="0" smtClean="0"/>
          </a:p>
          <a:p>
            <a:r>
              <a:rPr lang="ja-JP" altLang="en-US" dirty="0"/>
              <a:t>ここで</a:t>
            </a:r>
            <a:r>
              <a:rPr lang="ja-JP" altLang="en-US" dirty="0" smtClean="0"/>
              <a:t>は説明のために原点中心としている</a:t>
            </a:r>
            <a:r>
              <a:rPr kumimoji="1" lang="ja-JP" altLang="en-US" dirty="0" smtClean="0"/>
              <a:t>）</a:t>
            </a:r>
            <a:endParaRPr kumimoji="1" lang="ja-JP" altLang="en-US" dirty="0"/>
          </a:p>
        </p:txBody>
      </p:sp>
    </p:spTree>
    <p:extLst>
      <p:ext uri="{BB962C8B-B14F-4D97-AF65-F5344CB8AC3E}">
        <p14:creationId xmlns:p14="http://schemas.microsoft.com/office/powerpoint/2010/main" val="396674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1894521" y="1090628"/>
            <a:ext cx="4834880" cy="3124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p>
        </p:txBody>
      </p:sp>
      <p:cxnSp>
        <p:nvCxnSpPr>
          <p:cNvPr id="6" name="直線矢印コネクタ 5"/>
          <p:cNvCxnSpPr/>
          <p:nvPr/>
        </p:nvCxnSpPr>
        <p:spPr>
          <a:xfrm>
            <a:off x="1606489" y="2653100"/>
            <a:ext cx="6120680" cy="2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4311961" y="701988"/>
            <a:ext cx="30832" cy="3629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835196" y="2490138"/>
            <a:ext cx="431528" cy="369332"/>
          </a:xfrm>
          <a:prstGeom prst="rect">
            <a:avLst/>
          </a:prstGeom>
          <a:noFill/>
        </p:spPr>
        <p:txBody>
          <a:bodyPr wrap="none" rtlCol="0">
            <a:spAutoFit/>
          </a:bodyPr>
          <a:lstStyle/>
          <a:p>
            <a:r>
              <a:rPr kumimoji="1" lang="en-US" altLang="ja-JP" dirty="0" smtClean="0">
                <a:solidFill>
                  <a:srgbClr val="FF0000"/>
                </a:solidFill>
              </a:rPr>
              <a:t>I</a:t>
            </a:r>
            <a:r>
              <a:rPr kumimoji="1" lang="en-US" altLang="ja-JP" dirty="0" smtClean="0"/>
              <a:t>/</a:t>
            </a:r>
            <a:r>
              <a:rPr kumimoji="1" lang="en-US" altLang="ja-JP" dirty="0" smtClean="0">
                <a:solidFill>
                  <a:srgbClr val="00B050"/>
                </a:solidFill>
              </a:rPr>
              <a:t>x</a:t>
            </a:r>
            <a:endParaRPr kumimoji="1" lang="ja-JP" altLang="en-US" dirty="0">
              <a:solidFill>
                <a:srgbClr val="00B050"/>
              </a:solidFill>
            </a:endParaRPr>
          </a:p>
        </p:txBody>
      </p:sp>
      <p:sp>
        <p:nvSpPr>
          <p:cNvPr id="10" name="テキスト ボックス 9"/>
          <p:cNvSpPr txBox="1"/>
          <p:nvPr/>
        </p:nvSpPr>
        <p:spPr>
          <a:xfrm>
            <a:off x="4206190" y="332656"/>
            <a:ext cx="433132" cy="369332"/>
          </a:xfrm>
          <a:prstGeom prst="rect">
            <a:avLst/>
          </a:prstGeom>
          <a:noFill/>
        </p:spPr>
        <p:txBody>
          <a:bodyPr wrap="none" rtlCol="0">
            <a:spAutoFit/>
          </a:bodyPr>
          <a:lstStyle/>
          <a:p>
            <a:r>
              <a:rPr kumimoji="1" lang="en-US" altLang="ja-JP" dirty="0" smtClean="0">
                <a:solidFill>
                  <a:srgbClr val="FF0000"/>
                </a:solidFill>
              </a:rPr>
              <a:t>j</a:t>
            </a:r>
            <a:r>
              <a:rPr kumimoji="1" lang="en-US" altLang="ja-JP" dirty="0" smtClean="0"/>
              <a:t>/</a:t>
            </a:r>
            <a:r>
              <a:rPr kumimoji="1" lang="en-US" altLang="ja-JP" dirty="0" smtClean="0">
                <a:solidFill>
                  <a:srgbClr val="00B050"/>
                </a:solidFill>
              </a:rPr>
              <a:t>y</a:t>
            </a:r>
            <a:endParaRPr kumimoji="1" lang="ja-JP" altLang="en-US" dirty="0">
              <a:solidFill>
                <a:srgbClr val="00B050"/>
              </a:solidFill>
            </a:endParaRPr>
          </a:p>
        </p:txBody>
      </p:sp>
      <p:sp>
        <p:nvSpPr>
          <p:cNvPr id="11" name="テキスト ボックス 10"/>
          <p:cNvSpPr txBox="1"/>
          <p:nvPr/>
        </p:nvSpPr>
        <p:spPr>
          <a:xfrm>
            <a:off x="4297273" y="2653100"/>
            <a:ext cx="301686" cy="369332"/>
          </a:xfrm>
          <a:prstGeom prst="rect">
            <a:avLst/>
          </a:prstGeom>
          <a:noFill/>
        </p:spPr>
        <p:txBody>
          <a:bodyPr wrap="none" rtlCol="0">
            <a:spAutoFit/>
          </a:bodyPr>
          <a:lstStyle/>
          <a:p>
            <a:r>
              <a:rPr kumimoji="1" lang="en-US" altLang="ja-JP" dirty="0" smtClean="0">
                <a:solidFill>
                  <a:srgbClr val="00B050"/>
                </a:solidFill>
              </a:rPr>
              <a:t>0</a:t>
            </a:r>
            <a:endParaRPr kumimoji="1" lang="ja-JP" altLang="en-US" dirty="0">
              <a:solidFill>
                <a:srgbClr val="00B050"/>
              </a:solidFill>
            </a:endParaRPr>
          </a:p>
        </p:txBody>
      </p:sp>
      <p:sp>
        <p:nvSpPr>
          <p:cNvPr id="12" name="テキスト ボックス 11"/>
          <p:cNvSpPr txBox="1"/>
          <p:nvPr/>
        </p:nvSpPr>
        <p:spPr>
          <a:xfrm>
            <a:off x="6719056" y="2708104"/>
            <a:ext cx="1597360" cy="646331"/>
          </a:xfrm>
          <a:prstGeom prst="rect">
            <a:avLst/>
          </a:prstGeom>
          <a:noFill/>
        </p:spPr>
        <p:txBody>
          <a:bodyPr wrap="none" rtlCol="0">
            <a:spAutoFit/>
          </a:bodyPr>
          <a:lstStyle/>
          <a:p>
            <a:r>
              <a:rPr lang="en-US" altLang="ja-JP" dirty="0" err="1" smtClean="0">
                <a:solidFill>
                  <a:srgbClr val="FF0000"/>
                </a:solidFill>
              </a:rPr>
              <a:t>Frame_width</a:t>
            </a:r>
            <a:endParaRPr lang="en-US" altLang="ja-JP" dirty="0" smtClean="0">
              <a:solidFill>
                <a:srgbClr val="FF0000"/>
              </a:solidFill>
            </a:endParaRPr>
          </a:p>
          <a:p>
            <a:r>
              <a:rPr kumimoji="1" lang="en-US" altLang="ja-JP" dirty="0" smtClean="0"/>
              <a:t>=</a:t>
            </a:r>
            <a:r>
              <a:rPr kumimoji="1" lang="en-US" altLang="ja-JP" dirty="0" err="1" smtClean="0">
                <a:solidFill>
                  <a:srgbClr val="00B050"/>
                </a:solidFill>
              </a:rPr>
              <a:t>view_width</a:t>
            </a:r>
            <a:r>
              <a:rPr kumimoji="1" lang="en-US" altLang="ja-JP" dirty="0" smtClean="0">
                <a:solidFill>
                  <a:srgbClr val="00B050"/>
                </a:solidFill>
              </a:rPr>
              <a:t>/2</a:t>
            </a:r>
            <a:endParaRPr kumimoji="1" lang="ja-JP" altLang="en-US" dirty="0">
              <a:solidFill>
                <a:srgbClr val="00B050"/>
              </a:solidFill>
            </a:endParaRPr>
          </a:p>
        </p:txBody>
      </p:sp>
      <p:sp>
        <p:nvSpPr>
          <p:cNvPr id="13" name="テキスト ボックス 12"/>
          <p:cNvSpPr txBox="1"/>
          <p:nvPr/>
        </p:nvSpPr>
        <p:spPr>
          <a:xfrm>
            <a:off x="526369" y="2685358"/>
            <a:ext cx="1552476" cy="646331"/>
          </a:xfrm>
          <a:prstGeom prst="rect">
            <a:avLst/>
          </a:prstGeom>
          <a:noFill/>
        </p:spPr>
        <p:txBody>
          <a:bodyPr wrap="none" rtlCol="0">
            <a:spAutoFit/>
          </a:bodyPr>
          <a:lstStyle/>
          <a:p>
            <a:r>
              <a:rPr lang="en-US" altLang="ja-JP" dirty="0" smtClean="0">
                <a:solidFill>
                  <a:srgbClr val="FF0000"/>
                </a:solidFill>
              </a:rPr>
              <a:t>0 </a:t>
            </a:r>
            <a:r>
              <a:rPr lang="en-US" altLang="ja-JP" dirty="0" smtClean="0"/>
              <a:t>=</a:t>
            </a:r>
          </a:p>
          <a:p>
            <a:r>
              <a:rPr lang="en-US" altLang="ja-JP" dirty="0">
                <a:solidFill>
                  <a:srgbClr val="00B050"/>
                </a:solidFill>
              </a:rPr>
              <a:t>-</a:t>
            </a:r>
            <a:r>
              <a:rPr lang="en-US" altLang="ja-JP" dirty="0" err="1" smtClean="0">
                <a:solidFill>
                  <a:srgbClr val="00B050"/>
                </a:solidFill>
              </a:rPr>
              <a:t>view_width</a:t>
            </a:r>
            <a:r>
              <a:rPr lang="en-US" altLang="ja-JP" dirty="0" smtClean="0">
                <a:solidFill>
                  <a:srgbClr val="00B050"/>
                </a:solidFill>
              </a:rPr>
              <a:t>/2</a:t>
            </a:r>
            <a:endParaRPr lang="ja-JP" altLang="en-US" dirty="0">
              <a:solidFill>
                <a:srgbClr val="00B050"/>
              </a:solidFill>
            </a:endParaRPr>
          </a:p>
        </p:txBody>
      </p:sp>
      <p:sp>
        <p:nvSpPr>
          <p:cNvPr id="14" name="テキスト ボックス 13"/>
          <p:cNvSpPr txBox="1"/>
          <p:nvPr/>
        </p:nvSpPr>
        <p:spPr>
          <a:xfrm>
            <a:off x="3820796" y="4293096"/>
            <a:ext cx="1609671" cy="646331"/>
          </a:xfrm>
          <a:prstGeom prst="rect">
            <a:avLst/>
          </a:prstGeom>
          <a:noFill/>
        </p:spPr>
        <p:txBody>
          <a:bodyPr wrap="none" rtlCol="0">
            <a:spAutoFit/>
          </a:bodyPr>
          <a:lstStyle/>
          <a:p>
            <a:r>
              <a:rPr lang="en-US" altLang="ja-JP" dirty="0" smtClean="0">
                <a:solidFill>
                  <a:srgbClr val="FF0000"/>
                </a:solidFill>
              </a:rPr>
              <a:t>0</a:t>
            </a:r>
            <a:r>
              <a:rPr lang="en-US" altLang="ja-JP" dirty="0" smtClean="0"/>
              <a:t>=</a:t>
            </a:r>
          </a:p>
          <a:p>
            <a:r>
              <a:rPr lang="en-US" altLang="ja-JP" dirty="0" smtClean="0">
                <a:solidFill>
                  <a:srgbClr val="00B050"/>
                </a:solidFill>
              </a:rPr>
              <a:t>-</a:t>
            </a:r>
            <a:r>
              <a:rPr lang="en-US" altLang="ja-JP" dirty="0" err="1" smtClean="0">
                <a:solidFill>
                  <a:srgbClr val="00B050"/>
                </a:solidFill>
              </a:rPr>
              <a:t>view_height</a:t>
            </a:r>
            <a:r>
              <a:rPr lang="en-US" altLang="ja-JP" dirty="0" smtClean="0">
                <a:solidFill>
                  <a:srgbClr val="00B050"/>
                </a:solidFill>
              </a:rPr>
              <a:t>/2</a:t>
            </a:r>
            <a:endParaRPr kumimoji="1" lang="ja-JP" altLang="en-US" dirty="0">
              <a:solidFill>
                <a:srgbClr val="00B050"/>
              </a:solidFill>
            </a:endParaRPr>
          </a:p>
        </p:txBody>
      </p:sp>
      <p:sp>
        <p:nvSpPr>
          <p:cNvPr id="15" name="テキスト ボックス 14"/>
          <p:cNvSpPr txBox="1"/>
          <p:nvPr/>
        </p:nvSpPr>
        <p:spPr>
          <a:xfrm>
            <a:off x="4448116" y="499528"/>
            <a:ext cx="1487458" cy="646331"/>
          </a:xfrm>
          <a:prstGeom prst="rect">
            <a:avLst/>
          </a:prstGeom>
          <a:noFill/>
        </p:spPr>
        <p:txBody>
          <a:bodyPr wrap="none" rtlCol="0">
            <a:spAutoFit/>
          </a:bodyPr>
          <a:lstStyle/>
          <a:p>
            <a:r>
              <a:rPr lang="en-US" altLang="ja-JP" dirty="0" err="1">
                <a:solidFill>
                  <a:srgbClr val="FF0000"/>
                </a:solidFill>
              </a:rPr>
              <a:t>Frame_height</a:t>
            </a:r>
            <a:endParaRPr lang="en-US" altLang="ja-JP" dirty="0">
              <a:solidFill>
                <a:srgbClr val="FF0000"/>
              </a:solidFill>
            </a:endParaRPr>
          </a:p>
          <a:p>
            <a:r>
              <a:rPr lang="en-US" altLang="ja-JP" dirty="0" smtClean="0">
                <a:solidFill>
                  <a:srgbClr val="00B050"/>
                </a:solidFill>
              </a:rPr>
              <a:t>=</a:t>
            </a:r>
            <a:r>
              <a:rPr lang="en-US" altLang="ja-JP" dirty="0" err="1" smtClean="0">
                <a:solidFill>
                  <a:srgbClr val="00B050"/>
                </a:solidFill>
              </a:rPr>
              <a:t>view_height</a:t>
            </a:r>
            <a:endParaRPr lang="en-US" altLang="ja-JP" dirty="0" smtClean="0">
              <a:solidFill>
                <a:srgbClr val="00B050"/>
              </a:solidFill>
            </a:endParaRPr>
          </a:p>
        </p:txBody>
      </p:sp>
      <p:sp>
        <p:nvSpPr>
          <p:cNvPr id="17" name="正方形/長方形 16"/>
          <p:cNvSpPr/>
          <p:nvPr/>
        </p:nvSpPr>
        <p:spPr>
          <a:xfrm>
            <a:off x="1763688" y="407707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83568" y="4989659"/>
            <a:ext cx="8166403" cy="1754326"/>
          </a:xfrm>
          <a:prstGeom prst="rect">
            <a:avLst/>
          </a:prstGeom>
          <a:noFill/>
        </p:spPr>
        <p:txBody>
          <a:bodyPr wrap="none" rtlCol="0">
            <a:spAutoFit/>
          </a:bodyPr>
          <a:lstStyle/>
          <a:p>
            <a:r>
              <a:rPr kumimoji="1" lang="en-US" altLang="ja-JP" dirty="0" smtClean="0"/>
              <a:t>1</a:t>
            </a:r>
            <a:r>
              <a:rPr kumimoji="1" lang="ja-JP" altLang="en-US" dirty="0" smtClean="0"/>
              <a:t>画素の幅</a:t>
            </a:r>
            <a:r>
              <a:rPr lang="en-US" altLang="ja-JP" dirty="0" smtClean="0"/>
              <a:t>ΔX=</a:t>
            </a:r>
            <a:r>
              <a:rPr lang="en-US" altLang="ja-JP" dirty="0" err="1" smtClean="0"/>
              <a:t>view_width</a:t>
            </a:r>
            <a:r>
              <a:rPr lang="en-US" altLang="ja-JP" dirty="0" smtClean="0"/>
              <a:t>/(frame_width-1)</a:t>
            </a:r>
            <a:r>
              <a:rPr lang="ja-JP" altLang="en-US" dirty="0" err="1" smtClean="0"/>
              <a:t>、</a:t>
            </a:r>
            <a:r>
              <a:rPr lang="ja-JP" altLang="en-US" dirty="0" smtClean="0"/>
              <a:t>高さ</a:t>
            </a:r>
            <a:r>
              <a:rPr lang="en-US" altLang="ja-JP" dirty="0" err="1" smtClean="0"/>
              <a:t>Δy</a:t>
            </a:r>
            <a:r>
              <a:rPr lang="en-US" altLang="ja-JP" dirty="0" smtClean="0"/>
              <a:t>=</a:t>
            </a:r>
            <a:r>
              <a:rPr lang="en-US" altLang="ja-JP" dirty="0" err="1" smtClean="0"/>
              <a:t>view_height</a:t>
            </a:r>
            <a:r>
              <a:rPr lang="en-US" altLang="ja-JP" dirty="0" smtClean="0"/>
              <a:t>/(frame_height-1)</a:t>
            </a:r>
          </a:p>
          <a:p>
            <a:r>
              <a:rPr kumimoji="1" lang="en-US" altLang="ja-JP" dirty="0" smtClean="0"/>
              <a:t>Image[0][0]</a:t>
            </a:r>
            <a:r>
              <a:rPr kumimoji="1" lang="ja-JP" altLang="en-US" dirty="0" smtClean="0"/>
              <a:t>の領域は、</a:t>
            </a:r>
            <a:endParaRPr kumimoji="1" lang="en-US" altLang="ja-JP" dirty="0" smtClean="0"/>
          </a:p>
          <a:p>
            <a:r>
              <a:rPr lang="en-US" altLang="ja-JP" dirty="0"/>
              <a:t> </a:t>
            </a:r>
            <a:r>
              <a:rPr lang="en-US" altLang="ja-JP" dirty="0" smtClean="0"/>
              <a:t>   X</a:t>
            </a:r>
            <a:r>
              <a:rPr lang="ja-JP" altLang="en-US" dirty="0" smtClean="0"/>
              <a:t>が </a:t>
            </a:r>
            <a:r>
              <a:rPr lang="en-US" altLang="ja-JP" dirty="0" smtClean="0"/>
              <a:t>–</a:t>
            </a:r>
            <a:r>
              <a:rPr lang="en-US" altLang="ja-JP" dirty="0" err="1" smtClean="0"/>
              <a:t>view_width</a:t>
            </a:r>
            <a:r>
              <a:rPr lang="en-US" altLang="ja-JP" dirty="0" smtClean="0"/>
              <a:t>/2 – 0.5*</a:t>
            </a:r>
            <a:r>
              <a:rPr lang="en-US" altLang="ja-JP" dirty="0" err="1" smtClean="0"/>
              <a:t>Δx</a:t>
            </a:r>
            <a:r>
              <a:rPr lang="en-US" altLang="ja-JP" dirty="0" smtClean="0"/>
              <a:t> </a:t>
            </a:r>
            <a:r>
              <a:rPr lang="ja-JP" altLang="en-US" dirty="0" smtClean="0"/>
              <a:t>～</a:t>
            </a:r>
            <a:r>
              <a:rPr lang="en-US" altLang="ja-JP" dirty="0" smtClean="0"/>
              <a:t>-view_width+0.5*</a:t>
            </a:r>
            <a:r>
              <a:rPr lang="en-US" altLang="ja-JP" dirty="0" err="1" smtClean="0"/>
              <a:t>Δx</a:t>
            </a:r>
            <a:endParaRPr lang="en-US" altLang="ja-JP" dirty="0" smtClean="0"/>
          </a:p>
          <a:p>
            <a:r>
              <a:rPr lang="en-US" altLang="ja-JP" dirty="0" smtClean="0"/>
              <a:t>    Y</a:t>
            </a:r>
            <a:r>
              <a:rPr lang="ja-JP" altLang="en-US" dirty="0" smtClean="0"/>
              <a:t>が </a:t>
            </a:r>
            <a:r>
              <a:rPr lang="en-US" altLang="ja-JP" dirty="0"/>
              <a:t>–</a:t>
            </a:r>
            <a:r>
              <a:rPr lang="en-US" altLang="ja-JP" dirty="0" err="1" smtClean="0"/>
              <a:t>view_height</a:t>
            </a:r>
            <a:r>
              <a:rPr lang="en-US" altLang="ja-JP" dirty="0" smtClean="0"/>
              <a:t>/2 </a:t>
            </a:r>
            <a:r>
              <a:rPr lang="en-US" altLang="ja-JP" dirty="0"/>
              <a:t>– </a:t>
            </a:r>
            <a:r>
              <a:rPr lang="en-US" altLang="ja-JP" dirty="0" smtClean="0"/>
              <a:t>0.5*</a:t>
            </a:r>
            <a:r>
              <a:rPr lang="en-US" altLang="ja-JP" dirty="0" err="1" smtClean="0"/>
              <a:t>Δy</a:t>
            </a:r>
            <a:r>
              <a:rPr lang="en-US" altLang="ja-JP" dirty="0" smtClean="0"/>
              <a:t> </a:t>
            </a:r>
            <a:r>
              <a:rPr lang="ja-JP" altLang="en-US" dirty="0"/>
              <a:t>～</a:t>
            </a:r>
            <a:r>
              <a:rPr lang="en-US" altLang="ja-JP" dirty="0"/>
              <a:t>-</a:t>
            </a:r>
            <a:r>
              <a:rPr lang="en-US" altLang="ja-JP" dirty="0" smtClean="0"/>
              <a:t>view_height+0.5*ΔY</a:t>
            </a:r>
          </a:p>
          <a:p>
            <a:r>
              <a:rPr kumimoji="1" lang="en-US" altLang="ja-JP" dirty="0" smtClean="0"/>
              <a:t>Image[</a:t>
            </a:r>
            <a:r>
              <a:rPr kumimoji="1" lang="en-US" altLang="ja-JP" dirty="0" err="1" smtClean="0"/>
              <a:t>i</a:t>
            </a:r>
            <a:r>
              <a:rPr kumimoji="1" lang="en-US" altLang="ja-JP" dirty="0" smtClean="0"/>
              <a:t>][j]</a:t>
            </a:r>
            <a:r>
              <a:rPr kumimoji="1" lang="ja-JP" altLang="en-US" dirty="0" smtClean="0"/>
              <a:t>の領域は</a:t>
            </a:r>
            <a:endParaRPr kumimoji="1" lang="en-US" altLang="ja-JP" dirty="0" smtClean="0"/>
          </a:p>
          <a:p>
            <a:r>
              <a:rPr lang="en-US" altLang="ja-JP" dirty="0"/>
              <a:t> </a:t>
            </a:r>
            <a:r>
              <a:rPr lang="en-US" altLang="ja-JP" dirty="0" smtClean="0"/>
              <a:t>    X</a:t>
            </a:r>
            <a:r>
              <a:rPr lang="ja-JP" altLang="en-US" dirty="0" smtClean="0"/>
              <a:t>が　</a:t>
            </a:r>
            <a:r>
              <a:rPr lang="en-US" altLang="ja-JP" dirty="0" smtClean="0"/>
              <a:t>–</a:t>
            </a:r>
            <a:r>
              <a:rPr lang="en-US" altLang="ja-JP" dirty="0" err="1" smtClean="0"/>
              <a:t>view_width</a:t>
            </a:r>
            <a:r>
              <a:rPr lang="en-US" altLang="ja-JP" dirty="0" smtClean="0"/>
              <a:t>/2 + </a:t>
            </a:r>
            <a:r>
              <a:rPr lang="en-US" altLang="ja-JP" dirty="0" err="1" smtClean="0"/>
              <a:t>Δx</a:t>
            </a:r>
            <a:r>
              <a:rPr lang="en-US" altLang="ja-JP" dirty="0" smtClean="0"/>
              <a:t>*I ±0.5*</a:t>
            </a:r>
            <a:r>
              <a:rPr lang="en-US" altLang="ja-JP" dirty="0" err="1" smtClean="0"/>
              <a:t>Δx</a:t>
            </a:r>
            <a:r>
              <a:rPr lang="ja-JP" altLang="en-US" dirty="0" err="1" smtClean="0"/>
              <a:t>、</a:t>
            </a:r>
            <a:r>
              <a:rPr lang="en-US" altLang="ja-JP" dirty="0"/>
              <a:t> </a:t>
            </a:r>
            <a:r>
              <a:rPr lang="en-US" altLang="ja-JP" dirty="0" smtClean="0"/>
              <a:t>Y</a:t>
            </a:r>
            <a:r>
              <a:rPr lang="ja-JP" altLang="en-US" dirty="0" smtClean="0"/>
              <a:t>が</a:t>
            </a:r>
            <a:r>
              <a:rPr lang="ja-JP" altLang="en-US" dirty="0"/>
              <a:t>　</a:t>
            </a:r>
            <a:r>
              <a:rPr lang="en-US" altLang="ja-JP" dirty="0"/>
              <a:t>–</a:t>
            </a:r>
            <a:r>
              <a:rPr lang="en-US" altLang="ja-JP" dirty="0" err="1" smtClean="0"/>
              <a:t>view_height</a:t>
            </a:r>
            <a:r>
              <a:rPr lang="en-US" altLang="ja-JP" dirty="0" smtClean="0"/>
              <a:t>/2 </a:t>
            </a:r>
            <a:r>
              <a:rPr lang="en-US" altLang="ja-JP" dirty="0"/>
              <a:t>+ </a:t>
            </a:r>
            <a:r>
              <a:rPr lang="en-US" altLang="ja-JP" dirty="0" err="1" smtClean="0"/>
              <a:t>Δy</a:t>
            </a:r>
            <a:r>
              <a:rPr lang="en-US" altLang="ja-JP" dirty="0" smtClean="0"/>
              <a:t>*J </a:t>
            </a:r>
            <a:r>
              <a:rPr lang="en-US" altLang="ja-JP" dirty="0"/>
              <a:t>±</a:t>
            </a:r>
            <a:r>
              <a:rPr lang="en-US" altLang="ja-JP" dirty="0" smtClean="0"/>
              <a:t>0.5*</a:t>
            </a:r>
            <a:r>
              <a:rPr lang="en-US" altLang="ja-JP" dirty="0" err="1" smtClean="0"/>
              <a:t>Δy</a:t>
            </a:r>
            <a:endParaRPr kumimoji="1" lang="ja-JP" altLang="en-US" dirty="0"/>
          </a:p>
        </p:txBody>
      </p:sp>
    </p:spTree>
    <p:extLst>
      <p:ext uri="{BB962C8B-B14F-4D97-AF65-F5344CB8AC3E}">
        <p14:creationId xmlns:p14="http://schemas.microsoft.com/office/powerpoint/2010/main" val="406052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で、結局、座標変換は</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err="1" smtClean="0"/>
              <a:t>Frame_per_width</a:t>
            </a:r>
            <a:r>
              <a:rPr lang="en-US" altLang="ja-JP" dirty="0" smtClean="0"/>
              <a:t>=</a:t>
            </a:r>
            <a:r>
              <a:rPr lang="en-US" altLang="ja-JP" dirty="0" err="1" smtClean="0"/>
              <a:t>Frame_width</a:t>
            </a:r>
            <a:r>
              <a:rPr lang="en-US" altLang="ja-JP" dirty="0" smtClean="0"/>
              <a:t>/</a:t>
            </a:r>
            <a:r>
              <a:rPr lang="en-US" altLang="ja-JP" dirty="0" err="1" smtClean="0"/>
              <a:t>view_width</a:t>
            </a:r>
            <a:endParaRPr kumimoji="1" lang="en-US" altLang="ja-JP" dirty="0" smtClean="0"/>
          </a:p>
          <a:p>
            <a:pPr marL="0" indent="0">
              <a:buNone/>
            </a:pPr>
            <a:r>
              <a:rPr kumimoji="1" lang="en-US" altLang="ja-JP" dirty="0" smtClean="0"/>
              <a:t>I = (x + </a:t>
            </a:r>
            <a:r>
              <a:rPr kumimoji="1" lang="en-US" altLang="ja-JP" dirty="0" err="1" smtClean="0"/>
              <a:t>view_width</a:t>
            </a:r>
            <a:r>
              <a:rPr kumimoji="1" lang="en-US" altLang="ja-JP" dirty="0" smtClean="0"/>
              <a:t>/2) * </a:t>
            </a:r>
            <a:r>
              <a:rPr kumimoji="1" lang="en-US" altLang="ja-JP" dirty="0" err="1" smtClean="0"/>
              <a:t>Frame_per_width</a:t>
            </a:r>
            <a:endParaRPr kumimoji="1" lang="en-US" altLang="ja-JP" dirty="0" smtClean="0"/>
          </a:p>
          <a:p>
            <a:pPr marL="0" indent="0">
              <a:buNone/>
            </a:pPr>
            <a:r>
              <a:rPr lang="ja-JP" altLang="en-US" dirty="0" smtClean="0"/>
              <a:t>同様</a:t>
            </a:r>
            <a:endParaRPr lang="en-US" altLang="ja-JP" dirty="0" smtClean="0"/>
          </a:p>
          <a:p>
            <a:pPr marL="0" indent="0">
              <a:buNone/>
            </a:pPr>
            <a:r>
              <a:rPr lang="en-US" altLang="ja-JP" dirty="0" smtClean="0"/>
              <a:t>J </a:t>
            </a:r>
            <a:r>
              <a:rPr lang="en-US" altLang="ja-JP" dirty="0"/>
              <a:t>= (x + </a:t>
            </a:r>
            <a:r>
              <a:rPr lang="en-US" altLang="ja-JP" dirty="0" err="1" smtClean="0"/>
              <a:t>view_height</a:t>
            </a:r>
            <a:r>
              <a:rPr lang="en-US" altLang="ja-JP" dirty="0" smtClean="0"/>
              <a:t>/2</a:t>
            </a:r>
            <a:r>
              <a:rPr lang="en-US" altLang="ja-JP" dirty="0"/>
              <a:t>) * </a:t>
            </a:r>
            <a:r>
              <a:rPr lang="en-US" altLang="ja-JP" dirty="0" err="1" smtClean="0"/>
              <a:t>Frame_per_height</a:t>
            </a:r>
            <a:endParaRPr lang="en-US" altLang="ja-JP" dirty="0"/>
          </a:p>
          <a:p>
            <a:pPr marL="0" indent="0">
              <a:buNone/>
            </a:pPr>
            <a:endParaRPr kumimoji="1" lang="en-US" altLang="ja-JP" dirty="0" smtClean="0"/>
          </a:p>
          <a:p>
            <a:pPr marL="0" indent="0">
              <a:buNone/>
            </a:pPr>
            <a:endParaRPr kumimoji="1" lang="en-US" altLang="ja-JP" dirty="0" smtClean="0"/>
          </a:p>
          <a:p>
            <a:pPr marL="0" indent="0">
              <a:buNone/>
            </a:pPr>
            <a:r>
              <a:rPr lang="en-US" altLang="ja-JP" dirty="0" smtClean="0"/>
              <a:t>If(0 =&lt; I =&lt; </a:t>
            </a:r>
            <a:r>
              <a:rPr lang="en-US" altLang="ja-JP" dirty="0" err="1" smtClean="0"/>
              <a:t>frame_width</a:t>
            </a:r>
            <a:r>
              <a:rPr lang="en-US" altLang="ja-JP" dirty="0" smtClean="0"/>
              <a:t> &amp;&amp; 0 =&lt; J =&lt; </a:t>
            </a:r>
            <a:r>
              <a:rPr lang="en-US" altLang="ja-JP" dirty="0" err="1" smtClean="0"/>
              <a:t>frame_height</a:t>
            </a:r>
            <a:r>
              <a:rPr lang="en-US" altLang="ja-JP" dirty="0" smtClean="0"/>
              <a:t>) {</a:t>
            </a:r>
          </a:p>
          <a:p>
            <a:pPr marL="0" indent="0">
              <a:buNone/>
            </a:pPr>
            <a:r>
              <a:rPr lang="en-US" altLang="ja-JP" dirty="0"/>
              <a:t>	</a:t>
            </a:r>
            <a:r>
              <a:rPr lang="en-US" altLang="ja-JP" dirty="0" smtClean="0"/>
              <a:t>out of view;</a:t>
            </a:r>
          </a:p>
          <a:p>
            <a:pPr marL="0" indent="0">
              <a:buNone/>
            </a:pPr>
            <a:r>
              <a:rPr lang="en-US" altLang="ja-JP" dirty="0" smtClean="0"/>
              <a:t>} else {</a:t>
            </a:r>
          </a:p>
          <a:p>
            <a:pPr marL="0" indent="0">
              <a:buNone/>
            </a:pPr>
            <a:r>
              <a:rPr lang="en-US" altLang="ja-JP" dirty="0"/>
              <a:t>	</a:t>
            </a:r>
            <a:r>
              <a:rPr lang="en-US" altLang="ja-JP" dirty="0" smtClean="0"/>
              <a:t>set color and Z value</a:t>
            </a:r>
          </a:p>
          <a:p>
            <a:pPr marL="0" indent="0">
              <a:buNone/>
            </a:pPr>
            <a:r>
              <a:rPr lang="en-US" altLang="ja-JP" dirty="0"/>
              <a:t>}</a:t>
            </a:r>
          </a:p>
        </p:txBody>
      </p:sp>
    </p:spTree>
    <p:extLst>
      <p:ext uri="{BB962C8B-B14F-4D97-AF65-F5344CB8AC3E}">
        <p14:creationId xmlns:p14="http://schemas.microsoft.com/office/powerpoint/2010/main" val="262512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12/22 </a:t>
            </a:r>
            <a:r>
              <a:rPr kumimoji="1" lang="ja-JP" altLang="en-US" dirty="0" smtClean="0"/>
              <a:t>座標変換ができた</a:t>
            </a:r>
            <a:endParaRPr kumimoji="1" lang="ja-JP"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686" y="1600200"/>
            <a:ext cx="441862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466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Bmp</a:t>
            </a:r>
            <a:r>
              <a:rPr kumimoji="1" lang="ja-JP" altLang="en-US" dirty="0" smtClean="0"/>
              <a:t>ファイルへの書出し</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smtClean="0"/>
              <a:t>ファイルフォーマット</a:t>
            </a:r>
            <a:endParaRPr lang="en-US" altLang="ja-JP" dirty="0" smtClean="0"/>
          </a:p>
          <a:p>
            <a:pPr lvl="1"/>
            <a:r>
              <a:rPr lang="ja-JP" altLang="en-US" dirty="0" smtClean="0"/>
              <a:t>参考資料</a:t>
            </a:r>
            <a:endParaRPr lang="en-US" altLang="ja-JP" dirty="0"/>
          </a:p>
          <a:p>
            <a:pPr lvl="1"/>
            <a:r>
              <a:rPr lang="en-US" altLang="ja-JP" dirty="0" smtClean="0">
                <a:hlinkClick r:id="rId2"/>
              </a:rPr>
              <a:t>http</a:t>
            </a:r>
            <a:r>
              <a:rPr lang="en-US" altLang="ja-JP" dirty="0">
                <a:hlinkClick r:id="rId2"/>
              </a:rPr>
              <a:t>://</a:t>
            </a:r>
            <a:r>
              <a:rPr lang="en-US" altLang="ja-JP" dirty="0" smtClean="0">
                <a:hlinkClick r:id="rId2"/>
              </a:rPr>
              <a:t>www.setsuki.com/hsp/ext/bmp.htm</a:t>
            </a:r>
            <a:endParaRPr lang="en-US" altLang="ja-JP" dirty="0" smtClean="0"/>
          </a:p>
          <a:p>
            <a:r>
              <a:rPr kumimoji="1" lang="ja-JP" altLang="en-US" dirty="0"/>
              <a:t>注意</a:t>
            </a:r>
            <a:r>
              <a:rPr kumimoji="1" lang="ja-JP" altLang="en-US" dirty="0" smtClean="0"/>
              <a:t>事項</a:t>
            </a:r>
            <a:endParaRPr kumimoji="1" lang="en-US" altLang="ja-JP" dirty="0" smtClean="0"/>
          </a:p>
          <a:p>
            <a:pPr lvl="1"/>
            <a:r>
              <a:rPr lang="ja-JP" altLang="en-US" dirty="0" smtClean="0"/>
              <a:t>インテルのマシンはリトルエンディアンで下位バイトが先に書き出されるのでバイナリエディタで見るときには注意が必要</a:t>
            </a:r>
            <a:endParaRPr lang="en-US" altLang="ja-JP" dirty="0" smtClean="0"/>
          </a:p>
          <a:p>
            <a:pPr lvl="1"/>
            <a:r>
              <a:rPr kumimoji="1" lang="ja-JP" altLang="en-US" dirty="0" smtClean="0"/>
              <a:t>ヘッダはファイルヘッダ</a:t>
            </a:r>
            <a:r>
              <a:rPr kumimoji="1" lang="en-US" altLang="ja-JP" dirty="0" smtClean="0"/>
              <a:t>(14Byte)</a:t>
            </a:r>
            <a:r>
              <a:rPr kumimoji="1" lang="ja-JP" altLang="en-US" dirty="0" smtClean="0"/>
              <a:t>と情報ヘッダ</a:t>
            </a:r>
            <a:r>
              <a:rPr kumimoji="1" lang="en-US" altLang="ja-JP" dirty="0" smtClean="0"/>
              <a:t>(40Byte)</a:t>
            </a:r>
            <a:r>
              <a:rPr kumimoji="1" lang="ja-JP" altLang="en-US" dirty="0" smtClean="0"/>
              <a:t>に分かれていて、情報ヘッダの先頭に書くヘッダサイズは情報ヘッダのサイズを書く</a:t>
            </a:r>
            <a:endParaRPr kumimoji="1" lang="en-US" altLang="ja-JP" dirty="0" smtClean="0"/>
          </a:p>
          <a:p>
            <a:pPr lvl="1"/>
            <a:r>
              <a:rPr lang="ja-JP" altLang="en-US" dirty="0" smtClean="0"/>
              <a:t>プレーン数は</a:t>
            </a:r>
            <a:r>
              <a:rPr lang="en-US" altLang="ja-JP" dirty="0" smtClean="0"/>
              <a:t>24</a:t>
            </a:r>
            <a:r>
              <a:rPr lang="ja-JP" altLang="en-US" dirty="0" smtClean="0"/>
              <a:t>ビットカラーで書き出すときも１にする。</a:t>
            </a:r>
            <a:endParaRPr lang="en-US" altLang="ja-JP" dirty="0" smtClean="0"/>
          </a:p>
          <a:p>
            <a:pPr lvl="1"/>
            <a:r>
              <a:rPr kumimoji="1" lang="ja-JP" altLang="en-US" dirty="0" smtClean="0"/>
              <a:t>ファイルサイズ、実際の書出しサイズ、ヘッダサイズなどは正確に書き込まなければ“書式エラー“となる。</a:t>
            </a:r>
            <a:endParaRPr kumimoji="1" lang="en-US" altLang="ja-JP" dirty="0" smtClean="0"/>
          </a:p>
          <a:p>
            <a:r>
              <a:rPr lang="ja-JP" altLang="en-US" dirty="0" smtClean="0"/>
              <a:t>ファイルの書出しは成功した</a:t>
            </a:r>
            <a:endParaRPr lang="en-US" altLang="ja-JP" dirty="0" smtClean="0"/>
          </a:p>
          <a:p>
            <a:pPr lvl="1"/>
            <a:r>
              <a:rPr kumimoji="1" lang="ja-JP" altLang="en-US" dirty="0"/>
              <a:t>しかし</a:t>
            </a:r>
            <a:r>
              <a:rPr kumimoji="1" lang="ja-JP" altLang="en-US" dirty="0" smtClean="0"/>
              <a:t>、ライティングが適当なのでオーバーフローを起こしている</a:t>
            </a:r>
            <a:endParaRPr kumimoji="1" lang="ja-JP" altLang="en-US" dirty="0"/>
          </a:p>
        </p:txBody>
      </p:sp>
    </p:spTree>
    <p:extLst>
      <p:ext uri="{BB962C8B-B14F-4D97-AF65-F5344CB8AC3E}">
        <p14:creationId xmlns:p14="http://schemas.microsoft.com/office/powerpoint/2010/main" val="1595444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シェーディング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ここでは　カメラ座標系の</a:t>
            </a:r>
            <a:r>
              <a:rPr kumimoji="1" lang="en-US" altLang="ja-JP" dirty="0" smtClean="0"/>
              <a:t>{1,1,1}</a:t>
            </a:r>
            <a:r>
              <a:rPr kumimoji="1" lang="ja-JP" altLang="en-US" dirty="0" smtClean="0"/>
              <a:t>に白色のライトが１つあると考えて、それと法線（の単位ベクトル）との内積を計算して拡散光の強度</a:t>
            </a:r>
            <a:r>
              <a:rPr kumimoji="1" lang="en-US" altLang="ja-JP" dirty="0" smtClean="0"/>
              <a:t>(Id)</a:t>
            </a:r>
            <a:r>
              <a:rPr kumimoji="1" lang="ja-JP" altLang="en-US" dirty="0" smtClean="0"/>
              <a:t>とする。</a:t>
            </a:r>
            <a:endParaRPr kumimoji="1" lang="en-US" altLang="ja-JP" dirty="0" smtClean="0"/>
          </a:p>
          <a:p>
            <a:pPr marL="0" indent="0">
              <a:buNone/>
            </a:pPr>
            <a:endParaRPr lang="en-US" altLang="ja-JP" dirty="0"/>
          </a:p>
          <a:p>
            <a:pPr marL="0" indent="0">
              <a:buNone/>
            </a:pPr>
            <a:r>
              <a:rPr kumimoji="1" lang="ja-JP" altLang="en-US" dirty="0" smtClean="0"/>
              <a:t>環境光と拡散光の比率を</a:t>
            </a:r>
            <a:r>
              <a:rPr kumimoji="1" lang="en-US" altLang="ja-JP" dirty="0" smtClean="0"/>
              <a:t>0.2,0.8</a:t>
            </a:r>
            <a:r>
              <a:rPr kumimoji="1" lang="ja-JP" altLang="en-US" dirty="0" smtClean="0"/>
              <a:t>と固定する。</a:t>
            </a:r>
            <a:endParaRPr kumimoji="1" lang="en-US" altLang="ja-JP" dirty="0" smtClean="0"/>
          </a:p>
          <a:p>
            <a:pPr marL="0" indent="0">
              <a:buNone/>
            </a:pPr>
            <a:r>
              <a:rPr kumimoji="1" lang="ja-JP" altLang="en-US" dirty="0" smtClean="0"/>
              <a:t>点が持つオリジナルの色</a:t>
            </a:r>
            <a:r>
              <a:rPr kumimoji="1" lang="en-US" altLang="ja-JP" dirty="0" smtClean="0"/>
              <a:t>Co={</a:t>
            </a:r>
            <a:r>
              <a:rPr kumimoji="1" lang="en-US" altLang="ja-JP" dirty="0" err="1" smtClean="0"/>
              <a:t>Ro,Go,Bo</a:t>
            </a:r>
            <a:r>
              <a:rPr kumimoji="1" lang="en-US" altLang="ja-JP" dirty="0" smtClean="0"/>
              <a:t>}</a:t>
            </a:r>
            <a:r>
              <a:rPr kumimoji="1" lang="ja-JP" altLang="en-US" dirty="0" smtClean="0"/>
              <a:t>とし、</a:t>
            </a:r>
            <a:endParaRPr kumimoji="1" lang="en-US" altLang="ja-JP" dirty="0" smtClean="0"/>
          </a:p>
          <a:p>
            <a:pPr marL="0" indent="0">
              <a:buNone/>
            </a:pPr>
            <a:r>
              <a:rPr lang="en-US" altLang="ja-JP" dirty="0"/>
              <a:t> </a:t>
            </a:r>
            <a:r>
              <a:rPr lang="en-US" altLang="ja-JP" dirty="0" smtClean="0"/>
              <a:t>Color = Co*0.2 + Co*Id*0.8 </a:t>
            </a:r>
          </a:p>
          <a:p>
            <a:pPr marL="0" indent="0">
              <a:buNone/>
            </a:pPr>
            <a:r>
              <a:rPr kumimoji="1" lang="ja-JP" altLang="en-US" dirty="0" smtClean="0"/>
              <a:t>でフレームバッファの色を算出する。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89325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131840" y="2996952"/>
            <a:ext cx="1656184"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flipH="1">
            <a:off x="2483768" y="1808820"/>
            <a:ext cx="2952328" cy="37444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1115616" y="3692395"/>
            <a:ext cx="568863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887924" y="1700808"/>
            <a:ext cx="72008" cy="39604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876256" y="3789040"/>
            <a:ext cx="335348" cy="369332"/>
          </a:xfrm>
          <a:prstGeom prst="rect">
            <a:avLst/>
          </a:prstGeom>
          <a:noFill/>
        </p:spPr>
        <p:txBody>
          <a:bodyPr wrap="none" rtlCol="0">
            <a:spAutoFit/>
          </a:bodyPr>
          <a:lstStyle/>
          <a:p>
            <a:r>
              <a:rPr kumimoji="1" lang="ja-JP" altLang="en-US" smtClean="0"/>
              <a:t>Ｘ</a:t>
            </a:r>
            <a:endParaRPr kumimoji="1" lang="ja-JP" altLang="en-US"/>
          </a:p>
        </p:txBody>
      </p:sp>
      <p:sp>
        <p:nvSpPr>
          <p:cNvPr id="15" name="テキスト ボックス 14"/>
          <p:cNvSpPr txBox="1"/>
          <p:nvPr/>
        </p:nvSpPr>
        <p:spPr>
          <a:xfrm>
            <a:off x="3419872" y="1790417"/>
            <a:ext cx="333746" cy="369332"/>
          </a:xfrm>
          <a:prstGeom prst="rect">
            <a:avLst/>
          </a:prstGeom>
          <a:noFill/>
        </p:spPr>
        <p:txBody>
          <a:bodyPr wrap="none" rtlCol="0">
            <a:spAutoFit/>
          </a:bodyPr>
          <a:lstStyle/>
          <a:p>
            <a:r>
              <a:rPr kumimoji="1" lang="ja-JP" altLang="en-US" dirty="0" smtClean="0"/>
              <a:t>Ｙ</a:t>
            </a:r>
            <a:endParaRPr kumimoji="1" lang="ja-JP" altLang="en-US" dirty="0"/>
          </a:p>
        </p:txBody>
      </p:sp>
      <p:sp>
        <p:nvSpPr>
          <p:cNvPr id="16" name="テキスト ボックス 15"/>
          <p:cNvSpPr txBox="1"/>
          <p:nvPr/>
        </p:nvSpPr>
        <p:spPr>
          <a:xfrm>
            <a:off x="2195736" y="4941168"/>
            <a:ext cx="333746" cy="369332"/>
          </a:xfrm>
          <a:prstGeom prst="rect">
            <a:avLst/>
          </a:prstGeom>
          <a:noFill/>
        </p:spPr>
        <p:txBody>
          <a:bodyPr wrap="none" rtlCol="0">
            <a:spAutoFit/>
          </a:bodyPr>
          <a:lstStyle/>
          <a:p>
            <a:r>
              <a:rPr kumimoji="1" lang="ja-JP" altLang="en-US" dirty="0" smtClean="0"/>
              <a:t>Ｚ</a:t>
            </a:r>
            <a:endParaRPr kumimoji="1" lang="ja-JP" altLang="en-US" dirty="0"/>
          </a:p>
        </p:txBody>
      </p:sp>
      <p:pic>
        <p:nvPicPr>
          <p:cNvPr id="1027" name="Picture 3" descr="C:\Users\miyachi\AppData\Local\Microsoft\Windows\INetCache\IE\HHO0FP8H\Flies_around_60_watt_light_glob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5454" y="1618037"/>
            <a:ext cx="1070802" cy="71409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5061656" y="2535287"/>
            <a:ext cx="3964547" cy="923330"/>
          </a:xfrm>
          <a:prstGeom prst="rect">
            <a:avLst/>
          </a:prstGeom>
          <a:noFill/>
        </p:spPr>
        <p:txBody>
          <a:bodyPr wrap="none" rtlCol="0">
            <a:spAutoFit/>
          </a:bodyPr>
          <a:lstStyle/>
          <a:p>
            <a:r>
              <a:rPr lang="ja-JP" altLang="en-US" dirty="0" smtClean="0"/>
              <a:t>ライトは</a:t>
            </a:r>
            <a:r>
              <a:rPr lang="en-US" altLang="ja-JP" dirty="0" smtClean="0"/>
              <a:t>{1,1,1}</a:t>
            </a:r>
            <a:r>
              <a:rPr lang="ja-JP" altLang="en-US" dirty="0" smtClean="0"/>
              <a:t>方向から</a:t>
            </a:r>
            <a:r>
              <a:rPr lang="en-US" altLang="ja-JP" dirty="0" smtClean="0"/>
              <a:t>{0,0,0}</a:t>
            </a:r>
            <a:r>
              <a:rPr lang="ja-JP" altLang="en-US" dirty="0" smtClean="0"/>
              <a:t>方向への</a:t>
            </a:r>
            <a:endParaRPr lang="en-US" altLang="ja-JP" dirty="0" smtClean="0"/>
          </a:p>
          <a:p>
            <a:r>
              <a:rPr lang="ja-JP" altLang="en-US" dirty="0"/>
              <a:t>平行</a:t>
            </a:r>
            <a:r>
              <a:rPr lang="ja-JP" altLang="en-US" dirty="0" smtClean="0"/>
              <a:t>光源と考えると</a:t>
            </a:r>
            <a:endParaRPr lang="en-US" altLang="ja-JP" dirty="0" smtClean="0"/>
          </a:p>
          <a:p>
            <a:r>
              <a:rPr lang="ja-JP" altLang="en-US" dirty="0" smtClean="0"/>
              <a:t>ライトの光線ベクトルは</a:t>
            </a:r>
            <a:r>
              <a:rPr lang="en-US" altLang="ja-JP" dirty="0" smtClean="0"/>
              <a:t>{-1,-1,-1}</a:t>
            </a:r>
          </a:p>
        </p:txBody>
      </p:sp>
      <p:cxnSp>
        <p:nvCxnSpPr>
          <p:cNvPr id="19" name="直線矢印コネクタ 18"/>
          <p:cNvCxnSpPr/>
          <p:nvPr/>
        </p:nvCxnSpPr>
        <p:spPr>
          <a:xfrm flipV="1">
            <a:off x="6588224" y="3458618"/>
            <a:ext cx="0" cy="9064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027739" y="4433337"/>
            <a:ext cx="3546164" cy="2308324"/>
          </a:xfrm>
          <a:prstGeom prst="rect">
            <a:avLst/>
          </a:prstGeom>
          <a:noFill/>
        </p:spPr>
        <p:txBody>
          <a:bodyPr wrap="none" rtlCol="0">
            <a:spAutoFit/>
          </a:bodyPr>
          <a:lstStyle/>
          <a:p>
            <a:r>
              <a:rPr lang="ja-JP" altLang="en-US" dirty="0" smtClean="0"/>
              <a:t>視点変換の後の座標系で</a:t>
            </a:r>
            <a:endParaRPr lang="en-US" altLang="ja-JP" dirty="0" smtClean="0"/>
          </a:p>
          <a:p>
            <a:r>
              <a:rPr kumimoji="1" lang="en-US" altLang="ja-JP" dirty="0" smtClean="0"/>
              <a:t>{-1,-1,-1}</a:t>
            </a:r>
            <a:r>
              <a:rPr kumimoji="1" lang="ja-JP" altLang="en-US" dirty="0" smtClean="0"/>
              <a:t>とすると、常に</a:t>
            </a:r>
            <a:r>
              <a:rPr lang="ja-JP" altLang="en-US" dirty="0" smtClean="0"/>
              <a:t>カメラ</a:t>
            </a:r>
            <a:endParaRPr lang="en-US" altLang="ja-JP" dirty="0" smtClean="0"/>
          </a:p>
          <a:p>
            <a:r>
              <a:rPr kumimoji="1" lang="ja-JP" altLang="en-US" dirty="0" smtClean="0"/>
              <a:t>の上後方から照射することになる。</a:t>
            </a:r>
            <a:endParaRPr kumimoji="1" lang="en-US" altLang="ja-JP" dirty="0" smtClean="0"/>
          </a:p>
          <a:p>
            <a:r>
              <a:rPr lang="ja-JP" altLang="en-US" dirty="0" smtClean="0"/>
              <a:t>光線ベクトルを</a:t>
            </a:r>
            <a:r>
              <a:rPr lang="en-US" altLang="ja-JP" dirty="0" err="1" smtClean="0"/>
              <a:t>Lv</a:t>
            </a:r>
            <a:r>
              <a:rPr lang="en-US" altLang="ja-JP" dirty="0" smtClean="0"/>
              <a:t>={</a:t>
            </a:r>
            <a:r>
              <a:rPr lang="en-US" altLang="ja-JP" dirty="0" err="1" smtClean="0"/>
              <a:t>Lx,Ly,Lz</a:t>
            </a:r>
            <a:r>
              <a:rPr lang="en-US" altLang="ja-JP" dirty="0" smtClean="0"/>
              <a:t>}</a:t>
            </a:r>
            <a:r>
              <a:rPr lang="ja-JP" altLang="en-US" dirty="0" smtClean="0"/>
              <a:t>とすると</a:t>
            </a:r>
            <a:endParaRPr lang="en-US" altLang="ja-JP" dirty="0" smtClean="0"/>
          </a:p>
          <a:p>
            <a:r>
              <a:rPr kumimoji="1" lang="ja-JP" altLang="en-US" dirty="0" smtClean="0"/>
              <a:t>正規化されたライトベクトル</a:t>
            </a:r>
            <a:r>
              <a:rPr kumimoji="1" lang="en-US" altLang="ja-JP" dirty="0" err="1" smtClean="0"/>
              <a:t>Lv</a:t>
            </a:r>
            <a:r>
              <a:rPr kumimoji="1" lang="en-US" altLang="ja-JP" dirty="0" smtClean="0"/>
              <a:t>’</a:t>
            </a:r>
            <a:r>
              <a:rPr kumimoji="1" lang="ja-JP" altLang="en-US" dirty="0" smtClean="0"/>
              <a:t>は</a:t>
            </a:r>
            <a:endParaRPr kumimoji="1" lang="en-US" altLang="ja-JP" dirty="0" smtClean="0"/>
          </a:p>
          <a:p>
            <a:r>
              <a:rPr lang="en-US" altLang="ja-JP" dirty="0" smtClean="0"/>
              <a:t>Lx’=Lx/</a:t>
            </a:r>
            <a:r>
              <a:rPr lang="ja-JP" altLang="en-US" dirty="0" smtClean="0"/>
              <a:t>√</a:t>
            </a:r>
            <a:r>
              <a:rPr lang="en-US" altLang="ja-JP" dirty="0" smtClean="0"/>
              <a:t>(Lx**2+Ly**2+Lz**2)</a:t>
            </a:r>
          </a:p>
          <a:p>
            <a:r>
              <a:rPr lang="en-US" altLang="ja-JP" dirty="0" smtClean="0"/>
              <a:t>Ly’=Ly/</a:t>
            </a:r>
            <a:r>
              <a:rPr lang="ja-JP" altLang="en-US" dirty="0"/>
              <a:t>√</a:t>
            </a:r>
            <a:r>
              <a:rPr lang="en-US" altLang="ja-JP" dirty="0"/>
              <a:t>(Lx**2+Ly**2+Lz**2)</a:t>
            </a:r>
          </a:p>
          <a:p>
            <a:r>
              <a:rPr lang="en-US" altLang="ja-JP" dirty="0" err="1" smtClean="0"/>
              <a:t>Lz</a:t>
            </a:r>
            <a:r>
              <a:rPr lang="en-US" altLang="ja-JP" dirty="0" smtClean="0"/>
              <a:t>’=</a:t>
            </a:r>
            <a:r>
              <a:rPr lang="en-US" altLang="ja-JP" dirty="0" err="1" smtClean="0"/>
              <a:t>Lz</a:t>
            </a:r>
            <a:r>
              <a:rPr lang="en-US" altLang="ja-JP" dirty="0" smtClean="0"/>
              <a:t>/</a:t>
            </a:r>
            <a:r>
              <a:rPr lang="ja-JP" altLang="en-US" dirty="0"/>
              <a:t>√</a:t>
            </a:r>
            <a:r>
              <a:rPr lang="en-US" altLang="ja-JP" dirty="0"/>
              <a:t>(Lx**2+Ly**2+Lz**2</a:t>
            </a:r>
            <a:r>
              <a:rPr lang="en-US" altLang="ja-JP" dirty="0" smtClean="0"/>
              <a:t>)</a:t>
            </a:r>
            <a:endParaRPr lang="en-US" altLang="ja-JP" dirty="0"/>
          </a:p>
        </p:txBody>
      </p:sp>
      <p:sp>
        <p:nvSpPr>
          <p:cNvPr id="21" name="テキスト ボックス 20"/>
          <p:cNvSpPr txBox="1"/>
          <p:nvPr/>
        </p:nvSpPr>
        <p:spPr>
          <a:xfrm>
            <a:off x="480987" y="399561"/>
            <a:ext cx="4550926" cy="2308324"/>
          </a:xfrm>
          <a:prstGeom prst="rect">
            <a:avLst/>
          </a:prstGeom>
          <a:noFill/>
        </p:spPr>
        <p:txBody>
          <a:bodyPr wrap="none" rtlCol="0">
            <a:spAutoFit/>
          </a:bodyPr>
          <a:lstStyle/>
          <a:p>
            <a:r>
              <a:rPr kumimoji="1" lang="ja-JP" altLang="en-US" dirty="0" smtClean="0"/>
              <a:t>原点を中心とう</a:t>
            </a:r>
            <a:r>
              <a:rPr kumimoji="1" lang="ja-JP" altLang="en-US" dirty="0" err="1" smtClean="0"/>
              <a:t>ｓ</a:t>
            </a:r>
            <a:r>
              <a:rPr kumimoji="1" lang="ja-JP" altLang="en-US" dirty="0" smtClean="0"/>
              <a:t>る球を構成する点の法線は</a:t>
            </a:r>
            <a:endParaRPr kumimoji="1" lang="en-US" altLang="ja-JP" dirty="0" smtClean="0"/>
          </a:p>
          <a:p>
            <a:r>
              <a:rPr lang="ja-JP" altLang="en-US" dirty="0" smtClean="0"/>
              <a:t>その点の</a:t>
            </a:r>
            <a:r>
              <a:rPr lang="en-US" altLang="ja-JP" dirty="0" smtClean="0"/>
              <a:t>xyz</a:t>
            </a:r>
            <a:r>
              <a:rPr lang="ja-JP" altLang="en-US" dirty="0" smtClean="0"/>
              <a:t>座標値を正規化したものになる。</a:t>
            </a:r>
            <a:endParaRPr lang="en-US" altLang="ja-JP" dirty="0" smtClean="0"/>
          </a:p>
          <a:p>
            <a:r>
              <a:rPr kumimoji="1" lang="en-US" altLang="ja-JP" dirty="0" smtClean="0"/>
              <a:t>P(n)={</a:t>
            </a:r>
            <a:r>
              <a:rPr kumimoji="1" lang="en-US" altLang="ja-JP" dirty="0" err="1" smtClean="0"/>
              <a:t>x,y,z</a:t>
            </a:r>
            <a:r>
              <a:rPr kumimoji="1" lang="en-US" altLang="ja-JP" dirty="0" smtClean="0"/>
              <a:t>}</a:t>
            </a:r>
            <a:r>
              <a:rPr kumimoji="1" lang="ja-JP" altLang="en-US" dirty="0" smtClean="0"/>
              <a:t>ならば、正規化された</a:t>
            </a:r>
            <a:endParaRPr kumimoji="1" lang="en-US" altLang="ja-JP" dirty="0" smtClean="0"/>
          </a:p>
          <a:p>
            <a:r>
              <a:rPr kumimoji="1" lang="ja-JP" altLang="en-US" dirty="0" smtClean="0"/>
              <a:t>法線ベクトル</a:t>
            </a:r>
            <a:r>
              <a:rPr lang="ja-JP" altLang="en-US" dirty="0" smtClean="0"/>
              <a:t>｛</a:t>
            </a:r>
            <a:r>
              <a:rPr lang="en-US" altLang="ja-JP" dirty="0" err="1" smtClean="0"/>
              <a:t>Nx</a:t>
            </a:r>
            <a:r>
              <a:rPr lang="en-US" altLang="ja-JP" dirty="0" smtClean="0"/>
              <a:t>’,</a:t>
            </a:r>
            <a:r>
              <a:rPr lang="en-US" altLang="ja-JP" dirty="0" err="1" smtClean="0"/>
              <a:t>Ny</a:t>
            </a:r>
            <a:r>
              <a:rPr lang="en-US" altLang="ja-JP" dirty="0" smtClean="0"/>
              <a:t>’,</a:t>
            </a:r>
            <a:r>
              <a:rPr lang="en-US" altLang="ja-JP" dirty="0" err="1" smtClean="0"/>
              <a:t>Nz</a:t>
            </a:r>
            <a:r>
              <a:rPr lang="en-US" altLang="ja-JP" dirty="0" smtClean="0"/>
              <a:t>’}</a:t>
            </a:r>
            <a:r>
              <a:rPr lang="ja-JP" altLang="en-US" dirty="0" smtClean="0"/>
              <a:t>は</a:t>
            </a:r>
            <a:endParaRPr lang="en-US" altLang="ja-JP" dirty="0" smtClean="0"/>
          </a:p>
          <a:p>
            <a:r>
              <a:rPr kumimoji="1" lang="en-US" altLang="ja-JP" dirty="0" err="1" smtClean="0"/>
              <a:t>Nx</a:t>
            </a:r>
            <a:r>
              <a:rPr kumimoji="1" lang="en-US" altLang="ja-JP" dirty="0" smtClean="0"/>
              <a:t>’= x/ </a:t>
            </a:r>
            <a:r>
              <a:rPr kumimoji="1" lang="ja-JP" altLang="en-US" dirty="0" smtClean="0"/>
              <a:t>√</a:t>
            </a:r>
            <a:r>
              <a:rPr kumimoji="1" lang="en-US" altLang="ja-JP" dirty="0" smtClean="0"/>
              <a:t>(X**2+y**2+z**2)</a:t>
            </a:r>
          </a:p>
          <a:p>
            <a:r>
              <a:rPr kumimoji="1" lang="en-US" altLang="ja-JP" dirty="0" err="1" smtClean="0"/>
              <a:t>Ny</a:t>
            </a:r>
            <a:r>
              <a:rPr kumimoji="1" lang="en-US" altLang="ja-JP" dirty="0" smtClean="0"/>
              <a:t>’=y</a:t>
            </a:r>
            <a:r>
              <a:rPr lang="en-US" altLang="ja-JP" dirty="0"/>
              <a:t>/ </a:t>
            </a:r>
            <a:r>
              <a:rPr lang="ja-JP" altLang="en-US" dirty="0"/>
              <a:t>√</a:t>
            </a:r>
            <a:r>
              <a:rPr lang="en-US" altLang="ja-JP" dirty="0"/>
              <a:t>(X**2+y**2+z**2)</a:t>
            </a:r>
          </a:p>
          <a:p>
            <a:r>
              <a:rPr kumimoji="1" lang="en-US" altLang="ja-JP" dirty="0" err="1" smtClean="0"/>
              <a:t>Nz</a:t>
            </a:r>
            <a:r>
              <a:rPr kumimoji="1" lang="en-US" altLang="ja-JP" dirty="0" smtClean="0"/>
              <a:t>’=z</a:t>
            </a:r>
            <a:r>
              <a:rPr lang="en-US" altLang="ja-JP" dirty="0" smtClean="0"/>
              <a:t>/ </a:t>
            </a:r>
            <a:r>
              <a:rPr lang="ja-JP" altLang="en-US" dirty="0"/>
              <a:t>√</a:t>
            </a:r>
            <a:r>
              <a:rPr lang="en-US" altLang="ja-JP" dirty="0"/>
              <a:t>(X**2+y**2+z**2)</a:t>
            </a:r>
          </a:p>
          <a:p>
            <a:r>
              <a:rPr kumimoji="1" lang="ja-JP" altLang="en-US" dirty="0" smtClean="0"/>
              <a:t>である。</a:t>
            </a:r>
            <a:endParaRPr kumimoji="1" lang="ja-JP" altLang="en-US" dirty="0"/>
          </a:p>
        </p:txBody>
      </p:sp>
    </p:spTree>
    <p:extLst>
      <p:ext uri="{BB962C8B-B14F-4D97-AF65-F5344CB8AC3E}">
        <p14:creationId xmlns:p14="http://schemas.microsoft.com/office/powerpoint/2010/main" val="268961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ライティングによる効果（強度）</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正規化</a:t>
            </a:r>
            <a:r>
              <a:rPr lang="ja-JP" altLang="en-US" dirty="0" smtClean="0"/>
              <a:t>された法線</a:t>
            </a:r>
            <a:r>
              <a:rPr lang="ja-JP" altLang="en-US" dirty="0"/>
              <a:t>ベクトル｛</a:t>
            </a:r>
            <a:r>
              <a:rPr lang="en-US" altLang="ja-JP" dirty="0" err="1"/>
              <a:t>Nx</a:t>
            </a:r>
            <a:r>
              <a:rPr lang="en-US" altLang="ja-JP" dirty="0"/>
              <a:t>’,</a:t>
            </a:r>
            <a:r>
              <a:rPr lang="en-US" altLang="ja-JP" dirty="0" err="1"/>
              <a:t>Ny</a:t>
            </a:r>
            <a:r>
              <a:rPr lang="en-US" altLang="ja-JP" dirty="0"/>
              <a:t>’,</a:t>
            </a:r>
            <a:r>
              <a:rPr lang="en-US" altLang="ja-JP" dirty="0" err="1"/>
              <a:t>Nz</a:t>
            </a:r>
            <a:r>
              <a:rPr lang="en-US" altLang="ja-JP" dirty="0" smtClean="0"/>
              <a:t>’}</a:t>
            </a:r>
          </a:p>
          <a:p>
            <a:r>
              <a:rPr lang="ja-JP" altLang="en-US" dirty="0"/>
              <a:t>正規化された</a:t>
            </a:r>
            <a:r>
              <a:rPr lang="ja-JP" altLang="en-US" dirty="0" smtClean="0"/>
              <a:t>ライトベクトル</a:t>
            </a:r>
            <a:r>
              <a:rPr lang="en-US" altLang="ja-JP" dirty="0" smtClean="0"/>
              <a:t>{Lx’,Ly’,</a:t>
            </a:r>
            <a:r>
              <a:rPr lang="en-US" altLang="ja-JP" dirty="0" err="1" smtClean="0"/>
              <a:t>Lz</a:t>
            </a:r>
            <a:r>
              <a:rPr lang="en-US" altLang="ja-JP" dirty="0" smtClean="0"/>
              <a:t>’}</a:t>
            </a:r>
          </a:p>
          <a:p>
            <a:pPr marL="0" indent="0">
              <a:buNone/>
            </a:pPr>
            <a:r>
              <a:rPr lang="ja-JP" altLang="en-US" dirty="0" smtClean="0"/>
              <a:t>の内積に</a:t>
            </a:r>
            <a:r>
              <a:rPr lang="en-US" altLang="ja-JP" dirty="0" smtClean="0"/>
              <a:t>―1</a:t>
            </a:r>
            <a:r>
              <a:rPr lang="ja-JP" altLang="en-US" dirty="0" smtClean="0"/>
              <a:t>を掛けたものを強度</a:t>
            </a:r>
            <a:r>
              <a:rPr lang="en-US" altLang="ja-JP" dirty="0" smtClean="0"/>
              <a:t>Id</a:t>
            </a:r>
            <a:r>
              <a:rPr lang="ja-JP" altLang="en-US" dirty="0" smtClean="0"/>
              <a:t>とする。</a:t>
            </a:r>
            <a:endParaRPr lang="en-US" altLang="ja-JP" dirty="0" smtClean="0"/>
          </a:p>
          <a:p>
            <a:pPr marL="0" indent="0">
              <a:buNone/>
            </a:pPr>
            <a:endParaRPr lang="en-US" altLang="ja-JP" dirty="0"/>
          </a:p>
          <a:p>
            <a:pPr marL="0" indent="0">
              <a:buNone/>
            </a:pPr>
            <a:r>
              <a:rPr lang="en-US" altLang="ja-JP" dirty="0" smtClean="0"/>
              <a:t>Id= -1*(</a:t>
            </a:r>
            <a:r>
              <a:rPr lang="en-US" altLang="ja-JP" dirty="0" err="1" smtClean="0"/>
              <a:t>Nx</a:t>
            </a:r>
            <a:r>
              <a:rPr lang="en-US" altLang="ja-JP" dirty="0" smtClean="0"/>
              <a:t>’*Lx’ + </a:t>
            </a:r>
            <a:r>
              <a:rPr lang="en-US" altLang="ja-JP" dirty="0" err="1" smtClean="0"/>
              <a:t>Ny</a:t>
            </a:r>
            <a:r>
              <a:rPr lang="en-US" altLang="ja-JP" dirty="0" smtClean="0"/>
              <a:t>’*Ly’ + </a:t>
            </a:r>
            <a:r>
              <a:rPr lang="en-US" altLang="ja-JP" dirty="0" err="1" smtClean="0"/>
              <a:t>Nz</a:t>
            </a:r>
            <a:r>
              <a:rPr lang="en-US" altLang="ja-JP" dirty="0" smtClean="0"/>
              <a:t>’*</a:t>
            </a:r>
            <a:r>
              <a:rPr lang="en-US" altLang="ja-JP" dirty="0" err="1" smtClean="0"/>
              <a:t>Lz</a:t>
            </a:r>
            <a:r>
              <a:rPr lang="en-US" altLang="ja-JP" dirty="0" smtClean="0"/>
              <a:t>’)</a:t>
            </a:r>
          </a:p>
          <a:p>
            <a:pPr marL="0" indent="0">
              <a:buNone/>
            </a:pPr>
            <a:r>
              <a:rPr lang="ja-JP" altLang="en-US" dirty="0" smtClean="0"/>
              <a:t>但し、負のライト強度は無いので</a:t>
            </a:r>
            <a:endParaRPr lang="en-US" altLang="ja-JP" dirty="0" smtClean="0"/>
          </a:p>
          <a:p>
            <a:pPr marL="0" indent="0">
              <a:buNone/>
            </a:pPr>
            <a:r>
              <a:rPr lang="en-US" altLang="ja-JP" dirty="0" smtClean="0"/>
              <a:t>Id &lt; 0 </a:t>
            </a:r>
            <a:r>
              <a:rPr lang="ja-JP" altLang="en-US" dirty="0" smtClean="0"/>
              <a:t>のとき、　</a:t>
            </a:r>
            <a:r>
              <a:rPr lang="en-US" altLang="ja-JP" dirty="0" smtClean="0"/>
              <a:t>id = 0. </a:t>
            </a:r>
            <a:r>
              <a:rPr lang="ja-JP" altLang="en-US" dirty="0" smtClean="0"/>
              <a:t>とする。</a:t>
            </a:r>
            <a:endParaRPr lang="en-US" altLang="ja-JP" dirty="0"/>
          </a:p>
          <a:p>
            <a:endParaRPr kumimoji="1" lang="ja-JP" altLang="en-US" dirty="0"/>
          </a:p>
        </p:txBody>
      </p:sp>
    </p:spTree>
    <p:extLst>
      <p:ext uri="{BB962C8B-B14F-4D97-AF65-F5344CB8AC3E}">
        <p14:creationId xmlns:p14="http://schemas.microsoft.com/office/powerpoint/2010/main" val="211752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ライティング計算</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物体の持つオリジナルの色を</a:t>
            </a:r>
            <a:r>
              <a:rPr kumimoji="1" lang="en-US" altLang="ja-JP" dirty="0" smtClean="0"/>
              <a:t>{</a:t>
            </a:r>
            <a:r>
              <a:rPr kumimoji="1" lang="en-US" altLang="ja-JP" dirty="0" err="1" smtClean="0"/>
              <a:t>R</a:t>
            </a:r>
            <a:r>
              <a:rPr lang="en-US" altLang="ja-JP" baseline="-25000" dirty="0" err="1" smtClean="0"/>
              <a:t>o</a:t>
            </a:r>
            <a:r>
              <a:rPr kumimoji="1" lang="en-US" altLang="ja-JP" dirty="0" err="1" smtClean="0"/>
              <a:t>,G</a:t>
            </a:r>
            <a:r>
              <a:rPr lang="en-US" altLang="ja-JP" baseline="-25000" dirty="0" err="1" smtClean="0"/>
              <a:t>o</a:t>
            </a:r>
            <a:r>
              <a:rPr kumimoji="1" lang="en-US" altLang="ja-JP" dirty="0" err="1" smtClean="0"/>
              <a:t>,B</a:t>
            </a:r>
            <a:r>
              <a:rPr lang="en-US" altLang="ja-JP" baseline="-25000" dirty="0" err="1" smtClean="0"/>
              <a:t>o</a:t>
            </a:r>
            <a:r>
              <a:rPr kumimoji="1" lang="en-US" altLang="ja-JP" dirty="0" smtClean="0"/>
              <a:t>}</a:t>
            </a:r>
            <a:r>
              <a:rPr kumimoji="1" lang="ja-JP" altLang="en-US" dirty="0" smtClean="0"/>
              <a:t>とし、</a:t>
            </a:r>
            <a:endParaRPr kumimoji="1" lang="en-US" altLang="ja-JP" dirty="0" smtClean="0"/>
          </a:p>
          <a:p>
            <a:pPr marL="0" indent="0">
              <a:buNone/>
            </a:pPr>
            <a:r>
              <a:rPr lang="ja-JP" altLang="en-US" dirty="0" smtClean="0"/>
              <a:t>ライトの色を</a:t>
            </a:r>
            <a:r>
              <a:rPr lang="en-US" altLang="ja-JP" dirty="0" smtClean="0"/>
              <a:t>{R</a:t>
            </a:r>
            <a:r>
              <a:rPr lang="en-US" altLang="ja-JP" baseline="-25000" dirty="0" smtClean="0"/>
              <a:t>L</a:t>
            </a:r>
            <a:r>
              <a:rPr lang="en-US" altLang="ja-JP" dirty="0" smtClean="0"/>
              <a:t>,G</a:t>
            </a:r>
            <a:r>
              <a:rPr lang="en-US" altLang="ja-JP" baseline="-25000" dirty="0" smtClean="0"/>
              <a:t>L</a:t>
            </a:r>
            <a:r>
              <a:rPr lang="en-US" altLang="ja-JP" dirty="0" smtClean="0"/>
              <a:t>,B</a:t>
            </a:r>
            <a:r>
              <a:rPr lang="en-US" altLang="ja-JP" baseline="-25000" dirty="0"/>
              <a:t>L</a:t>
            </a:r>
            <a:r>
              <a:rPr lang="en-US" altLang="ja-JP" dirty="0" smtClean="0"/>
              <a:t>}</a:t>
            </a:r>
            <a:r>
              <a:rPr lang="ja-JP" altLang="en-US" dirty="0" smtClean="0"/>
              <a:t>とし、各成分の積に前ページのライト強度を掛けたものを新しい色とする。</a:t>
            </a:r>
            <a:endParaRPr lang="en-US" altLang="ja-JP" dirty="0" smtClean="0"/>
          </a:p>
          <a:p>
            <a:pPr marL="0" indent="0">
              <a:buNone/>
            </a:pPr>
            <a:r>
              <a:rPr lang="en-US" altLang="ja-JP" sz="1900" b="1" dirty="0" smtClean="0">
                <a:solidFill>
                  <a:srgbClr val="FF0000"/>
                </a:solidFill>
              </a:rPr>
              <a:t>※</a:t>
            </a:r>
            <a:r>
              <a:rPr lang="ja-JP" altLang="en-US" sz="1900" b="1" dirty="0" smtClean="0">
                <a:solidFill>
                  <a:srgbClr val="FF0000"/>
                </a:solidFill>
              </a:rPr>
              <a:t>色が</a:t>
            </a:r>
            <a:r>
              <a:rPr lang="en-US" altLang="ja-JP" sz="1900" b="1" dirty="0" smtClean="0">
                <a:solidFill>
                  <a:srgbClr val="FF0000"/>
                </a:solidFill>
              </a:rPr>
              <a:t>0</a:t>
            </a:r>
            <a:r>
              <a:rPr lang="ja-JP" altLang="en-US" sz="1900" b="1" dirty="0" smtClean="0">
                <a:solidFill>
                  <a:srgbClr val="FF0000"/>
                </a:solidFill>
              </a:rPr>
              <a:t>～</a:t>
            </a:r>
            <a:r>
              <a:rPr lang="en-US" altLang="ja-JP" sz="1900" b="1" dirty="0" smtClean="0">
                <a:solidFill>
                  <a:srgbClr val="FF0000"/>
                </a:solidFill>
              </a:rPr>
              <a:t>1</a:t>
            </a:r>
            <a:r>
              <a:rPr lang="ja-JP" altLang="en-US" sz="1900" b="1" dirty="0" smtClean="0">
                <a:solidFill>
                  <a:srgbClr val="FF0000"/>
                </a:solidFill>
              </a:rPr>
              <a:t>で定義されているので、掛けていくと、どんどんと暗くなることに要注意</a:t>
            </a:r>
            <a:endParaRPr lang="en-US" altLang="ja-JP" sz="1900" b="1" dirty="0" smtClean="0">
              <a:solidFill>
                <a:srgbClr val="FF0000"/>
              </a:solidFill>
            </a:endParaRPr>
          </a:p>
          <a:p>
            <a:pPr marL="0" indent="0">
              <a:buNone/>
            </a:pPr>
            <a:r>
              <a:rPr lang="en-US" altLang="ja-JP" dirty="0" smtClean="0"/>
              <a:t>R=Id * R</a:t>
            </a:r>
            <a:r>
              <a:rPr lang="en-US" altLang="ja-JP" baseline="-25000" dirty="0" smtClean="0"/>
              <a:t>o</a:t>
            </a:r>
            <a:r>
              <a:rPr lang="en-US" altLang="ja-JP" dirty="0" smtClean="0"/>
              <a:t>*R</a:t>
            </a:r>
            <a:r>
              <a:rPr lang="en-US" altLang="ja-JP" baseline="-25000" dirty="0" smtClean="0"/>
              <a:t>L</a:t>
            </a:r>
          </a:p>
          <a:p>
            <a:pPr marL="0" indent="0">
              <a:buNone/>
            </a:pPr>
            <a:r>
              <a:rPr lang="en-US" altLang="ja-JP" dirty="0" smtClean="0"/>
              <a:t>G=Id </a:t>
            </a:r>
            <a:r>
              <a:rPr lang="en-US" altLang="ja-JP" dirty="0"/>
              <a:t>* </a:t>
            </a:r>
            <a:r>
              <a:rPr lang="en-US" altLang="ja-JP" dirty="0" smtClean="0"/>
              <a:t>G</a:t>
            </a:r>
            <a:r>
              <a:rPr lang="en-US" altLang="ja-JP" baseline="-25000" dirty="0" smtClean="0"/>
              <a:t>o</a:t>
            </a:r>
            <a:r>
              <a:rPr lang="en-US" altLang="ja-JP" dirty="0" smtClean="0"/>
              <a:t>*G</a:t>
            </a:r>
            <a:r>
              <a:rPr lang="en-US" altLang="ja-JP" baseline="-25000" dirty="0" smtClean="0"/>
              <a:t>L</a:t>
            </a:r>
            <a:endParaRPr lang="en-US" altLang="ja-JP" dirty="0"/>
          </a:p>
          <a:p>
            <a:pPr marL="0" indent="0">
              <a:buNone/>
            </a:pPr>
            <a:r>
              <a:rPr lang="en-US" altLang="ja-JP" dirty="0" smtClean="0"/>
              <a:t>B=Id </a:t>
            </a:r>
            <a:r>
              <a:rPr lang="en-US" altLang="ja-JP" dirty="0"/>
              <a:t>* </a:t>
            </a:r>
            <a:r>
              <a:rPr lang="en-US" altLang="ja-JP" dirty="0" smtClean="0"/>
              <a:t>B</a:t>
            </a:r>
            <a:r>
              <a:rPr lang="en-US" altLang="ja-JP" baseline="-25000" dirty="0" smtClean="0"/>
              <a:t>o</a:t>
            </a:r>
            <a:r>
              <a:rPr lang="en-US" altLang="ja-JP" dirty="0" smtClean="0"/>
              <a:t>*B</a:t>
            </a:r>
            <a:r>
              <a:rPr lang="en-US" altLang="ja-JP" baseline="-25000" dirty="0" smtClean="0"/>
              <a:t>L</a:t>
            </a:r>
            <a:endParaRPr lang="en-US" altLang="ja-JP" dirty="0"/>
          </a:p>
          <a:p>
            <a:pPr marL="0" indent="0">
              <a:buNone/>
            </a:pPr>
            <a:endParaRPr lang="en-US" altLang="ja-JP" dirty="0" smtClean="0"/>
          </a:p>
        </p:txBody>
      </p:sp>
    </p:spTree>
    <p:extLst>
      <p:ext uri="{BB962C8B-B14F-4D97-AF65-F5344CB8AC3E}">
        <p14:creationId xmlns:p14="http://schemas.microsoft.com/office/powerpoint/2010/main" val="15332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Renderer</a:t>
            </a:r>
            <a:r>
              <a:rPr lang="ja-JP" altLang="en-US" dirty="0" smtClean="0"/>
              <a:t>を自分で開発することでＣＧについてより深い理解を得る</a:t>
            </a:r>
            <a:endParaRPr lang="en-US" altLang="ja-JP" dirty="0" smtClean="0"/>
          </a:p>
          <a:p>
            <a:pPr lvl="1"/>
            <a:r>
              <a:rPr kumimoji="1" lang="ja-JP" altLang="en-US" dirty="0" smtClean="0"/>
              <a:t>フルソフトウエアレンダリング（どこでも動く）</a:t>
            </a:r>
            <a:endParaRPr kumimoji="1" lang="en-US" altLang="ja-JP" dirty="0" smtClean="0"/>
          </a:p>
          <a:p>
            <a:pPr lvl="1"/>
            <a:r>
              <a:rPr lang="ja-JP" altLang="en-US" dirty="0" smtClean="0"/>
              <a:t>画素＝点（グラフィックスプリミティブ）なのでリッチな情報を持った画像を生成できる</a:t>
            </a:r>
            <a:endParaRPr kumimoji="1" lang="ja-JP" altLang="en-US" dirty="0"/>
          </a:p>
        </p:txBody>
      </p:sp>
    </p:spTree>
    <p:extLst>
      <p:ext uri="{BB962C8B-B14F-4D97-AF65-F5344CB8AC3E}">
        <p14:creationId xmlns:p14="http://schemas.microsoft.com/office/powerpoint/2010/main" val="263552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色計算の</a:t>
            </a:r>
            <a:r>
              <a:rPr lang="ja-JP" altLang="en-US" dirty="0" smtClean="0"/>
              <a:t>デバッグ</a:t>
            </a:r>
            <a:endParaRPr lang="en-US" altLang="ja-JP" dirty="0" smtClean="0"/>
          </a:p>
          <a:p>
            <a:r>
              <a:rPr kumimoji="1" lang="ja-JP" altLang="en-US" dirty="0" smtClean="0"/>
              <a:t>ステンシルバッファ（最近はＣＧでマスク処理に使うようだが</a:t>
            </a:r>
            <a:r>
              <a:rPr kumimoji="1" lang="en-US" altLang="ja-JP" dirty="0" smtClean="0"/>
              <a:t>…</a:t>
            </a:r>
            <a:r>
              <a:rPr kumimoji="1" lang="ja-JP" altLang="en-US" dirty="0" smtClean="0"/>
              <a:t>）を使って、点の属性データをバッファに残していく。</a:t>
            </a:r>
            <a:endParaRPr kumimoji="1" lang="ja-JP" altLang="en-US" dirty="0"/>
          </a:p>
        </p:txBody>
      </p:sp>
    </p:spTree>
    <p:extLst>
      <p:ext uri="{BB962C8B-B14F-4D97-AF65-F5344CB8AC3E}">
        <p14:creationId xmlns:p14="http://schemas.microsoft.com/office/powerpoint/2010/main" val="367297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設計図１</a:t>
            </a:r>
            <a:endParaRPr kumimoji="1" lang="ja-JP" altLang="en-US" dirty="0"/>
          </a:p>
        </p:txBody>
      </p:sp>
      <p:sp>
        <p:nvSpPr>
          <p:cNvPr id="4" name="円柱 3"/>
          <p:cNvSpPr/>
          <p:nvPr/>
        </p:nvSpPr>
        <p:spPr>
          <a:xfrm>
            <a:off x="637710" y="1700808"/>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Points</a:t>
            </a:r>
          </a:p>
          <a:p>
            <a:pPr algn="ctr"/>
            <a:r>
              <a:rPr lang="en-US" altLang="ja-JP" dirty="0" smtClean="0"/>
              <a:t>(Org)</a:t>
            </a:r>
            <a:endParaRPr kumimoji="1" lang="ja-JP" altLang="en-US" dirty="0"/>
          </a:p>
        </p:txBody>
      </p:sp>
      <p:sp>
        <p:nvSpPr>
          <p:cNvPr id="5" name="円柱 4"/>
          <p:cNvSpPr/>
          <p:nvPr/>
        </p:nvSpPr>
        <p:spPr>
          <a:xfrm>
            <a:off x="637710" y="3064174"/>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STL (</a:t>
            </a:r>
            <a:r>
              <a:rPr kumimoji="1" lang="en-US" altLang="ja-JP" dirty="0" err="1" smtClean="0"/>
              <a:t>Ascii</a:t>
            </a:r>
            <a:r>
              <a:rPr kumimoji="1" lang="en-US" altLang="ja-JP" dirty="0" smtClean="0"/>
              <a:t>)</a:t>
            </a:r>
          </a:p>
        </p:txBody>
      </p:sp>
      <p:sp>
        <p:nvSpPr>
          <p:cNvPr id="6" name="テキスト ボックス 5"/>
          <p:cNvSpPr txBox="1"/>
          <p:nvPr/>
        </p:nvSpPr>
        <p:spPr>
          <a:xfrm>
            <a:off x="2483768" y="3193016"/>
            <a:ext cx="1240596" cy="646331"/>
          </a:xfrm>
          <a:prstGeom prst="rect">
            <a:avLst/>
          </a:prstGeom>
          <a:noFill/>
          <a:ln>
            <a:solidFill>
              <a:schemeClr val="accent1"/>
            </a:solidFill>
          </a:ln>
        </p:spPr>
        <p:txBody>
          <a:bodyPr wrap="none" rtlCol="0">
            <a:spAutoFit/>
          </a:bodyPr>
          <a:lstStyle/>
          <a:p>
            <a:r>
              <a:rPr lang="en-US" altLang="ja-JP" dirty="0" smtClean="0"/>
              <a:t>Points</a:t>
            </a:r>
          </a:p>
          <a:p>
            <a:r>
              <a:rPr kumimoji="1" lang="en-US" altLang="ja-JP" dirty="0" smtClean="0"/>
              <a:t>Generation</a:t>
            </a:r>
            <a:endParaRPr kumimoji="1" lang="ja-JP" altLang="en-US" dirty="0"/>
          </a:p>
        </p:txBody>
      </p:sp>
      <p:cxnSp>
        <p:nvCxnSpPr>
          <p:cNvPr id="8" name="直線矢印コネクタ 7"/>
          <p:cNvCxnSpPr>
            <a:stCxn id="5" idx="4"/>
            <a:endCxn id="6" idx="1"/>
          </p:cNvCxnSpPr>
          <p:nvPr/>
        </p:nvCxnSpPr>
        <p:spPr>
          <a:xfrm>
            <a:off x="1933854" y="3496222"/>
            <a:ext cx="549914" cy="19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フローチャート : 書類 9"/>
          <p:cNvSpPr/>
          <p:nvPr/>
        </p:nvSpPr>
        <p:spPr>
          <a:xfrm>
            <a:off x="3995936" y="2132856"/>
            <a:ext cx="1008112" cy="79208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Points</a:t>
            </a:r>
          </a:p>
          <a:p>
            <a:pPr algn="ctr"/>
            <a:r>
              <a:rPr lang="ja-JP" altLang="en-US" dirty="0"/>
              <a:t>構造体</a:t>
            </a:r>
            <a:endParaRPr kumimoji="1" lang="ja-JP" altLang="en-US" dirty="0"/>
          </a:p>
        </p:txBody>
      </p:sp>
      <p:cxnSp>
        <p:nvCxnSpPr>
          <p:cNvPr id="12" name="直線矢印コネクタ 11"/>
          <p:cNvCxnSpPr>
            <a:endCxn id="10" idx="1"/>
          </p:cNvCxnSpPr>
          <p:nvPr/>
        </p:nvCxnSpPr>
        <p:spPr>
          <a:xfrm flipV="1">
            <a:off x="3724364" y="2528900"/>
            <a:ext cx="271572" cy="967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4"/>
            <a:endCxn id="10" idx="1"/>
          </p:cNvCxnSpPr>
          <p:nvPr/>
        </p:nvCxnSpPr>
        <p:spPr>
          <a:xfrm>
            <a:off x="1933854" y="2132856"/>
            <a:ext cx="2062082"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147786" y="4023557"/>
            <a:ext cx="1144031" cy="369332"/>
          </a:xfrm>
          <a:prstGeom prst="rect">
            <a:avLst/>
          </a:prstGeom>
          <a:noFill/>
          <a:ln>
            <a:solidFill>
              <a:schemeClr val="accent1"/>
            </a:solidFill>
          </a:ln>
        </p:spPr>
        <p:txBody>
          <a:bodyPr wrap="none" rtlCol="0">
            <a:spAutoFit/>
          </a:bodyPr>
          <a:lstStyle/>
          <a:p>
            <a:r>
              <a:rPr kumimoji="1" lang="en-US" altLang="ja-JP" dirty="0" smtClean="0"/>
              <a:t>Rendering</a:t>
            </a:r>
            <a:endParaRPr kumimoji="1" lang="ja-JP" altLang="en-US" dirty="0"/>
          </a:p>
        </p:txBody>
      </p:sp>
      <p:sp>
        <p:nvSpPr>
          <p:cNvPr id="18" name="フローチャート : 書類 17"/>
          <p:cNvSpPr/>
          <p:nvPr/>
        </p:nvSpPr>
        <p:spPr>
          <a:xfrm>
            <a:off x="6300192" y="1700808"/>
            <a:ext cx="1584176" cy="1363366"/>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Up</a:t>
            </a:r>
          </a:p>
          <a:p>
            <a:pPr algn="ctr"/>
            <a:r>
              <a:rPr lang="en-US" altLang="ja-JP" dirty="0" err="1" smtClean="0"/>
              <a:t>LookAtFrom</a:t>
            </a:r>
            <a:endParaRPr lang="en-US" altLang="ja-JP" dirty="0" smtClean="0"/>
          </a:p>
          <a:p>
            <a:pPr algn="ctr"/>
            <a:r>
              <a:rPr lang="ja-JP" altLang="en-US" dirty="0"/>
              <a:t>投影法</a:t>
            </a:r>
            <a:endParaRPr lang="en-US" altLang="ja-JP" dirty="0" smtClean="0"/>
          </a:p>
        </p:txBody>
      </p:sp>
      <p:cxnSp>
        <p:nvCxnSpPr>
          <p:cNvPr id="20" name="直線矢印コネクタ 19"/>
          <p:cNvCxnSpPr>
            <a:stCxn id="18" idx="1"/>
            <a:endCxn id="16" idx="0"/>
          </p:cNvCxnSpPr>
          <p:nvPr/>
        </p:nvCxnSpPr>
        <p:spPr>
          <a:xfrm flipH="1">
            <a:off x="4719802" y="2382491"/>
            <a:ext cx="1580390" cy="1641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2"/>
            <a:endCxn id="16" idx="0"/>
          </p:cNvCxnSpPr>
          <p:nvPr/>
        </p:nvCxnSpPr>
        <p:spPr>
          <a:xfrm>
            <a:off x="4499992" y="2872578"/>
            <a:ext cx="219810" cy="1150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フローチャート : 書類 25"/>
          <p:cNvSpPr/>
          <p:nvPr/>
        </p:nvSpPr>
        <p:spPr>
          <a:xfrm>
            <a:off x="6588224" y="3279227"/>
            <a:ext cx="1008112" cy="68168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Light</a:t>
            </a:r>
          </a:p>
        </p:txBody>
      </p:sp>
      <p:cxnSp>
        <p:nvCxnSpPr>
          <p:cNvPr id="28" name="直線矢印コネクタ 27"/>
          <p:cNvCxnSpPr>
            <a:stCxn id="26" idx="1"/>
            <a:endCxn id="16" idx="0"/>
          </p:cNvCxnSpPr>
          <p:nvPr/>
        </p:nvCxnSpPr>
        <p:spPr>
          <a:xfrm flipH="1">
            <a:off x="4719802" y="3620069"/>
            <a:ext cx="1868422" cy="403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フローチャート : 書類 29"/>
          <p:cNvSpPr/>
          <p:nvPr/>
        </p:nvSpPr>
        <p:spPr>
          <a:xfrm>
            <a:off x="6732240" y="4221088"/>
            <a:ext cx="1008112" cy="681683"/>
          </a:xfrm>
          <a:prstGeom prst="flowChartDocumen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Texture</a:t>
            </a:r>
          </a:p>
        </p:txBody>
      </p:sp>
      <p:cxnSp>
        <p:nvCxnSpPr>
          <p:cNvPr id="32" name="直線矢印コネクタ 31"/>
          <p:cNvCxnSpPr>
            <a:stCxn id="30" idx="1"/>
            <a:endCxn id="16" idx="0"/>
          </p:cNvCxnSpPr>
          <p:nvPr/>
        </p:nvCxnSpPr>
        <p:spPr>
          <a:xfrm flipH="1" flipV="1">
            <a:off x="4719802" y="4023557"/>
            <a:ext cx="2012438" cy="538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6" idx="2"/>
          </p:cNvCxnSpPr>
          <p:nvPr/>
        </p:nvCxnSpPr>
        <p:spPr>
          <a:xfrm>
            <a:off x="4719802" y="4392889"/>
            <a:ext cx="0" cy="509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フローチャート : 書類 39"/>
          <p:cNvSpPr/>
          <p:nvPr/>
        </p:nvSpPr>
        <p:spPr>
          <a:xfrm>
            <a:off x="4283705" y="4876174"/>
            <a:ext cx="1008112" cy="68168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Image</a:t>
            </a:r>
          </a:p>
        </p:txBody>
      </p:sp>
      <p:cxnSp>
        <p:nvCxnSpPr>
          <p:cNvPr id="42" name="直線矢印コネクタ 41"/>
          <p:cNvCxnSpPr>
            <a:stCxn id="40" idx="2"/>
            <a:endCxn id="46" idx="0"/>
          </p:cNvCxnSpPr>
          <p:nvPr/>
        </p:nvCxnSpPr>
        <p:spPr>
          <a:xfrm>
            <a:off x="4787761" y="5512790"/>
            <a:ext cx="530101" cy="294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円柱 43"/>
          <p:cNvSpPr/>
          <p:nvPr/>
        </p:nvSpPr>
        <p:spPr>
          <a:xfrm>
            <a:off x="6757508" y="5750821"/>
            <a:ext cx="1296144" cy="86409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bmp</a:t>
            </a:r>
          </a:p>
        </p:txBody>
      </p:sp>
      <p:sp>
        <p:nvSpPr>
          <p:cNvPr id="46" name="テキスト ボックス 45"/>
          <p:cNvSpPr txBox="1"/>
          <p:nvPr/>
        </p:nvSpPr>
        <p:spPr>
          <a:xfrm>
            <a:off x="4889699" y="5807005"/>
            <a:ext cx="856325" cy="646331"/>
          </a:xfrm>
          <a:prstGeom prst="rect">
            <a:avLst/>
          </a:prstGeom>
          <a:noFill/>
          <a:ln>
            <a:solidFill>
              <a:schemeClr val="accent1"/>
            </a:solidFill>
          </a:ln>
        </p:spPr>
        <p:txBody>
          <a:bodyPr wrap="none" rtlCol="0">
            <a:spAutoFit/>
          </a:bodyPr>
          <a:lstStyle/>
          <a:p>
            <a:r>
              <a:rPr lang="en-US" altLang="ja-JP" dirty="0" smtClean="0"/>
              <a:t>File</a:t>
            </a:r>
          </a:p>
          <a:p>
            <a:r>
              <a:rPr lang="en-US" altLang="ja-JP" dirty="0" smtClean="0"/>
              <a:t>Output</a:t>
            </a:r>
            <a:endParaRPr kumimoji="1" lang="ja-JP" altLang="en-US" dirty="0"/>
          </a:p>
        </p:txBody>
      </p:sp>
      <p:cxnSp>
        <p:nvCxnSpPr>
          <p:cNvPr id="49" name="直線矢印コネクタ 48"/>
          <p:cNvCxnSpPr>
            <a:stCxn id="46" idx="3"/>
            <a:endCxn id="44" idx="2"/>
          </p:cNvCxnSpPr>
          <p:nvPr/>
        </p:nvCxnSpPr>
        <p:spPr>
          <a:xfrm>
            <a:off x="5746024" y="6130171"/>
            <a:ext cx="1011484" cy="5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3624929" y="1601614"/>
            <a:ext cx="2529539" cy="369332"/>
          </a:xfrm>
          <a:prstGeom prst="rect">
            <a:avLst/>
          </a:prstGeom>
          <a:noFill/>
        </p:spPr>
        <p:txBody>
          <a:bodyPr wrap="none" rtlCol="0">
            <a:spAutoFit/>
          </a:bodyPr>
          <a:lstStyle/>
          <a:p>
            <a:r>
              <a:rPr lang="ja-JP" altLang="en-US" dirty="0" smtClean="0"/>
              <a:t>①　</a:t>
            </a:r>
            <a:r>
              <a:rPr lang="en-US" altLang="ja-JP" dirty="0" smtClean="0"/>
              <a:t>Points</a:t>
            </a:r>
            <a:r>
              <a:rPr lang="ja-JP" altLang="en-US" dirty="0" smtClean="0"/>
              <a:t>構造体の定義</a:t>
            </a:r>
            <a:endParaRPr kumimoji="1" lang="ja-JP" altLang="en-US" dirty="0"/>
          </a:p>
        </p:txBody>
      </p:sp>
    </p:spTree>
    <p:extLst>
      <p:ext uri="{BB962C8B-B14F-4D97-AF65-F5344CB8AC3E}">
        <p14:creationId xmlns:p14="http://schemas.microsoft.com/office/powerpoint/2010/main" val="15491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a:t>
            </a:r>
            <a:r>
              <a:rPr kumimoji="1" lang="ja-JP" altLang="en-US" dirty="0" smtClean="0"/>
              <a:t>　進捗</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Points</a:t>
            </a:r>
            <a:r>
              <a:rPr kumimoji="1" lang="ja-JP" altLang="en-US" dirty="0" smtClean="0"/>
              <a:t>データの構造体を定義した。</a:t>
            </a:r>
            <a:endParaRPr kumimoji="1" lang="en-US" altLang="ja-JP" dirty="0" smtClean="0"/>
          </a:p>
          <a:p>
            <a:r>
              <a:rPr lang="ja-JP" altLang="en-US" dirty="0" smtClean="0"/>
              <a:t>初期化とメモリアロケーションの関数を開発</a:t>
            </a:r>
            <a:endParaRPr lang="en-US" altLang="ja-JP" dirty="0" smtClean="0"/>
          </a:p>
          <a:p>
            <a:r>
              <a:rPr kumimoji="1" lang="ja-JP" altLang="en-US" dirty="0" smtClean="0"/>
              <a:t>値をセットする関数を開発</a:t>
            </a:r>
            <a:endParaRPr kumimoji="1" lang="en-US" altLang="ja-JP" dirty="0" smtClean="0"/>
          </a:p>
          <a:p>
            <a:r>
              <a:rPr kumimoji="1" lang="ja-JP" altLang="en-US" dirty="0" smtClean="0"/>
              <a:t>２つの関数を使って球の点群を生成するユーティリティ関数を作成する途中で終了。</a:t>
            </a:r>
            <a:endParaRPr kumimoji="1" lang="en-US" altLang="ja-JP" dirty="0" smtClean="0"/>
          </a:p>
          <a:p>
            <a:pPr lvl="1"/>
            <a:r>
              <a:rPr lang="ja-JP" altLang="en-US" dirty="0" smtClean="0"/>
              <a:t>次回</a:t>
            </a:r>
            <a:r>
              <a:rPr lang="ja-JP" altLang="en-US" dirty="0"/>
              <a:t>は</a:t>
            </a:r>
            <a:r>
              <a:rPr lang="ja-JP" altLang="en-US" dirty="0" smtClean="0"/>
              <a:t>、フレームバッファを生成（今回の構造体生成と同じ、</a:t>
            </a:r>
            <a:r>
              <a:rPr lang="en-US" altLang="ja-JP" dirty="0" err="1" smtClean="0"/>
              <a:t>width,height</a:t>
            </a:r>
            <a:r>
              <a:rPr lang="ja-JP" altLang="en-US" dirty="0" smtClean="0"/>
              <a:t>を指定してフレームバッファと</a:t>
            </a:r>
            <a:r>
              <a:rPr lang="en-US" altLang="ja-JP" dirty="0" smtClean="0"/>
              <a:t>Z</a:t>
            </a:r>
            <a:r>
              <a:rPr lang="ja-JP" altLang="en-US" dirty="0" smtClean="0"/>
              <a:t>バッファ、Ｖバッファ（ステンシル）を確保する。）</a:t>
            </a:r>
            <a:endParaRPr lang="en-US" altLang="ja-JP" dirty="0" smtClean="0"/>
          </a:p>
          <a:p>
            <a:pPr lvl="1"/>
            <a:r>
              <a:rPr kumimoji="1" lang="ja-JP" altLang="en-US" dirty="0" smtClean="0"/>
              <a:t>ライスタライジング（平行投影）</a:t>
            </a:r>
            <a:endParaRPr kumimoji="1" lang="en-US" altLang="ja-JP" dirty="0" smtClean="0"/>
          </a:p>
          <a:p>
            <a:pPr lvl="1"/>
            <a:r>
              <a:rPr lang="ja-JP" altLang="en-US" dirty="0" smtClean="0"/>
              <a:t>シェーディング</a:t>
            </a:r>
            <a:endParaRPr lang="en-US" altLang="ja-JP" dirty="0" smtClean="0"/>
          </a:p>
          <a:p>
            <a:pPr lvl="1"/>
            <a:r>
              <a:rPr kumimoji="1" lang="ja-JP" altLang="en-US" dirty="0" smtClean="0"/>
              <a:t>ファイル</a:t>
            </a:r>
            <a:r>
              <a:rPr kumimoji="1" lang="ja-JP" altLang="en-US" dirty="0"/>
              <a:t>へ</a:t>
            </a:r>
            <a:r>
              <a:rPr kumimoji="1" lang="ja-JP" altLang="en-US" dirty="0" smtClean="0"/>
              <a:t>の書出し</a:t>
            </a:r>
            <a:endParaRPr kumimoji="1" lang="ja-JP" altLang="en-US" dirty="0"/>
          </a:p>
        </p:txBody>
      </p:sp>
    </p:spTree>
    <p:extLst>
      <p:ext uri="{BB962C8B-B14F-4D97-AF65-F5344CB8AC3E}">
        <p14:creationId xmlns:p14="http://schemas.microsoft.com/office/powerpoint/2010/main" val="104102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球</a:t>
            </a:r>
            <a:r>
              <a:rPr lang="ja-JP" altLang="en-US" dirty="0" smtClean="0"/>
              <a:t>オブジェクトの作成</a:t>
            </a:r>
            <a:endParaRPr kumimoji="1" lang="ja-JP" altLang="en-US" dirty="0"/>
          </a:p>
        </p:txBody>
      </p:sp>
      <p:sp>
        <p:nvSpPr>
          <p:cNvPr id="3" name="コンテンツ プレースホルダー 2"/>
          <p:cNvSpPr>
            <a:spLocks noGrp="1"/>
          </p:cNvSpPr>
          <p:nvPr>
            <p:ph idx="1"/>
          </p:nvPr>
        </p:nvSpPr>
        <p:spPr>
          <a:xfrm>
            <a:off x="6228184" y="2060849"/>
            <a:ext cx="2664296" cy="2664296"/>
          </a:xfrm>
        </p:spPr>
        <p:txBody>
          <a:bodyPr>
            <a:normAutofit/>
          </a:bodyPr>
          <a:lstStyle/>
          <a:p>
            <a:pPr marL="0" indent="0">
              <a:buNone/>
            </a:pPr>
            <a:r>
              <a:rPr kumimoji="1" lang="ja-JP" altLang="en-US" sz="2400" dirty="0" smtClean="0"/>
              <a:t>完成した「球オブジェクト」を</a:t>
            </a:r>
            <a:r>
              <a:rPr kumimoji="1" lang="en-US" altLang="ja-JP" sz="2400" dirty="0" err="1" smtClean="0"/>
              <a:t>MicroAVS</a:t>
            </a:r>
            <a:r>
              <a:rPr kumimoji="1" lang="ja-JP" altLang="en-US" sz="2400" dirty="0" smtClean="0"/>
              <a:t>で表示</a:t>
            </a:r>
            <a:endParaRPr kumimoji="1" lang="en-US" altLang="ja-JP" sz="2400" dirty="0" smtClean="0"/>
          </a:p>
          <a:p>
            <a:pPr marL="0" indent="0">
              <a:buNone/>
            </a:pPr>
            <a:r>
              <a:rPr lang="ja-JP" altLang="en-US" sz="2400" dirty="0" smtClean="0"/>
              <a:t>（</a:t>
            </a:r>
            <a:r>
              <a:rPr lang="en-US" altLang="ja-JP" sz="2400" dirty="0" smtClean="0"/>
              <a:t>20</a:t>
            </a:r>
            <a:r>
              <a:rPr lang="ja-JP" altLang="en-US" sz="2400" dirty="0" err="1" smtClean="0"/>
              <a:t>ｘ</a:t>
            </a:r>
            <a:r>
              <a:rPr lang="en-US" altLang="ja-JP" sz="2400" dirty="0" smtClean="0"/>
              <a:t>20</a:t>
            </a:r>
            <a:r>
              <a:rPr lang="ja-JP" altLang="en-US" sz="2400" dirty="0" smtClean="0"/>
              <a:t>の点群）</a:t>
            </a:r>
            <a:endParaRPr kumimoji="1" lang="ja-JP"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21" y="1916832"/>
            <a:ext cx="5507335" cy="4249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5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フレームバッファの設計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フレームバッファはレンダリング結果の色情報を格納するメモリ領域。</a:t>
            </a:r>
            <a:endParaRPr kumimoji="1" lang="en-US" altLang="ja-JP" dirty="0" smtClean="0"/>
          </a:p>
          <a:p>
            <a:r>
              <a:rPr lang="en-US" altLang="ja-JP" dirty="0" smtClean="0"/>
              <a:t>Width</a:t>
            </a:r>
            <a:r>
              <a:rPr lang="ja-JP" altLang="en-US" dirty="0" err="1" smtClean="0"/>
              <a:t>ｘ</a:t>
            </a:r>
            <a:r>
              <a:rPr lang="en-US" altLang="ja-JP" dirty="0" smtClean="0"/>
              <a:t> Height </a:t>
            </a:r>
            <a:r>
              <a:rPr lang="ja-JP" altLang="en-US" dirty="0" err="1" smtClean="0"/>
              <a:t>ｘ</a:t>
            </a:r>
            <a:r>
              <a:rPr lang="ja-JP" altLang="en-US" dirty="0" smtClean="0"/>
              <a:t>深さ（</a:t>
            </a:r>
            <a:r>
              <a:rPr lang="en-US" altLang="ja-JP" dirty="0" err="1" smtClean="0"/>
              <a:t>RGBa</a:t>
            </a:r>
            <a:r>
              <a:rPr lang="en-US" altLang="ja-JP" dirty="0" smtClean="0"/>
              <a:t>=4Byte)</a:t>
            </a:r>
          </a:p>
          <a:p>
            <a:r>
              <a:rPr kumimoji="1" lang="en-US" altLang="ja-JP" dirty="0" smtClean="0"/>
              <a:t>RGBA</a:t>
            </a:r>
            <a:r>
              <a:rPr kumimoji="1" lang="ja-JP" altLang="en-US" dirty="0" smtClean="0"/>
              <a:t>は</a:t>
            </a:r>
            <a:r>
              <a:rPr kumimoji="1" lang="en-US" altLang="ja-JP" dirty="0" smtClean="0"/>
              <a:t>0</a:t>
            </a:r>
            <a:r>
              <a:rPr kumimoji="1" lang="ja-JP" altLang="en-US" dirty="0" smtClean="0"/>
              <a:t>～</a:t>
            </a:r>
            <a:r>
              <a:rPr kumimoji="1" lang="en-US" altLang="ja-JP" dirty="0" smtClean="0"/>
              <a:t>255</a:t>
            </a:r>
            <a:r>
              <a:rPr kumimoji="1" lang="ja-JP" altLang="en-US" dirty="0" smtClean="0"/>
              <a:t>の値を取る　</a:t>
            </a:r>
            <a:r>
              <a:rPr kumimoji="1" lang="en-US" altLang="ja-JP" dirty="0" smtClean="0"/>
              <a:t>unsigned char </a:t>
            </a:r>
            <a:r>
              <a:rPr kumimoji="1" lang="ja-JP" altLang="en-US" dirty="0" smtClean="0"/>
              <a:t>で確保する。</a:t>
            </a:r>
            <a:endParaRPr kumimoji="1" lang="en-US" altLang="ja-JP" dirty="0" smtClean="0"/>
          </a:p>
          <a:p>
            <a:r>
              <a:rPr lang="en-US" altLang="ja-JP" dirty="0" smtClean="0"/>
              <a:t>Z</a:t>
            </a:r>
            <a:r>
              <a:rPr lang="ja-JP" altLang="en-US" dirty="0" smtClean="0"/>
              <a:t>バッファは、試しに</a:t>
            </a:r>
            <a:r>
              <a:rPr lang="en-US" altLang="ja-JP" dirty="0" smtClean="0"/>
              <a:t>float</a:t>
            </a:r>
            <a:r>
              <a:rPr lang="ja-JP" altLang="en-US" dirty="0" smtClean="0"/>
              <a:t>の配列とする。通常はグラフィックスボードのチップが整数演算を高速にするようになっているので</a:t>
            </a:r>
            <a:r>
              <a:rPr lang="en-US" altLang="ja-JP" dirty="0" err="1" smtClean="0"/>
              <a:t>int</a:t>
            </a:r>
            <a:r>
              <a:rPr lang="ja-JP" altLang="en-US" dirty="0" smtClean="0"/>
              <a:t>だが、ここでは</a:t>
            </a:r>
            <a:r>
              <a:rPr lang="en-US" altLang="ja-JP" dirty="0" smtClean="0"/>
              <a:t>float </a:t>
            </a:r>
            <a:r>
              <a:rPr lang="ja-JP" altLang="en-US" dirty="0" smtClean="0"/>
              <a:t>にしてみる。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14973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ステンシルバッファ</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ステンシルバッファは、自由に使うことができるバッファで、Ｚバッファ同様に描画された物体の情報を格納する。</a:t>
            </a:r>
            <a:endParaRPr kumimoji="1" lang="en-US" altLang="ja-JP" dirty="0" smtClean="0"/>
          </a:p>
          <a:p>
            <a:r>
              <a:rPr lang="ja-JP" altLang="en-US" dirty="0"/>
              <a:t>典型的</a:t>
            </a:r>
            <a:r>
              <a:rPr lang="ja-JP" altLang="en-US" dirty="0" smtClean="0"/>
              <a:t>な利用法としてオブジェクト</a:t>
            </a:r>
            <a:r>
              <a:rPr lang="en-US" altLang="ja-JP" dirty="0" smtClean="0"/>
              <a:t>ID</a:t>
            </a:r>
            <a:r>
              <a:rPr lang="ja-JP" altLang="en-US" dirty="0" smtClean="0"/>
              <a:t>を入れておき、ピックされたときに瞬時に何がピックされたかを知る方法がある。</a:t>
            </a:r>
            <a:endParaRPr lang="en-US" altLang="ja-JP" dirty="0" smtClean="0"/>
          </a:p>
          <a:p>
            <a:r>
              <a:rPr kumimoji="1" lang="ja-JP" altLang="en-US" dirty="0"/>
              <a:t>これ</a:t>
            </a:r>
            <a:r>
              <a:rPr kumimoji="1" lang="ja-JP" altLang="en-US" dirty="0" smtClean="0"/>
              <a:t>は球オブジェクトが保持するデータと密接な関係がある。今回は法線と値１つと定義しているので、この４つとオブジェクト</a:t>
            </a:r>
            <a:r>
              <a:rPr kumimoji="1" lang="en-US" altLang="ja-JP" dirty="0" smtClean="0"/>
              <a:t>ID</a:t>
            </a:r>
            <a:r>
              <a:rPr kumimoji="1" lang="ja-JP" altLang="en-US" dirty="0" smtClean="0"/>
              <a:t>の保持が考えられる。</a:t>
            </a:r>
            <a:endParaRPr kumimoji="1" lang="ja-JP" altLang="en-US" dirty="0"/>
          </a:p>
        </p:txBody>
      </p:sp>
    </p:spTree>
    <p:extLst>
      <p:ext uri="{BB962C8B-B14F-4D97-AF65-F5344CB8AC3E}">
        <p14:creationId xmlns:p14="http://schemas.microsoft.com/office/powerpoint/2010/main" val="121721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視野</a:t>
            </a:r>
            <a:r>
              <a:rPr lang="ja-JP" altLang="en-US" sz="3600" dirty="0" smtClean="0"/>
              <a:t>変換（ワールド座標→カメラ座標系）</a:t>
            </a:r>
            <a:endParaRPr kumimoji="1" lang="ja-JP" altLang="en-US" sz="3600" dirty="0"/>
          </a:p>
        </p:txBody>
      </p:sp>
      <p:sp>
        <p:nvSpPr>
          <p:cNvPr id="3" name="コンテンツ プレースホルダー 2"/>
          <p:cNvSpPr>
            <a:spLocks noGrp="1"/>
          </p:cNvSpPr>
          <p:nvPr>
            <p:ph idx="1"/>
          </p:nvPr>
        </p:nvSpPr>
        <p:spPr/>
        <p:txBody>
          <a:bodyPr/>
          <a:lstStyle/>
          <a:p>
            <a:r>
              <a:rPr lang="en-US" altLang="ja-JP" dirty="0">
                <a:hlinkClick r:id="rId2"/>
              </a:rPr>
              <a:t>http://www5d.biglobe.ne.jp/~</a:t>
            </a:r>
            <a:r>
              <a:rPr lang="en-US" altLang="ja-JP" dirty="0" smtClean="0">
                <a:hlinkClick r:id="rId2"/>
              </a:rPr>
              <a:t>noocyte/Programming/Geometry/ViewProjTransform.html</a:t>
            </a:r>
            <a:endParaRPr lang="en-US" altLang="ja-JP" dirty="0" smtClean="0"/>
          </a:p>
          <a:p>
            <a:r>
              <a:rPr kumimoji="1" lang="ja-JP" altLang="en-US" dirty="0" smtClean="0"/>
              <a:t>資料に基づいて、視点変換のプログラム実装を開始した。</a:t>
            </a:r>
            <a:endParaRPr kumimoji="1" lang="en-US" altLang="ja-JP" dirty="0" smtClean="0"/>
          </a:p>
          <a:p>
            <a:r>
              <a:rPr kumimoji="1" lang="en-US" altLang="ja-JP" dirty="0" smtClean="0"/>
              <a:t>4</a:t>
            </a:r>
            <a:r>
              <a:rPr kumimoji="1" lang="ja-JP" altLang="en-US" dirty="0" err="1" smtClean="0"/>
              <a:t>ｘ</a:t>
            </a:r>
            <a:r>
              <a:rPr kumimoji="1" lang="en-US" altLang="ja-JP" dirty="0" smtClean="0"/>
              <a:t>4</a:t>
            </a:r>
            <a:r>
              <a:rPr kumimoji="1" lang="ja-JP" altLang="en-US" dirty="0" smtClean="0"/>
              <a:t>行列の回転成分の実装が終わった（つもり）。</a:t>
            </a:r>
            <a:endParaRPr kumimoji="1" lang="ja-JP" altLang="en-US" dirty="0"/>
          </a:p>
        </p:txBody>
      </p:sp>
    </p:spTree>
    <p:extLst>
      <p:ext uri="{BB962C8B-B14F-4D97-AF65-F5344CB8AC3E}">
        <p14:creationId xmlns:p14="http://schemas.microsoft.com/office/powerpoint/2010/main" val="37317467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1552</Words>
  <Application>Microsoft Office PowerPoint</Application>
  <PresentationFormat>画面に合わせる (4:3)</PresentationFormat>
  <Paragraphs>277</Paragraphs>
  <Slides>30</Slides>
  <Notes>1</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Office ​​テーマ</vt:lpstr>
      <vt:lpstr>Pointレンダラーの開発</vt:lpstr>
      <vt:lpstr>スケジュール</vt:lpstr>
      <vt:lpstr>目的</vt:lpstr>
      <vt:lpstr>設計図１</vt:lpstr>
      <vt:lpstr>12/1　進捗</vt:lpstr>
      <vt:lpstr>球オブジェクトの作成</vt:lpstr>
      <vt:lpstr>フレームバッファの設計</vt:lpstr>
      <vt:lpstr>ステンシルバッファ</vt:lpstr>
      <vt:lpstr>視野変換（ワールド座標→カメラ座標系）</vt:lpstr>
      <vt:lpstr>PowerPoint プレゼンテーション</vt:lpstr>
      <vt:lpstr>PowerPoint プレゼンテーション</vt:lpstr>
      <vt:lpstr>カメラ設定</vt:lpstr>
      <vt:lpstr>次回の予定</vt:lpstr>
      <vt:lpstr>PowerPoint プレゼンテーション</vt:lpstr>
      <vt:lpstr>PowerPoint プレゼンテーション</vt:lpstr>
      <vt:lpstr>12/14 進捗</vt:lpstr>
      <vt:lpstr>レンダリングパイプライン</vt:lpstr>
      <vt:lpstr>フレームバッファとビューポート</vt:lpstr>
      <vt:lpstr>PowerPoint プレゼンテーション</vt:lpstr>
      <vt:lpstr>画素数の計算（画素から計算）</vt:lpstr>
      <vt:lpstr>画素数の計算（画素から計算）</vt:lpstr>
      <vt:lpstr>PowerPoint プレゼンテーション</vt:lpstr>
      <vt:lpstr>で、結局、座標変換は</vt:lpstr>
      <vt:lpstr>12/22 座標変換ができた</vt:lpstr>
      <vt:lpstr>Bmpファイルへの書出し</vt:lpstr>
      <vt:lpstr>シェーディング</vt:lpstr>
      <vt:lpstr>PowerPoint プレゼンテーション</vt:lpstr>
      <vt:lpstr>ライティングによる効果（強度）</vt:lpstr>
      <vt:lpstr>ライティング計算</vt:lpstr>
      <vt:lpstr>次回は</vt:lpstr>
    </vt:vector>
  </TitlesOfParts>
  <Company>東京都市大学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dc:title>
  <dc:creator>miyachi</dc:creator>
  <cp:lastModifiedBy>miyachi</cp:lastModifiedBy>
  <cp:revision>23</cp:revision>
  <dcterms:created xsi:type="dcterms:W3CDTF">2016-12-01T02:20:01Z</dcterms:created>
  <dcterms:modified xsi:type="dcterms:W3CDTF">2017-01-12T06:41:15Z</dcterms:modified>
</cp:coreProperties>
</file>