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9" r:id="rId10"/>
    <p:sldId id="266" r:id="rId11"/>
    <p:sldId id="267" r:id="rId12"/>
    <p:sldId id="262" r:id="rId13"/>
    <p:sldId id="275" r:id="rId14"/>
    <p:sldId id="268" r:id="rId15"/>
    <p:sldId id="271" r:id="rId16"/>
    <p:sldId id="272" r:id="rId17"/>
    <p:sldId id="274" r:id="rId18"/>
    <p:sldId id="270" r:id="rId19"/>
    <p:sldId id="26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>
        <p:scale>
          <a:sx n="99" d="100"/>
          <a:sy n="99" d="100"/>
        </p:scale>
        <p:origin x="7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5124-44E7-084B-939E-CCE99D6D09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3FC1E-BD83-4B46-8906-9DFC1A66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tymofij/datascience-pandas-talk-pycon-p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robot.com/careers/" TargetMode="Externa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.caltech.edu/telecourse.html" TargetMode="External"/><Relationship Id="rId4" Type="http://schemas.openxmlformats.org/officeDocument/2006/relationships/hyperlink" Target="http://www.amazon.com/dp/0262018020" TargetMode="External"/><Relationship Id="rId5" Type="http://schemas.openxmlformats.org/officeDocument/2006/relationships/hyperlink" Target="http://www.amazon.com/Elements-Statistical-Learning-Prediction-Statistics/dp/0387848576" TargetMode="External"/><Relationship Id="rId6" Type="http://schemas.openxmlformats.org/officeDocument/2006/relationships/hyperlink" Target="http://statweb.stanford.edu/~tibs/ElemStatLear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gp/product/160049006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machine-learning/" TargetMode="External"/><Relationship Id="rId3" Type="http://schemas.openxmlformats.org/officeDocument/2006/relationships/hyperlink" Target="https://www.udacity.com/course/ud1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71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/>
              <a:t>Data Science Toolbox:</a:t>
            </a:r>
            <a:br>
              <a:rPr lang="en-US" sz="6600" b="1" dirty="0" smtClean="0"/>
            </a:br>
            <a:r>
              <a:rPr lang="en-US" sz="4400" b="1" dirty="0" err="1" smtClean="0"/>
              <a:t>NumPy</a:t>
            </a:r>
            <a:r>
              <a:rPr lang="en-US" sz="4400" b="1" dirty="0" smtClean="0"/>
              <a:t>, Pandas, </a:t>
            </a:r>
            <a:r>
              <a:rPr lang="en-US" sz="4400" b="1" dirty="0" err="1" smtClean="0"/>
              <a:t>Scikit</a:t>
            </a:r>
            <a:r>
              <a:rPr lang="en-US" sz="4400" b="1" dirty="0" smtClean="0"/>
              <a:t>-learn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300" y="5587380"/>
            <a:ext cx="9144000" cy="407020"/>
          </a:xfrm>
        </p:spPr>
        <p:txBody>
          <a:bodyPr>
            <a:noAutofit/>
          </a:bodyPr>
          <a:lstStyle/>
          <a:p>
            <a:r>
              <a:rPr lang="en-US" sz="3200" dirty="0" smtClean="0"/>
              <a:t>				Tim </a:t>
            </a:r>
            <a:r>
              <a:rPr lang="en-US" sz="3200" dirty="0" err="1" smtClean="0"/>
              <a:t>Babych</a:t>
            </a:r>
            <a:r>
              <a:rPr lang="en-US" sz="3200" dirty="0" smtClean="0"/>
              <a:t>, </a:t>
            </a:r>
            <a:r>
              <a:rPr lang="en-US" sz="3200" dirty="0" err="1" smtClean="0"/>
              <a:t>PL.PyCON</a:t>
            </a:r>
            <a:r>
              <a:rPr lang="en-US" sz="3200" dirty="0" smtClean="0"/>
              <a:t> 2015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0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Example: Titanic passengers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510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survival</a:t>
            </a:r>
            <a:r>
              <a:rPr lang="en-US" dirty="0" smtClean="0"/>
              <a:t> 	(0 = No; 1 = Yes) </a:t>
            </a:r>
            <a:br>
              <a:rPr lang="en-US" dirty="0" smtClean="0"/>
            </a:br>
            <a:r>
              <a:rPr lang="en-US" b="1" dirty="0" err="1" smtClean="0"/>
              <a:t>pclass</a:t>
            </a:r>
            <a:r>
              <a:rPr lang="en-US" dirty="0" smtClean="0"/>
              <a:t> 	Passenger Class (1 = 1st; 2 = 2nd; 3 = 3rd) </a:t>
            </a:r>
            <a:br>
              <a:rPr lang="en-US" dirty="0" smtClean="0"/>
            </a:br>
            <a:r>
              <a:rPr lang="en-US" b="1" dirty="0" smtClean="0"/>
              <a:t>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sibsp</a:t>
            </a:r>
            <a:r>
              <a:rPr lang="en-US" dirty="0" smtClean="0"/>
              <a:t> 		Number of Siblings/Spouses Aboard </a:t>
            </a:r>
            <a:br>
              <a:rPr lang="en-US" dirty="0" smtClean="0"/>
            </a:br>
            <a:r>
              <a:rPr lang="en-US" b="1" dirty="0" smtClean="0"/>
              <a:t>parch</a:t>
            </a:r>
            <a:r>
              <a:rPr lang="en-US" dirty="0" smtClean="0"/>
              <a:t> 		Number of Parents/Children Aboard</a:t>
            </a:r>
            <a:br>
              <a:rPr lang="en-US" dirty="0" smtClean="0"/>
            </a:br>
            <a:r>
              <a:rPr lang="en-US" b="1" dirty="0" smtClean="0"/>
              <a:t>ticket</a:t>
            </a:r>
            <a:r>
              <a:rPr lang="en-US" dirty="0" smtClean="0"/>
              <a:t> 		Ticket Number </a:t>
            </a:r>
            <a:br>
              <a:rPr lang="en-US" dirty="0" smtClean="0"/>
            </a:br>
            <a:r>
              <a:rPr lang="en-US" b="1" dirty="0" smtClean="0"/>
              <a:t>fare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cabin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embarked</a:t>
            </a:r>
            <a:r>
              <a:rPr lang="en-US" dirty="0" smtClean="0"/>
              <a:t> 	Port of Embarkation </a:t>
            </a:r>
            <a:br>
              <a:rPr lang="en-US" dirty="0" smtClean="0"/>
            </a:br>
            <a:r>
              <a:rPr lang="en-US" dirty="0" smtClean="0"/>
              <a:t>		(C = Cherbourg; Q = Queenstown; S = Southampton)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pip install </a:t>
            </a:r>
            <a:r>
              <a:rPr lang="en-US" sz="3600" dirty="0" err="1" smtClean="0"/>
              <a:t>numpy</a:t>
            </a:r>
            <a:r>
              <a:rPr lang="en-US" sz="3600" dirty="0" smtClean="0"/>
              <a:t> </a:t>
            </a:r>
            <a:r>
              <a:rPr lang="en-US" sz="3600" dirty="0" err="1" smtClean="0"/>
              <a:t>scikit</a:t>
            </a:r>
            <a:r>
              <a:rPr lang="en-US" sz="3600" dirty="0" smtClean="0"/>
              <a:t>-learn pandas </a:t>
            </a:r>
            <a:r>
              <a:rPr lang="en-US" sz="3600" dirty="0" err="1" smtClean="0"/>
              <a:t>matplotlib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pip install "</a:t>
            </a:r>
            <a:r>
              <a:rPr lang="en-US" sz="3600" dirty="0" err="1" smtClean="0"/>
              <a:t>ipython</a:t>
            </a:r>
            <a:r>
              <a:rPr lang="en-US" sz="3600" dirty="0" smtClean="0"/>
              <a:t>[notebook]"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				OR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		Use </a:t>
            </a:r>
            <a:r>
              <a:rPr lang="en-US" sz="3600" dirty="0" smtClean="0">
                <a:hlinkClick r:id="rId2"/>
              </a:rPr>
              <a:t>Anaconda</a:t>
            </a:r>
            <a:r>
              <a:rPr lang="en-US" sz="3600" dirty="0" smtClean="0"/>
              <a:t> distribution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4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45" y="0"/>
            <a:ext cx="7702473" cy="6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2613" y="1155700"/>
            <a:ext cx="914769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Let’s dive into </a:t>
            </a:r>
            <a:r>
              <a:rPr lang="en-US" sz="4800" dirty="0" err="1" smtClean="0"/>
              <a:t>Jupyter</a:t>
            </a:r>
            <a:r>
              <a:rPr lang="en-US" sz="4800" dirty="0" smtClean="0"/>
              <a:t> notebooks: </a:t>
            </a:r>
            <a:br>
              <a:rPr lang="en-US" sz="4800" dirty="0" smtClean="0"/>
            </a:br>
            <a:r>
              <a:rPr lang="en-US" sz="4800" dirty="0" smtClean="0"/>
              <a:t>they are </a:t>
            </a:r>
            <a:r>
              <a:rPr lang="en-US" sz="4800" b="1" dirty="0" smtClean="0"/>
              <a:t>awesome</a:t>
            </a:r>
            <a:r>
              <a:rPr lang="en-US" sz="4800" dirty="0" smtClean="0"/>
              <a:t>!</a:t>
            </a:r>
          </a:p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github.com/tymofij/datascience-pandas-talk-pycon-pl</a:t>
            </a:r>
            <a:endParaRPr lang="en-US" sz="2800" dirty="0" smtClean="0"/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8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10058400" cy="499008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Do not overdo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day in </a:t>
            </a:r>
            <a:r>
              <a:rPr lang="en-US" dirty="0" err="1" smtClean="0"/>
              <a:t>datascientist’s</a:t>
            </a:r>
            <a:r>
              <a:rPr lang="en-US" dirty="0" smtClean="0"/>
              <a:t> life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6859" y="3456878"/>
            <a:ext cx="2141034" cy="1182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Features,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65486" y="4760686"/>
            <a:ext cx="1988457" cy="103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34743" y="2409371"/>
            <a:ext cx="2743200" cy="104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results</a:t>
            </a:r>
          </a:p>
          <a:p>
            <a:pPr algn="ctr"/>
            <a:r>
              <a:rPr lang="en-US" dirty="0" smtClean="0"/>
              <a:t>according to metric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23657" y="4470400"/>
            <a:ext cx="696686" cy="5805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53943" y="3551692"/>
            <a:ext cx="217714" cy="1074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23657" y="2933124"/>
            <a:ext cx="1436914" cy="797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DataRobot’s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369663"/>
            <a:ext cx="2141034" cy="1182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Features,</a:t>
            </a:r>
            <a:br>
              <a:rPr lang="en-US" dirty="0" smtClean="0"/>
            </a:br>
            <a:r>
              <a:rPr lang="en-US" dirty="0" smtClean="0"/>
              <a:t>Lots of Models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88226" y="5228688"/>
            <a:ext cx="1988457" cy="60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07942" y="3027938"/>
            <a:ext cx="2743200" cy="104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results</a:t>
            </a:r>
          </a:p>
          <a:p>
            <a:pPr algn="ctr"/>
            <a:r>
              <a:rPr lang="en-US" dirty="0" smtClean="0"/>
              <a:t>according to metric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8600" y="3770668"/>
            <a:ext cx="889000" cy="1626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79234" y="1908024"/>
            <a:ext cx="678366" cy="404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59062" y="2915587"/>
            <a:ext cx="664029" cy="79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8228" y="4323226"/>
            <a:ext cx="1988457" cy="60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02919" y="3468145"/>
            <a:ext cx="1988457" cy="60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788228" y="2613064"/>
            <a:ext cx="1988457" cy="60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788227" y="1707602"/>
            <a:ext cx="1988457" cy="60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59062" y="3449829"/>
            <a:ext cx="664029" cy="221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93571" y="3668805"/>
            <a:ext cx="664029" cy="778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41821" y="2064351"/>
            <a:ext cx="1466121" cy="851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21650" y="2955222"/>
            <a:ext cx="1190350" cy="334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79706" y="3668805"/>
            <a:ext cx="1132294" cy="14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950678" y="4058195"/>
            <a:ext cx="1161322" cy="414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921650" y="4323227"/>
            <a:ext cx="1386292" cy="1207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1" y="428178"/>
            <a:ext cx="1734455" cy="17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DataRobot</a:t>
            </a:r>
            <a:r>
              <a:rPr lang="en-US" sz="5400" b="1" dirty="0" smtClean="0"/>
              <a:t> is hiring!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712"/>
            <a:ext cx="10515600" cy="2900363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/>
              <a:t>Software Engineers</a:t>
            </a:r>
          </a:p>
          <a:p>
            <a:r>
              <a:rPr lang="en-US" sz="4800" dirty="0" smtClean="0"/>
              <a:t>Data Scientists</a:t>
            </a:r>
          </a:p>
          <a:p>
            <a:r>
              <a:rPr lang="en-US" sz="4800" dirty="0" err="1" smtClean="0"/>
              <a:t>DevOps</a:t>
            </a:r>
            <a:endParaRPr lang="en-US" sz="4800" dirty="0"/>
          </a:p>
          <a:p>
            <a:r>
              <a:rPr lang="en-US" sz="4800" dirty="0" smtClean="0"/>
              <a:t>Boston and Kyiv offices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98950" y="5499100"/>
            <a:ext cx="10454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hlinkClick r:id="rId2"/>
              </a:rPr>
              <a:t>http://</a:t>
            </a:r>
            <a:r>
              <a:rPr lang="en-US" sz="5400" dirty="0" err="1" smtClean="0">
                <a:hlinkClick r:id="rId2"/>
              </a:rPr>
              <a:t>www.datarobot.com</a:t>
            </a:r>
            <a:r>
              <a:rPr lang="en-US" sz="5400" dirty="0" smtClean="0">
                <a:hlinkClick r:id="rId2"/>
              </a:rPr>
              <a:t>/careers/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571500"/>
            <a:ext cx="39751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  <a:hlinkClick r:id="rId2"/>
              </a:rPr>
              <a:t>Learning From Data</a:t>
            </a:r>
            <a:r>
              <a:rPr lang="en-US" dirty="0" smtClean="0">
                <a:effectLst/>
              </a:rPr>
              <a:t> -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small, good for beginners and has an </a:t>
            </a:r>
            <a:r>
              <a:rPr lang="en-US" dirty="0" smtClean="0">
                <a:effectLst/>
                <a:hlinkClick r:id="rId3"/>
              </a:rPr>
              <a:t>online course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 </a:t>
            </a:r>
            <a:r>
              <a:rPr lang="en-US" dirty="0" smtClean="0">
                <a:effectLst/>
                <a:hlinkClick r:id="rId4"/>
              </a:rPr>
              <a:t>Machine Learning: A Probabilistic Perspective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	larger and still current and very popular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  <a:hlinkClick r:id="rId5"/>
              </a:rPr>
              <a:t>The Elements of Statistical Learning: Data Mining, Inference, and Prediction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lot of theory, has </a:t>
            </a:r>
            <a:r>
              <a:rPr lang="en-US" dirty="0" smtClean="0">
                <a:hlinkClick r:id="rId6"/>
              </a:rPr>
              <a:t>free PDF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Machine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Machine Learning</a:t>
            </a:r>
            <a:r>
              <a:rPr lang="en-US" dirty="0" smtClean="0"/>
              <a:t> by Andy Ng (</a:t>
            </a:r>
            <a:r>
              <a:rPr lang="en-US" dirty="0" err="1" smtClean="0"/>
              <a:t>Coursera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3"/>
              </a:rPr>
              <a:t>Intro to Machine Learning</a:t>
            </a:r>
            <a:r>
              <a:rPr lang="en-US" dirty="0" smtClean="0"/>
              <a:t> by </a:t>
            </a:r>
            <a:r>
              <a:rPr lang="en-US" b="1" dirty="0" smtClean="0"/>
              <a:t> </a:t>
            </a:r>
            <a:r>
              <a:rPr lang="en-US" dirty="0" smtClean="0"/>
              <a:t>Sebastian </a:t>
            </a:r>
            <a:r>
              <a:rPr lang="en-US" dirty="0" err="1" smtClean="0"/>
              <a:t>Thrun</a:t>
            </a:r>
            <a:r>
              <a:rPr lang="en-US" dirty="0" smtClean="0"/>
              <a:t> (</a:t>
            </a:r>
            <a:r>
              <a:rPr lang="en-US" dirty="0" err="1" smtClean="0"/>
              <a:t>Udacity</a:t>
            </a:r>
            <a:r>
              <a:rPr lang="en-US" dirty="0" smtClean="0"/>
              <a:t>) </a:t>
            </a:r>
            <a:endParaRPr lang="en-US" b="1" dirty="0" smtClean="0"/>
          </a:p>
          <a:p>
            <a:r>
              <a:rPr lang="en-US" dirty="0" err="1" smtClean="0"/>
              <a:t>dataquest.io</a:t>
            </a:r>
            <a:endParaRPr lang="en-US" dirty="0" smtClean="0"/>
          </a:p>
          <a:p>
            <a:r>
              <a:rPr lang="en-US" dirty="0" err="1" smtClean="0"/>
              <a:t>Kaggle</a:t>
            </a:r>
            <a:r>
              <a:rPr lang="en-US" dirty="0" smtClean="0"/>
              <a:t> competitions and tutorials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Leaning overview</a:t>
            </a:r>
          </a:p>
          <a:p>
            <a:r>
              <a:rPr lang="en-US" dirty="0" smtClean="0"/>
              <a:t>Data Science &amp; Big Data</a:t>
            </a:r>
          </a:p>
          <a:p>
            <a:r>
              <a:rPr lang="en-US" dirty="0" smtClean="0"/>
              <a:t>Algorithms and tools</a:t>
            </a:r>
          </a:p>
          <a:p>
            <a:r>
              <a:rPr lang="en-US" dirty="0" smtClean="0"/>
              <a:t>Skills and Courses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8414" y="1206500"/>
            <a:ext cx="4472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Thanks!</a:t>
            </a:r>
          </a:p>
          <a:p>
            <a:r>
              <a:rPr lang="en-US" sz="7200" b="1" dirty="0" smtClean="0"/>
              <a:t>Questions?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27800" y="2819400"/>
            <a:ext cx="52041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Tim </a:t>
            </a:r>
            <a:r>
              <a:rPr lang="en-US" sz="3600" b="1" dirty="0" err="1" smtClean="0"/>
              <a:t>Babych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dirty="0" err="1" smtClean="0"/>
              <a:t>tim.babych@gmail.com</a:t>
            </a:r>
            <a:endParaRPr lang="en-US" sz="3600" dirty="0" smtClean="0"/>
          </a:p>
          <a:p>
            <a:r>
              <a:rPr lang="en-US" sz="3600" dirty="0" smtClean="0"/>
              <a:t>http://</a:t>
            </a:r>
            <a:r>
              <a:rPr lang="en-US" sz="3600" dirty="0" err="1" smtClean="0"/>
              <a:t>clear.com.ua</a:t>
            </a:r>
            <a:endParaRPr lang="en-US" sz="3600" dirty="0" smtClean="0"/>
          </a:p>
          <a:p>
            <a:r>
              <a:rPr lang="en-US" sz="3600" dirty="0" smtClean="0"/>
              <a:t>http://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</a:t>
            </a:r>
            <a:r>
              <a:rPr lang="en-US" sz="3600" dirty="0" err="1" smtClean="0"/>
              <a:t>tymofij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http://</a:t>
            </a:r>
            <a:r>
              <a:rPr lang="en-US" sz="3600" dirty="0" err="1" smtClean="0"/>
              <a:t>twitter.com</a:t>
            </a:r>
            <a:r>
              <a:rPr lang="en-US" sz="3600" dirty="0" smtClean="0"/>
              <a:t>/</a:t>
            </a:r>
            <a:r>
              <a:rPr lang="en-US" sz="3600" dirty="0" err="1" smtClean="0"/>
              <a:t>tymofiy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0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36" y="3568700"/>
            <a:ext cx="5842000" cy="3289300"/>
          </a:xfrm>
        </p:spPr>
      </p:pic>
      <p:sp>
        <p:nvSpPr>
          <p:cNvPr id="5" name="TextBox 4"/>
          <p:cNvSpPr txBox="1"/>
          <p:nvPr/>
        </p:nvSpPr>
        <p:spPr>
          <a:xfrm>
            <a:off x="936702" y="1984917"/>
            <a:ext cx="860325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Field of study that gives computers the ability to learn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without being explicitly programmed</a:t>
            </a:r>
          </a:p>
          <a:p>
            <a:endParaRPr lang="en-US" sz="2400" dirty="0"/>
          </a:p>
          <a:p>
            <a:r>
              <a:rPr lang="en-US" sz="2400" dirty="0" smtClean="0"/>
              <a:t>		Arthur Samuel, 1959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“Right answers” do exist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Spam detectors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Weather prediction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Game outcomes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Medical diagnosis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Insurance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Object detection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Speech recognition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no right answers! Much harder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Find some structure in given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Cluster data into groups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Playing games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420"/>
            <a:ext cx="10515600" cy="1325563"/>
          </a:xfrm>
        </p:spPr>
        <p:txBody>
          <a:bodyPr/>
          <a:lstStyle/>
          <a:p>
            <a:r>
              <a:rPr lang="en-US" dirty="0" smtClean="0"/>
              <a:t>Data Science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6400" y="1690688"/>
            <a:ext cx="1623034" cy="72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Define Goals &amp; Metrics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60500" y="2971800"/>
            <a:ext cx="1485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Gather &amp; Clean 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55700" y="4394200"/>
            <a:ext cx="15621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Explore &amp; Analyze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60700" y="5363029"/>
            <a:ext cx="1524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Algorithm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99000" y="4394200"/>
            <a:ext cx="15621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Build/Train model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699000" y="2882900"/>
            <a:ext cx="1612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Evaluate Results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378700" y="2501900"/>
            <a:ext cx="157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Product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366000" y="3505200"/>
            <a:ext cx="15875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Visualise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169400" y="2971800"/>
            <a:ext cx="15621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Make Decision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49500" y="2260600"/>
            <a:ext cx="469900" cy="6223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9950" y="3862684"/>
            <a:ext cx="0" cy="35371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06650" y="5308600"/>
            <a:ext cx="539750" cy="5207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19400" y="3393508"/>
            <a:ext cx="1750034" cy="100069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9000" y="5232400"/>
            <a:ext cx="652338" cy="5969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545367" y="3105242"/>
            <a:ext cx="635000" cy="45701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9803416">
            <a:off x="3229308" y="3400396"/>
            <a:ext cx="103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iterate</a:t>
            </a:r>
            <a:endParaRPr lang="en-US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71133" y="3695700"/>
            <a:ext cx="0" cy="5969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420"/>
            <a:ext cx="10515600" cy="1325563"/>
          </a:xfrm>
        </p:spPr>
        <p:txBody>
          <a:bodyPr/>
          <a:lstStyle/>
          <a:p>
            <a:r>
              <a:rPr lang="en-US" dirty="0" smtClean="0"/>
              <a:t>Machine Learning part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6400" y="1690688"/>
            <a:ext cx="1623034" cy="72231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Define Goals &amp; Metrics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60500" y="2971800"/>
            <a:ext cx="1485900" cy="7239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Gather &amp; Clean 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55700" y="4394200"/>
            <a:ext cx="15621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Explore &amp; Analyze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60700" y="5363029"/>
            <a:ext cx="1524000" cy="711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Algorithm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99000" y="4394200"/>
            <a:ext cx="15621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Build/Train model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699000" y="2882900"/>
            <a:ext cx="1612900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Evaluate Results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378700" y="2501900"/>
            <a:ext cx="1574800" cy="6858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Product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366000" y="3505200"/>
            <a:ext cx="1587500" cy="7112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Visualise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169400" y="2971800"/>
            <a:ext cx="1562100" cy="7239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Make Decision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49500" y="2260600"/>
            <a:ext cx="469900" cy="622300"/>
          </a:xfrm>
          <a:prstGeom prst="straightConnector1">
            <a:avLst/>
          </a:prstGeom>
          <a:ln w="25400">
            <a:solidFill>
              <a:schemeClr val="accent1">
                <a:shade val="50000"/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9950" y="3862684"/>
            <a:ext cx="0" cy="353716"/>
          </a:xfrm>
          <a:prstGeom prst="straightConnector1">
            <a:avLst/>
          </a:prstGeom>
          <a:ln w="25400">
            <a:solidFill>
              <a:schemeClr val="accent1">
                <a:shade val="50000"/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06650" y="5308600"/>
            <a:ext cx="539750" cy="5207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19400" y="3393508"/>
            <a:ext cx="1750034" cy="100069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9000" y="5232400"/>
            <a:ext cx="652338" cy="5969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803416">
            <a:off x="3071315" y="3400396"/>
            <a:ext cx="134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feedback</a:t>
            </a:r>
            <a:endParaRPr lang="en-US" sz="2400" b="1" dirty="0"/>
          </a:p>
        </p:txBody>
      </p:sp>
      <p:sp>
        <p:nvSpPr>
          <p:cNvPr id="28" name="Right Arrow 27"/>
          <p:cNvSpPr/>
          <p:nvPr/>
        </p:nvSpPr>
        <p:spPr>
          <a:xfrm>
            <a:off x="6545367" y="3105242"/>
            <a:ext cx="635000" cy="457015"/>
          </a:xfrm>
          <a:prstGeom prst="rightArrow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71133" y="3695700"/>
            <a:ext cx="0" cy="5969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420"/>
            <a:ext cx="10515600" cy="1325563"/>
          </a:xfrm>
        </p:spPr>
        <p:txBody>
          <a:bodyPr/>
          <a:lstStyle/>
          <a:p>
            <a:r>
              <a:rPr lang="en-US" dirty="0" smtClean="0"/>
              <a:t>Popular tools </a:t>
            </a:r>
            <a:r>
              <a:rPr lang="en-US" dirty="0" smtClean="0"/>
              <a:t>for the tasks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6400" y="1690688"/>
            <a:ext cx="1623034" cy="72231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Define Goals &amp; Metrics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60500" y="2971800"/>
            <a:ext cx="1485900" cy="7239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Gather &amp; Clean 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55700" y="4394200"/>
            <a:ext cx="1562100" cy="73660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Explore &amp; Analyze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60700" y="5363029"/>
            <a:ext cx="1524000" cy="71120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Algorithm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99000" y="4394200"/>
            <a:ext cx="1562100" cy="73660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Build/Train model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699000" y="2882900"/>
            <a:ext cx="1612900" cy="72390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Evaluate Results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378700" y="2501900"/>
            <a:ext cx="1574800" cy="6858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Product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366000" y="3505200"/>
            <a:ext cx="1587500" cy="7112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Visualise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334500" y="2971800"/>
            <a:ext cx="1562100" cy="7239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Make Decision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49500" y="2260600"/>
            <a:ext cx="469900" cy="622300"/>
          </a:xfrm>
          <a:prstGeom prst="straightConnector1">
            <a:avLst/>
          </a:prstGeom>
          <a:ln w="25400">
            <a:solidFill>
              <a:schemeClr val="accent1">
                <a:shade val="50000"/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9950" y="3862684"/>
            <a:ext cx="0" cy="353716"/>
          </a:xfrm>
          <a:prstGeom prst="straightConnector1">
            <a:avLst/>
          </a:prstGeom>
          <a:ln w="25400">
            <a:solidFill>
              <a:schemeClr val="accent1">
                <a:shade val="50000"/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06650" y="5308600"/>
            <a:ext cx="539750" cy="520700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19400" y="3393508"/>
            <a:ext cx="1750034" cy="1000692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9000" y="5232400"/>
            <a:ext cx="652338" cy="596900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803416">
            <a:off x="3071315" y="3400396"/>
            <a:ext cx="134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2">
                    <a:lumMod val="75000"/>
                  </a:schemeClr>
                </a:solidFill>
              </a:rPr>
              <a:t>feedback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545367" y="3105242"/>
            <a:ext cx="635000" cy="457015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71133" y="3695700"/>
            <a:ext cx="0" cy="596900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29286" y="3860724"/>
            <a:ext cx="2387600" cy="13589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Explore Data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StatsModels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Unix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43300" y="4540250"/>
            <a:ext cx="2535528" cy="1358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BuildModel</a:t>
            </a:r>
            <a:endParaRPr lang="en-US" b="1" u="sng" dirty="0" smtClean="0"/>
          </a:p>
          <a:p>
            <a:pPr algn="ctr"/>
            <a:r>
              <a:rPr lang="en-US" dirty="0" err="1" smtClean="0"/>
              <a:t>Scikit</a:t>
            </a:r>
            <a:r>
              <a:rPr lang="en-US" dirty="0" smtClean="0"/>
              <a:t>-learn, 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NLTK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91234" y="2611701"/>
            <a:ext cx="2079198" cy="10287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Test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188200" y="2082800"/>
            <a:ext cx="19812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Web Products</a:t>
            </a:r>
            <a:br>
              <a:rPr lang="en-US" b="1" u="sng" dirty="0" smtClean="0"/>
            </a:br>
            <a:r>
              <a:rPr lang="en-US" dirty="0" err="1" smtClean="0"/>
              <a:t>Django</a:t>
            </a:r>
            <a:r>
              <a:rPr lang="en-US" dirty="0" smtClean="0"/>
              <a:t>, Flask, API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88200" y="3497592"/>
            <a:ext cx="1968500" cy="10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Visualise</a:t>
            </a:r>
            <a:endParaRPr lang="en-US" b="1" u="sng" dirty="0" smtClean="0"/>
          </a:p>
          <a:p>
            <a:pPr algn="ctr"/>
            <a:r>
              <a:rPr lang="en-US" dirty="0" err="1" smtClean="0"/>
              <a:t>Matplotlib</a:t>
            </a:r>
            <a:r>
              <a:rPr lang="en-US" dirty="0" smtClean="0"/>
              <a:t>, D3, </a:t>
            </a:r>
            <a:r>
              <a:rPr lang="en-US" dirty="0" err="1" smtClean="0"/>
              <a:t>ggplot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988457"/>
            <a:ext cx="9810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300</Words>
  <Application>Microsoft Macintosh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Science Toolbox: NumPy, Pandas, Scikit-learn</vt:lpstr>
      <vt:lpstr>About</vt:lpstr>
      <vt:lpstr>Machine Learning</vt:lpstr>
      <vt:lpstr>Supervised learning </vt:lpstr>
      <vt:lpstr>Unsupervised learning</vt:lpstr>
      <vt:lpstr>Data Science Flow</vt:lpstr>
      <vt:lpstr>Machine Learning part</vt:lpstr>
      <vt:lpstr>Popular tools for the tasks</vt:lpstr>
      <vt:lpstr>SciPy stack</vt:lpstr>
      <vt:lpstr>Example: Titanic passengers</vt:lpstr>
      <vt:lpstr>Toolkit</vt:lpstr>
      <vt:lpstr>PowerPoint Presentation</vt:lpstr>
      <vt:lpstr>PowerPoint Presentation</vt:lpstr>
      <vt:lpstr>Do not overdo it.</vt:lpstr>
      <vt:lpstr>A day in datascientist’s life</vt:lpstr>
      <vt:lpstr>DataRobot’s help</vt:lpstr>
      <vt:lpstr>DataRobot is hiring!</vt:lpstr>
      <vt:lpstr>Selected Books</vt:lpstr>
      <vt:lpstr>Selected Machine Learning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Toolbox</dc:title>
  <dc:creator>Tim Babych</dc:creator>
  <cp:lastModifiedBy>Tim Babych</cp:lastModifiedBy>
  <cp:revision>31</cp:revision>
  <cp:lastPrinted>2015-10-17T15:36:54Z</cp:lastPrinted>
  <dcterms:created xsi:type="dcterms:W3CDTF">2015-10-16T10:18:49Z</dcterms:created>
  <dcterms:modified xsi:type="dcterms:W3CDTF">2015-10-17T15:45:53Z</dcterms:modified>
</cp:coreProperties>
</file>