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20"/>
  </p:notesMasterIdLst>
  <p:sldIdLst>
    <p:sldId id="256" r:id="rId2"/>
    <p:sldId id="257" r:id="rId3"/>
    <p:sldId id="274" r:id="rId4"/>
    <p:sldId id="258" r:id="rId5"/>
    <p:sldId id="259" r:id="rId6"/>
    <p:sldId id="264" r:id="rId7"/>
    <p:sldId id="263" r:id="rId8"/>
    <p:sldId id="268" r:id="rId9"/>
    <p:sldId id="261" r:id="rId10"/>
    <p:sldId id="262" r:id="rId11"/>
    <p:sldId id="266" r:id="rId12"/>
    <p:sldId id="267" r:id="rId13"/>
    <p:sldId id="265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76226" autoAdjust="0"/>
  </p:normalViewPr>
  <p:slideViewPr>
    <p:cSldViewPr snapToGrid="0">
      <p:cViewPr varScale="1">
        <p:scale>
          <a:sx n="65" d="100"/>
          <a:sy n="65" d="100"/>
        </p:scale>
        <p:origin x="2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888D72-CD00-41C6-B12B-CC9E50E9577B}" type="datetimeFigureOut">
              <a:rPr lang="en-US" smtClean="0"/>
              <a:t>7/20/21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0C8D08-B2D2-4F62-9EA6-BBFAC8CF6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82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torkildr/3462607995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commons.wikimedia.org/wiki/File:Wmf_sdtpa_servers_2009-01-20_36.jpg" TargetMode="External"/><Relationship Id="rId4" Type="http://schemas.openxmlformats.org/officeDocument/2006/relationships/hyperlink" Target="http://flickr.com/photos/cyberslayer/5873358487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onda_Civic_(sixth_generation)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appropedia.org/How_to_use_a_KillAWatt_meter" TargetMode="External"/><Relationship Id="rId5" Type="http://schemas.openxmlformats.org/officeDocument/2006/relationships/hyperlink" Target="http://www.flickr.com/photos/torkildr/3462607995/" TargetMode="External"/><Relationship Id="rId4" Type="http://schemas.openxmlformats.org/officeDocument/2006/relationships/hyperlink" Target="http://ihsankhairir.blogspot.com/2011/06/photos-super-gt-race-cars.htm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http://www.flickr.com/photos/torkildr/3462607995/</a:t>
            </a:r>
            <a:endParaRPr lang="en-US" dirty="0"/>
          </a:p>
          <a:p>
            <a:r>
              <a:rPr lang="en-US" dirty="0">
                <a:hlinkClick r:id="rId4"/>
              </a:rPr>
              <a:t>http://flickr.com/photos/cyberslayer/5873358487</a:t>
            </a:r>
            <a:endParaRPr lang="en-US" dirty="0"/>
          </a:p>
          <a:p>
            <a:r>
              <a:rPr lang="en-US" dirty="0">
                <a:hlinkClick r:id="rId5"/>
              </a:rPr>
              <a:t>http://commons.wikimedia.org/wiki/File:Wmf_sdtpa_servers_2009-01-20_36.jpg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0C8D08-B2D2-4F62-9EA6-BBFAC8CF6F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563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https://en.wikipedia.org/wiki/Honda_Civic_(sixth_generation)</a:t>
            </a:r>
            <a:endParaRPr lang="en-US" dirty="0"/>
          </a:p>
          <a:p>
            <a:r>
              <a:rPr lang="en-US" dirty="0">
                <a:hlinkClick r:id="rId4"/>
              </a:rPr>
              <a:t>http://ihsankhairir.blogspot.com/2011/06/photos-super-gt-race-cars.html</a:t>
            </a:r>
            <a:endParaRPr lang="en-US" dirty="0"/>
          </a:p>
          <a:p>
            <a:r>
              <a:rPr lang="en-US" dirty="0">
                <a:hlinkClick r:id="rId5"/>
              </a:rPr>
              <a:t>http://www.flickr.com/photos/torkildr/3462607995/</a:t>
            </a:r>
            <a:endParaRPr lang="en-US" dirty="0"/>
          </a:p>
          <a:p>
            <a:r>
              <a:rPr lang="en-US" dirty="0">
                <a:hlinkClick r:id="rId6"/>
              </a:rPr>
              <a:t>http://www.appropedia.org/How_to_use_a_KillAWatt_meter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0C8D08-B2D2-4F62-9EA6-BBFAC8CF6F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43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2B29A1C-2C6F-4F53-8817-88025C8CDCD8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CA60E1F-6C7F-41E4-BB28-93F1A92B1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90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9A1C-2C6F-4F53-8817-88025C8CDCD8}" type="datetimeFigureOut">
              <a:rPr lang="en-US" smtClean="0"/>
              <a:t>7/20/21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0E1F-6C7F-41E4-BB28-93F1A92B1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92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9A1C-2C6F-4F53-8817-88025C8CDCD8}" type="datetimeFigureOut">
              <a:rPr lang="en-US" smtClean="0"/>
              <a:t>7/20/21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0E1F-6C7F-41E4-BB28-93F1A92B1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557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9A1C-2C6F-4F53-8817-88025C8CDCD8}" type="datetimeFigureOut">
              <a:rPr lang="en-US" smtClean="0"/>
              <a:t>7/20/21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0E1F-6C7F-41E4-BB28-93F1A92B1C6C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75209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9A1C-2C6F-4F53-8817-88025C8CDCD8}" type="datetimeFigureOut">
              <a:rPr lang="en-US" smtClean="0"/>
              <a:t>7/20/21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0E1F-6C7F-41E4-BB28-93F1A92B1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648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9A1C-2C6F-4F53-8817-88025C8CDCD8}" type="datetimeFigureOut">
              <a:rPr lang="en-US" smtClean="0"/>
              <a:t>7/20/21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0E1F-6C7F-41E4-BB28-93F1A92B1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19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9A1C-2C6F-4F53-8817-88025C8CDCD8}" type="datetimeFigureOut">
              <a:rPr lang="en-US" smtClean="0"/>
              <a:t>7/20/21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0E1F-6C7F-41E4-BB28-93F1A92B1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3134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9A1C-2C6F-4F53-8817-88025C8CDCD8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0E1F-6C7F-41E4-BB28-93F1A92B1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666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9A1C-2C6F-4F53-8817-88025C8CDCD8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0E1F-6C7F-41E4-BB28-93F1A92B1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23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9A1C-2C6F-4F53-8817-88025C8CDCD8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0E1F-6C7F-41E4-BB28-93F1A92B1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25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9A1C-2C6F-4F53-8817-88025C8CDCD8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0E1F-6C7F-41E4-BB28-93F1A92B1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25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9A1C-2C6F-4F53-8817-88025C8CDCD8}" type="datetimeFigureOut">
              <a:rPr lang="en-US" smtClean="0"/>
              <a:t>7/20/21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0E1F-6C7F-41E4-BB28-93F1A92B1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99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9A1C-2C6F-4F53-8817-88025C8CDCD8}" type="datetimeFigureOut">
              <a:rPr lang="en-US" smtClean="0"/>
              <a:t>7/20/21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0E1F-6C7F-41E4-BB28-93F1A92B1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33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9A1C-2C6F-4F53-8817-88025C8CDCD8}" type="datetimeFigureOut">
              <a:rPr lang="en-US" smtClean="0"/>
              <a:t>7/20/21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0E1F-6C7F-41E4-BB28-93F1A92B1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79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9A1C-2C6F-4F53-8817-88025C8CDCD8}" type="datetimeFigureOut">
              <a:rPr lang="en-US" smtClean="0"/>
              <a:t>7/20/21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0E1F-6C7F-41E4-BB28-93F1A92B1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544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9A1C-2C6F-4F53-8817-88025C8CDCD8}" type="datetimeFigureOut">
              <a:rPr lang="en-US" smtClean="0"/>
              <a:t>7/20/21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0E1F-6C7F-41E4-BB28-93F1A92B1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55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9A1C-2C6F-4F53-8817-88025C8CDCD8}" type="datetimeFigureOut">
              <a:rPr lang="en-US" smtClean="0"/>
              <a:t>7/20/21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60E1F-6C7F-41E4-BB28-93F1A92B1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635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29A1C-2C6F-4F53-8817-88025C8CDCD8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60E1F-6C7F-41E4-BB28-93F1A92B1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4652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image" Target="../media/image1.jpeg"/><Relationship Id="rId7" Type="http://schemas.openxmlformats.org/officeDocument/2006/relationships/hyperlink" Target="http://www.flickr.com/photos/torkildr/3462607995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hyperlink" Target="http://commons.wikimedia.org/wiki/File:Wmf_sdtpa_servers_2009-01-20_36.jpg" TargetMode="External"/><Relationship Id="rId4" Type="http://schemas.openxmlformats.org/officeDocument/2006/relationships/image" Target="../media/image3.jpg"/><Relationship Id="rId9" Type="http://schemas.openxmlformats.org/officeDocument/2006/relationships/hyperlink" Target="http://flickr.com/photos/cyberslayer/5873358487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Honda_Civic_(sixth_generation)" TargetMode="External"/><Relationship Id="rId3" Type="http://schemas.openxmlformats.org/officeDocument/2006/relationships/image" Target="../media/image1.jpe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hsankhairir.blogspot.com/2011/06/photos-super-gt-race-cars.html" TargetMode="External"/><Relationship Id="rId11" Type="http://schemas.openxmlformats.org/officeDocument/2006/relationships/hyperlink" Target="http://www.flickr.com/photos/torkildr/3462607995/" TargetMode="External"/><Relationship Id="rId5" Type="http://schemas.openxmlformats.org/officeDocument/2006/relationships/image" Target="../media/image6.jpg"/><Relationship Id="rId10" Type="http://schemas.openxmlformats.org/officeDocument/2006/relationships/image" Target="../media/image4.jpg"/><Relationship Id="rId4" Type="http://schemas.openxmlformats.org/officeDocument/2006/relationships/image" Target="../media/image2.png"/><Relationship Id="rId9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libguides.luc.edu/digitalhumanitie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ED89D-3F3B-4990-9F8E-91101BEE2F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What’s a server </a:t>
            </a:r>
            <a:r>
              <a:rPr lang="en-US" dirty="0"/>
              <a:t>and how do I set one up?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EFBDC7-0769-41E7-950C-BE94C29850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Tyler Monaghan</a:t>
            </a:r>
          </a:p>
          <a:p>
            <a:r>
              <a:rPr lang="en-US" dirty="0"/>
              <a:t>November 30, 2018</a:t>
            </a:r>
          </a:p>
          <a:p>
            <a:r>
              <a:rPr lang="en-US" dirty="0"/>
              <a:t>Center for textual studies and digital humanities</a:t>
            </a:r>
          </a:p>
        </p:txBody>
      </p:sp>
    </p:spTree>
    <p:extLst>
      <p:ext uri="{BB962C8B-B14F-4D97-AF65-F5344CB8AC3E}">
        <p14:creationId xmlns:p14="http://schemas.microsoft.com/office/powerpoint/2010/main" val="3173462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2CDB8-79C8-43C5-AFFB-930D02629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61507"/>
            <a:ext cx="9905998" cy="1478570"/>
          </a:xfrm>
        </p:spPr>
        <p:txBody>
          <a:bodyPr/>
          <a:lstStyle/>
          <a:p>
            <a:r>
              <a:rPr lang="en-US" dirty="0"/>
              <a:t>SOTU-</a:t>
            </a:r>
            <a:r>
              <a:rPr lang="en-US" dirty="0" err="1"/>
              <a:t>db</a:t>
            </a:r>
            <a:r>
              <a:rPr lang="en-US" dirty="0">
                <a:solidFill>
                  <a:schemeClr val="accent2"/>
                </a:solidFill>
              </a:rPr>
              <a:t> 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1DB80-DADE-4854-99E1-E950D71BE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69312"/>
            <a:ext cx="9905998" cy="4827181"/>
          </a:xfrm>
        </p:spPr>
        <p:txBody>
          <a:bodyPr>
            <a:normAutofit/>
          </a:bodyPr>
          <a:lstStyle/>
          <a:p>
            <a:r>
              <a:rPr lang="en-US" dirty="0"/>
              <a:t>State of the Union Database (SOTU-</a:t>
            </a:r>
            <a:r>
              <a:rPr lang="en-US" dirty="0" err="1"/>
              <a:t>db</a:t>
            </a:r>
            <a:r>
              <a:rPr lang="en-US" dirty="0"/>
              <a:t>)</a:t>
            </a:r>
          </a:p>
          <a:p>
            <a:r>
              <a:rPr lang="en-US" dirty="0"/>
              <a:t>Running on a server from LUC CS dept.</a:t>
            </a:r>
          </a:p>
          <a:p>
            <a:r>
              <a:rPr lang="en-US" dirty="0"/>
              <a:t>The server holds all my web page files and styling rules</a:t>
            </a:r>
          </a:p>
          <a:p>
            <a:r>
              <a:rPr lang="en-US" dirty="0"/>
              <a:t>The server contains the text corpora and the programs to run analysis</a:t>
            </a:r>
          </a:p>
          <a:p>
            <a:r>
              <a:rPr lang="en-US" dirty="0"/>
              <a:t>When a user visits the page, the server:</a:t>
            </a:r>
          </a:p>
          <a:p>
            <a:pPr lvl="1"/>
            <a:r>
              <a:rPr lang="en-US" dirty="0"/>
              <a:t>Serves them the page and styling</a:t>
            </a:r>
          </a:p>
          <a:p>
            <a:pPr lvl="1"/>
            <a:r>
              <a:rPr lang="en-US" dirty="0"/>
              <a:t>Accepts their input in a search box</a:t>
            </a:r>
          </a:p>
          <a:p>
            <a:pPr lvl="1"/>
            <a:r>
              <a:rPr lang="en-US" dirty="0"/>
              <a:t>Runs programs and commands over corpora according to the user’s input</a:t>
            </a:r>
          </a:p>
          <a:p>
            <a:pPr lvl="1"/>
            <a:r>
              <a:rPr lang="en-US" dirty="0"/>
              <a:t>Returns results back to the user in human-readable format</a:t>
            </a:r>
          </a:p>
        </p:txBody>
      </p:sp>
    </p:spTree>
    <p:extLst>
      <p:ext uri="{BB962C8B-B14F-4D97-AF65-F5344CB8AC3E}">
        <p14:creationId xmlns:p14="http://schemas.microsoft.com/office/powerpoint/2010/main" val="196316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2693F-840A-475F-8E4A-57434D602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82387"/>
            <a:ext cx="9905998" cy="989403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How</a:t>
            </a:r>
            <a:r>
              <a:rPr lang="en-US" dirty="0"/>
              <a:t> do I set one up?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4B62B-D8B6-4D60-9BCA-FDD58221B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87856"/>
            <a:ext cx="9905998" cy="4653887"/>
          </a:xfrm>
        </p:spPr>
        <p:txBody>
          <a:bodyPr/>
          <a:lstStyle/>
          <a:p>
            <a:r>
              <a:rPr lang="en-US" dirty="0"/>
              <a:t>You can check out AWS (Amazon) or Azure (Microsoft)</a:t>
            </a:r>
          </a:p>
          <a:p>
            <a:pPr lvl="1"/>
            <a:r>
              <a:rPr lang="en-US" dirty="0"/>
              <a:t>Paid solutions – free trials?</a:t>
            </a:r>
          </a:p>
          <a:p>
            <a:pPr lvl="1"/>
            <a:r>
              <a:rPr lang="en-US" dirty="0"/>
              <a:t>Lots of features, good support</a:t>
            </a:r>
          </a:p>
          <a:p>
            <a:pPr lvl="1"/>
            <a:r>
              <a:rPr lang="en-US" dirty="0"/>
              <a:t>Can be overwhelming (these are production-ready – race car)</a:t>
            </a:r>
          </a:p>
          <a:p>
            <a:r>
              <a:rPr lang="en-US" dirty="0"/>
              <a:t>See what resources LUC can make available</a:t>
            </a:r>
          </a:p>
          <a:p>
            <a:pPr lvl="1"/>
            <a:r>
              <a:rPr lang="en-US" dirty="0"/>
              <a:t>Library, CTSDH, CS dept?</a:t>
            </a:r>
          </a:p>
          <a:p>
            <a:r>
              <a:rPr lang="en-US" dirty="0"/>
              <a:t>DIY</a:t>
            </a:r>
          </a:p>
          <a:p>
            <a:pPr lvl="1"/>
            <a:r>
              <a:rPr lang="en-US" dirty="0"/>
              <a:t>This is what we’ll do in the workshop today – sort of</a:t>
            </a:r>
          </a:p>
          <a:p>
            <a:pPr lvl="1"/>
            <a:r>
              <a:rPr lang="en-US" dirty="0"/>
              <a:t>This can be tough / not a good idea to have accessible on the web</a:t>
            </a:r>
          </a:p>
          <a:p>
            <a:pPr lvl="1"/>
            <a:r>
              <a:rPr lang="en-US" dirty="0"/>
              <a:t>We’ll use “localhost”</a:t>
            </a:r>
          </a:p>
        </p:txBody>
      </p:sp>
    </p:spTree>
    <p:extLst>
      <p:ext uri="{BB962C8B-B14F-4D97-AF65-F5344CB8AC3E}">
        <p14:creationId xmlns:p14="http://schemas.microsoft.com/office/powerpoint/2010/main" val="1417250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4B86A-0BAC-4D15-A9AE-596F37695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</a:t>
            </a:r>
            <a:r>
              <a:rPr lang="en-US" dirty="0">
                <a:solidFill>
                  <a:schemeClr val="accent2"/>
                </a:solidFill>
              </a:rPr>
              <a:t>data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BEF00-93FC-4048-AE4F-13FD02A86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security is NOT covered by this workshop</a:t>
            </a:r>
          </a:p>
          <a:p>
            <a:r>
              <a:rPr lang="en-US" dirty="0"/>
              <a:t>If you are exposing your work to the public on the web, you’ll need to take basic security measures like encrypting your connections</a:t>
            </a:r>
          </a:p>
          <a:p>
            <a:r>
              <a:rPr lang="en-US" dirty="0"/>
              <a:t>If you are working with sensitive data (like client personal info or private collections) you should be sure you are NOT making this accessible to your server – ensure you stop the server running after the workshop</a:t>
            </a:r>
          </a:p>
        </p:txBody>
      </p:sp>
    </p:spTree>
    <p:extLst>
      <p:ext uri="{BB962C8B-B14F-4D97-AF65-F5344CB8AC3E}">
        <p14:creationId xmlns:p14="http://schemas.microsoft.com/office/powerpoint/2010/main" val="1836394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D133B-F05B-4633-9F48-239B7C9B0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4"/>
            <a:ext cx="9905998" cy="1064558"/>
          </a:xfrm>
        </p:spPr>
        <p:txBody>
          <a:bodyPr/>
          <a:lstStyle/>
          <a:p>
            <a:r>
              <a:rPr lang="en-US" dirty="0"/>
              <a:t>Workshop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273B6-EF09-4CAA-A852-BD3A56359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19618"/>
            <a:ext cx="9905999" cy="4071583"/>
          </a:xfrm>
        </p:spPr>
        <p:txBody>
          <a:bodyPr/>
          <a:lstStyle/>
          <a:p>
            <a:r>
              <a:rPr lang="en-US" dirty="0"/>
              <a:t>We are going to set up your computer as an Apache server for static web pages</a:t>
            </a:r>
          </a:p>
          <a:p>
            <a:r>
              <a:rPr lang="en-US" dirty="0"/>
              <a:t>We will create a “hello world” HTML page</a:t>
            </a:r>
          </a:p>
          <a:p>
            <a:r>
              <a:rPr lang="en-US" dirty="0"/>
              <a:t>We will create a style document</a:t>
            </a:r>
          </a:p>
        </p:txBody>
      </p:sp>
    </p:spTree>
    <p:extLst>
      <p:ext uri="{BB962C8B-B14F-4D97-AF65-F5344CB8AC3E}">
        <p14:creationId xmlns:p14="http://schemas.microsoft.com/office/powerpoint/2010/main" val="1892562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8DE9B-4E91-48D3-BBBF-8F6ED5D37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1335"/>
            <a:ext cx="9906000" cy="970959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INSTALL APACHE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334E4AF-9290-4594-BC78-368783242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0" y="1027938"/>
            <a:ext cx="4649783" cy="543765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Windows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08BF064-FA92-476D-96FA-C893162D7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10" y="1571703"/>
            <a:ext cx="4878391" cy="49655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Determine whether you need 64 or 32 bit:</a:t>
            </a:r>
          </a:p>
          <a:p>
            <a:pPr lvl="1"/>
            <a:r>
              <a:rPr lang="en-US" dirty="0"/>
              <a:t>Hit windows key &gt; type “system” &gt; open “system information</a:t>
            </a:r>
          </a:p>
          <a:p>
            <a:pPr lvl="1"/>
            <a:r>
              <a:rPr lang="en-US" dirty="0"/>
              <a:t>Under “system type” x64 means 64 bit</a:t>
            </a:r>
          </a:p>
          <a:p>
            <a:r>
              <a:rPr lang="en-US" dirty="0"/>
              <a:t>Go to apachelounge.com/download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Extract the Apache24 folder to c:\ or another folder (not program files)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6A403B5-F226-4D8D-AE92-96AD6A9B2E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33321" y="1027938"/>
            <a:ext cx="4646602" cy="823912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Mac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FF579EB-B670-4262-9062-7A4E05A59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04713" y="1963178"/>
            <a:ext cx="4875210" cy="317082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Finder &gt; “Terminal”</a:t>
            </a:r>
          </a:p>
          <a:p>
            <a:r>
              <a:rPr lang="en-US" dirty="0"/>
              <a:t>Type “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apachectl</a:t>
            </a:r>
            <a:r>
              <a:rPr lang="en-US" dirty="0"/>
              <a:t> start”</a:t>
            </a:r>
          </a:p>
          <a:p>
            <a:r>
              <a:rPr lang="en-US" dirty="0">
                <a:solidFill>
                  <a:schemeClr val="accent1"/>
                </a:solidFill>
              </a:rPr>
              <a:t>You did it!</a:t>
            </a:r>
          </a:p>
          <a:p>
            <a:r>
              <a:rPr lang="en-US" dirty="0"/>
              <a:t>Test: open Safari or Chrome</a:t>
            </a:r>
          </a:p>
          <a:p>
            <a:r>
              <a:rPr lang="en-US" dirty="0"/>
              <a:t>Type “localhost” in address bar, hit enter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9CAFFED-8B61-449F-84AF-D6FB10A3F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842" y="4054490"/>
            <a:ext cx="458152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889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1C1D5-2EFB-446E-BEAD-503EB4AD5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011" y="275162"/>
            <a:ext cx="9906000" cy="718355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Create HTML</a:t>
            </a:r>
            <a:r>
              <a:rPr lang="en-US" dirty="0"/>
              <a:t> File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CAFA94-175F-4735-808D-519EF36785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211011" y="993517"/>
            <a:ext cx="5421801" cy="5093384"/>
          </a:xfrm>
        </p:spPr>
        <p:txBody>
          <a:bodyPr>
            <a:normAutofit/>
          </a:bodyPr>
          <a:lstStyle/>
          <a:p>
            <a:r>
              <a:rPr lang="en-US" dirty="0"/>
              <a:t>Open a text editor</a:t>
            </a:r>
          </a:p>
          <a:p>
            <a:pPr lvl="1"/>
            <a:r>
              <a:rPr lang="en-US" dirty="0"/>
              <a:t>Notepad on Windows</a:t>
            </a:r>
          </a:p>
          <a:p>
            <a:pPr lvl="1"/>
            <a:r>
              <a:rPr lang="en-US" dirty="0"/>
              <a:t>TextEdit on Mac</a:t>
            </a:r>
          </a:p>
          <a:p>
            <a:r>
              <a:rPr lang="en-US" dirty="0"/>
              <a:t>Copy the text to the right </a:t>
            </a:r>
            <a:r>
              <a:rPr lang="en-US" dirty="0">
                <a:sym typeface="Wingdings" panose="05000000000000000000" pitchFamily="2" charset="2"/>
              </a:rPr>
              <a:t></a:t>
            </a:r>
          </a:p>
          <a:p>
            <a:r>
              <a:rPr lang="en-US" dirty="0">
                <a:sym typeface="Wingdings" panose="05000000000000000000" pitchFamily="2" charset="2"/>
              </a:rPr>
              <a:t>Save As…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Windows: 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c:\Apache24\htdocs\index.html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Mac:</a:t>
            </a:r>
          </a:p>
          <a:p>
            <a:pPr marL="457200" lvl="1" indent="0">
              <a:buNone/>
            </a:pPr>
            <a:r>
              <a:rPr lang="en-US" sz="2000" dirty="0"/>
              <a:t>/Library/</a:t>
            </a:r>
            <a:r>
              <a:rPr lang="en-US" sz="2000" dirty="0" err="1"/>
              <a:t>WebServer</a:t>
            </a:r>
            <a:r>
              <a:rPr lang="en-US" sz="2000" dirty="0"/>
              <a:t>/Documents/index.html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E9C3D3-F9D7-447D-8A44-02D47A584C19}"/>
              </a:ext>
            </a:extLst>
          </p:cNvPr>
          <p:cNvSpPr txBox="1"/>
          <p:nvPr/>
        </p:nvSpPr>
        <p:spPr>
          <a:xfrm>
            <a:off x="6751094" y="1184587"/>
            <a:ext cx="5307614" cy="2677656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&lt;!DOCTYPE html&gt;</a:t>
            </a:r>
            <a:br>
              <a:rPr lang="en-US" sz="2400" dirty="0">
                <a:solidFill>
                  <a:schemeClr val="bg2"/>
                </a:solidFill>
              </a:rPr>
            </a:br>
            <a:r>
              <a:rPr lang="en-US" sz="2400" dirty="0">
                <a:solidFill>
                  <a:schemeClr val="bg2"/>
                </a:solidFill>
              </a:rPr>
              <a:t>&lt;html&gt;</a:t>
            </a:r>
            <a:br>
              <a:rPr lang="en-US" sz="2400" dirty="0">
                <a:solidFill>
                  <a:schemeClr val="bg2"/>
                </a:solidFill>
              </a:rPr>
            </a:br>
            <a:br>
              <a:rPr lang="en-US" sz="2400" dirty="0">
                <a:solidFill>
                  <a:schemeClr val="bg2"/>
                </a:solidFill>
              </a:rPr>
            </a:br>
            <a:r>
              <a:rPr lang="en-US" sz="2400" dirty="0">
                <a:solidFill>
                  <a:schemeClr val="bg2"/>
                </a:solidFill>
              </a:rPr>
              <a:t>&lt;h1&gt;This is a Heading&lt;/h1&gt;</a:t>
            </a:r>
            <a:br>
              <a:rPr lang="en-US" sz="2400" dirty="0">
                <a:solidFill>
                  <a:schemeClr val="bg2"/>
                </a:solidFill>
              </a:rPr>
            </a:br>
            <a:r>
              <a:rPr lang="en-US" sz="2400" dirty="0">
                <a:solidFill>
                  <a:schemeClr val="bg2"/>
                </a:solidFill>
              </a:rPr>
              <a:t>&lt;p&gt;This is a paragraph.&lt;/p&gt;</a:t>
            </a:r>
            <a:br>
              <a:rPr lang="en-US" sz="2400" dirty="0">
                <a:solidFill>
                  <a:schemeClr val="bg2"/>
                </a:solidFill>
              </a:rPr>
            </a:br>
            <a:br>
              <a:rPr lang="en-US" sz="2400" dirty="0">
                <a:solidFill>
                  <a:schemeClr val="bg2"/>
                </a:solidFill>
              </a:rPr>
            </a:br>
            <a:r>
              <a:rPr lang="en-US" sz="2400" dirty="0">
                <a:solidFill>
                  <a:schemeClr val="bg2"/>
                </a:solidFill>
              </a:rPr>
              <a:t>&lt;/html&gt;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A37884-8E4A-4D72-8F74-4AEB69C77FF3}"/>
              </a:ext>
            </a:extLst>
          </p:cNvPr>
          <p:cNvSpPr txBox="1"/>
          <p:nvPr/>
        </p:nvSpPr>
        <p:spPr>
          <a:xfrm>
            <a:off x="6851176" y="4408227"/>
            <a:ext cx="4790364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Done? Test it out:</a:t>
            </a:r>
          </a:p>
          <a:p>
            <a:r>
              <a:rPr lang="en-US" sz="3200" dirty="0">
                <a:solidFill>
                  <a:schemeClr val="tx1"/>
                </a:solidFill>
              </a:rPr>
              <a:t>Visit “localhost” in your browser again</a:t>
            </a:r>
          </a:p>
        </p:txBody>
      </p:sp>
    </p:spTree>
    <p:extLst>
      <p:ext uri="{BB962C8B-B14F-4D97-AF65-F5344CB8AC3E}">
        <p14:creationId xmlns:p14="http://schemas.microsoft.com/office/powerpoint/2010/main" val="1519609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016A8-F687-4D20-80E6-6BDA7F167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020" y="398605"/>
            <a:ext cx="9906000" cy="823912"/>
          </a:xfrm>
        </p:spPr>
        <p:txBody>
          <a:bodyPr/>
          <a:lstStyle/>
          <a:p>
            <a:r>
              <a:rPr lang="en-US" dirty="0"/>
              <a:t>Add Styling with </a:t>
            </a:r>
            <a:r>
              <a:rPr lang="en-US" dirty="0">
                <a:solidFill>
                  <a:schemeClr val="accent2"/>
                </a:solidFill>
              </a:rPr>
              <a:t>CSS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52436C-DD5F-4DCB-9763-234518DA2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10" y="1293407"/>
            <a:ext cx="4878391" cy="51659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CREATE A </a:t>
            </a:r>
            <a:r>
              <a:rPr lang="en-US" dirty="0">
                <a:solidFill>
                  <a:schemeClr val="accent1"/>
                </a:solidFill>
              </a:rPr>
              <a:t>NEW CSS FILE</a:t>
            </a:r>
          </a:p>
          <a:p>
            <a:r>
              <a:rPr lang="en-US" dirty="0"/>
              <a:t>Create a new file in your text editor</a:t>
            </a:r>
          </a:p>
          <a:p>
            <a:r>
              <a:rPr lang="en-US" dirty="0"/>
              <a:t>Enter the text to the right 	</a:t>
            </a:r>
            <a:r>
              <a:rPr lang="en-US" dirty="0">
                <a:sym typeface="Wingdings" panose="05000000000000000000" pitchFamily="2" charset="2"/>
              </a:rPr>
              <a:t></a:t>
            </a:r>
          </a:p>
          <a:p>
            <a:r>
              <a:rPr lang="en-US" dirty="0">
                <a:sym typeface="Wingdings" panose="05000000000000000000" pitchFamily="2" charset="2"/>
              </a:rPr>
              <a:t>Save the file as “style.css”</a:t>
            </a:r>
          </a:p>
          <a:p>
            <a:pPr marL="0" indent="0">
              <a:buNone/>
            </a:pPr>
            <a:r>
              <a:rPr lang="en-US" dirty="0"/>
              <a:t>POINT YOUR </a:t>
            </a:r>
            <a:r>
              <a:rPr lang="en-US" dirty="0">
                <a:solidFill>
                  <a:schemeClr val="accent1"/>
                </a:solidFill>
              </a:rPr>
              <a:t>HTML TO THE CSS</a:t>
            </a:r>
          </a:p>
          <a:p>
            <a:r>
              <a:rPr lang="en-US" dirty="0">
                <a:sym typeface="Wingdings" panose="05000000000000000000" pitchFamily="2" charset="2"/>
              </a:rPr>
              <a:t>Back in your index.html file…</a:t>
            </a:r>
          </a:p>
          <a:p>
            <a:r>
              <a:rPr lang="en-US" dirty="0">
                <a:sym typeface="Wingdings" panose="05000000000000000000" pitchFamily="2" charset="2"/>
              </a:rPr>
              <a:t>Insert this line: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8DDDE0-B269-40F4-972E-2BECAD84AD3D}"/>
              </a:ext>
            </a:extLst>
          </p:cNvPr>
          <p:cNvSpPr txBox="1"/>
          <p:nvPr/>
        </p:nvSpPr>
        <p:spPr>
          <a:xfrm>
            <a:off x="6409900" y="1561776"/>
            <a:ext cx="5307614" cy="156966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</a:rPr>
              <a:t>p {</a:t>
            </a:r>
          </a:p>
          <a:p>
            <a:r>
              <a:rPr lang="en-US" sz="3200" dirty="0">
                <a:solidFill>
                  <a:schemeClr val="bg2"/>
                </a:solidFill>
              </a:rPr>
              <a:t>  </a:t>
            </a:r>
            <a:r>
              <a:rPr lang="en-US" sz="3200" dirty="0" err="1">
                <a:solidFill>
                  <a:schemeClr val="bg2"/>
                </a:solidFill>
              </a:rPr>
              <a:t>color:red</a:t>
            </a:r>
            <a:r>
              <a:rPr lang="en-US" sz="3200" dirty="0">
                <a:solidFill>
                  <a:schemeClr val="bg2"/>
                </a:solidFill>
              </a:rPr>
              <a:t>;</a:t>
            </a:r>
          </a:p>
          <a:p>
            <a:r>
              <a:rPr lang="en-US" sz="3200" dirty="0">
                <a:solidFill>
                  <a:schemeClr val="bg2"/>
                </a:solidFill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F61D95-8A16-42D9-A994-BB92C9DF145C}"/>
              </a:ext>
            </a:extLst>
          </p:cNvPr>
          <p:cNvSpPr txBox="1"/>
          <p:nvPr/>
        </p:nvSpPr>
        <p:spPr>
          <a:xfrm>
            <a:off x="3580605" y="4654613"/>
            <a:ext cx="7269365" cy="52322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</a:rPr>
              <a:t>&lt;link </a:t>
            </a:r>
            <a:r>
              <a:rPr lang="en-US" sz="2800" dirty="0" err="1">
                <a:solidFill>
                  <a:schemeClr val="bg2"/>
                </a:solidFill>
              </a:rPr>
              <a:t>rel</a:t>
            </a:r>
            <a:r>
              <a:rPr lang="en-US" sz="2800" dirty="0">
                <a:solidFill>
                  <a:schemeClr val="bg2"/>
                </a:solidFill>
              </a:rPr>
              <a:t>="stylesheet" </a:t>
            </a:r>
            <a:r>
              <a:rPr lang="en-US" sz="2800" dirty="0" err="1">
                <a:solidFill>
                  <a:schemeClr val="bg2"/>
                </a:solidFill>
              </a:rPr>
              <a:t>href</a:t>
            </a:r>
            <a:r>
              <a:rPr lang="en-US" sz="2800" dirty="0">
                <a:solidFill>
                  <a:schemeClr val="bg2"/>
                </a:solidFill>
              </a:rPr>
              <a:t>="style.css"&gt;</a:t>
            </a:r>
            <a:endParaRPr lang="en-US" sz="4400" dirty="0">
              <a:solidFill>
                <a:schemeClr val="bg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5A39B4-7CE8-4E50-AA66-07D796589E30}"/>
              </a:ext>
            </a:extLst>
          </p:cNvPr>
          <p:cNvSpPr txBox="1"/>
          <p:nvPr/>
        </p:nvSpPr>
        <p:spPr>
          <a:xfrm>
            <a:off x="1726674" y="5564593"/>
            <a:ext cx="8884692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Test it out!</a:t>
            </a:r>
          </a:p>
          <a:p>
            <a:r>
              <a:rPr lang="en-US" sz="2800" dirty="0"/>
              <a:t>Reload your “localhost” in your browser – what changed?</a:t>
            </a:r>
          </a:p>
        </p:txBody>
      </p:sp>
    </p:spTree>
    <p:extLst>
      <p:ext uri="{BB962C8B-B14F-4D97-AF65-F5344CB8AC3E}">
        <p14:creationId xmlns:p14="http://schemas.microsoft.com/office/powerpoint/2010/main" val="1578591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3021D-BFDB-4943-A241-DD68D26AA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247867"/>
            <a:ext cx="9906000" cy="823913"/>
          </a:xfrm>
        </p:spPr>
        <p:txBody>
          <a:bodyPr/>
          <a:lstStyle/>
          <a:p>
            <a:r>
              <a:rPr lang="en-US" dirty="0"/>
              <a:t>What’s happening here?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197D10E-61DA-4611-9670-3A411192F7E7}"/>
              </a:ext>
            </a:extLst>
          </p:cNvPr>
          <p:cNvGrpSpPr/>
          <p:nvPr/>
        </p:nvGrpSpPr>
        <p:grpSpPr>
          <a:xfrm>
            <a:off x="6576632" y="368490"/>
            <a:ext cx="5242330" cy="3193576"/>
            <a:chOff x="6094410" y="2306473"/>
            <a:chExt cx="5615369" cy="3193576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FA2D2FB-75B2-4C57-A310-D492365CCBE8}"/>
                </a:ext>
              </a:extLst>
            </p:cNvPr>
            <p:cNvSpPr/>
            <p:nvPr/>
          </p:nvSpPr>
          <p:spPr>
            <a:xfrm>
              <a:off x="6094410" y="2306473"/>
              <a:ext cx="5615369" cy="3193576"/>
            </a:xfrm>
            <a:prstGeom prst="roundRect">
              <a:avLst/>
            </a:prstGeom>
            <a:solidFill>
              <a:schemeClr val="accent1">
                <a:alpha val="8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APACHE SERVER</a:t>
              </a:r>
            </a:p>
            <a:p>
              <a:pPr algn="ctr"/>
              <a:endParaRPr lang="en-US" sz="32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8800" dirty="0">
                  <a:solidFill>
                    <a:schemeClr val="bg1"/>
                  </a:solidFill>
                </a:rPr>
                <a:t>+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  <p:pic>
          <p:nvPicPr>
            <p:cNvPr id="3074" name="Picture 2" descr="Image result for html file">
              <a:extLst>
                <a:ext uri="{FF2B5EF4-FFF2-40B4-BE49-F238E27FC236}">
                  <a16:creationId xmlns:a16="http://schemas.microsoft.com/office/drawing/2014/main" id="{1397CD16-B2E7-4EEF-B199-3AE27D5137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8192" y="3084394"/>
              <a:ext cx="1923418" cy="19234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Image result for css file icon">
              <a:extLst>
                <a:ext uri="{FF2B5EF4-FFF2-40B4-BE49-F238E27FC236}">
                  <a16:creationId xmlns:a16="http://schemas.microsoft.com/office/drawing/2014/main" id="{EAA0A876-B5FE-4C38-8DC0-BAD21CF3D8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04" y="3125794"/>
              <a:ext cx="1923419" cy="1923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78" name="Picture 6" descr="Image result for browser icon">
            <a:extLst>
              <a:ext uri="{FF2B5EF4-FFF2-40B4-BE49-F238E27FC236}">
                <a16:creationId xmlns:a16="http://schemas.microsoft.com/office/drawing/2014/main" id="{D0F25E5E-9CE8-4E34-B67A-9878EE27A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61" y="2542464"/>
            <a:ext cx="1773072" cy="1773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EB5DAD-BC68-4170-8ACA-6404403C2014}"/>
              </a:ext>
            </a:extLst>
          </p:cNvPr>
          <p:cNvCxnSpPr>
            <a:cxnSpLocks/>
          </p:cNvCxnSpPr>
          <p:nvPr/>
        </p:nvCxnSpPr>
        <p:spPr>
          <a:xfrm flipV="1">
            <a:off x="2934268" y="1883391"/>
            <a:ext cx="3498339" cy="12010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D4DDC5E-2F44-4425-A3DB-A829C1D4414C}"/>
              </a:ext>
            </a:extLst>
          </p:cNvPr>
          <p:cNvSpPr txBox="1"/>
          <p:nvPr/>
        </p:nvSpPr>
        <p:spPr>
          <a:xfrm>
            <a:off x="1003679" y="4315536"/>
            <a:ext cx="1773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Your browser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4706A6-46A2-45EC-9BF7-52C8B792A545}"/>
              </a:ext>
            </a:extLst>
          </p:cNvPr>
          <p:cNvSpPr txBox="1"/>
          <p:nvPr/>
        </p:nvSpPr>
        <p:spPr>
          <a:xfrm rot="20485511">
            <a:off x="3017684" y="2055314"/>
            <a:ext cx="2808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Requests the page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371AED-D8E7-4412-9942-F9BF0CE38F7D}"/>
              </a:ext>
            </a:extLst>
          </p:cNvPr>
          <p:cNvSpPr txBox="1"/>
          <p:nvPr/>
        </p:nvSpPr>
        <p:spPr>
          <a:xfrm>
            <a:off x="6747642" y="3453497"/>
            <a:ext cx="51122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Server receives request, applies CSS styling rules to HTML content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612B3F9-055E-40F2-BEB6-794ABAC6195F}"/>
              </a:ext>
            </a:extLst>
          </p:cNvPr>
          <p:cNvCxnSpPr>
            <a:cxnSpLocks/>
          </p:cNvCxnSpPr>
          <p:nvPr/>
        </p:nvCxnSpPr>
        <p:spPr>
          <a:xfrm flipH="1">
            <a:off x="2672777" y="3930550"/>
            <a:ext cx="390385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0C02AF5-18D7-4C6E-A084-83113F234DF4}"/>
              </a:ext>
            </a:extLst>
          </p:cNvPr>
          <p:cNvSpPr txBox="1"/>
          <p:nvPr/>
        </p:nvSpPr>
        <p:spPr>
          <a:xfrm>
            <a:off x="3175703" y="3467520"/>
            <a:ext cx="3143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Returns styled page</a:t>
            </a:r>
          </a:p>
        </p:txBody>
      </p:sp>
    </p:spTree>
    <p:extLst>
      <p:ext uri="{BB962C8B-B14F-4D97-AF65-F5344CB8AC3E}">
        <p14:creationId xmlns:p14="http://schemas.microsoft.com/office/powerpoint/2010/main" val="3879421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73570-45A0-4F97-89B9-A9940D5C8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322296"/>
            <a:ext cx="9906000" cy="1477961"/>
          </a:xfrm>
        </p:spPr>
        <p:txBody>
          <a:bodyPr/>
          <a:lstStyle/>
          <a:p>
            <a:r>
              <a:rPr lang="en-US" dirty="0"/>
              <a:t>Let’s add some </a:t>
            </a:r>
            <a:r>
              <a:rPr lang="en-US" dirty="0">
                <a:solidFill>
                  <a:schemeClr val="accent1"/>
                </a:solidFill>
              </a:rPr>
              <a:t>dynamic</a:t>
            </a:r>
            <a:r>
              <a:rPr lang="en-US" dirty="0"/>
              <a:t> content:</a:t>
            </a:r>
            <a:br>
              <a:rPr lang="en-US" dirty="0"/>
            </a:br>
            <a:r>
              <a:rPr lang="en-US" dirty="0">
                <a:solidFill>
                  <a:schemeClr val="accent2"/>
                </a:solidFill>
              </a:rPr>
              <a:t>Embed a Twitter Feed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536A424C-5494-4CA7-84EE-8EF812CD1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10" y="1937981"/>
            <a:ext cx="7593157" cy="45214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GO TO </a:t>
            </a:r>
            <a:r>
              <a:rPr lang="en-US" sz="3200" dirty="0">
                <a:solidFill>
                  <a:schemeClr val="accent1"/>
                </a:solidFill>
              </a:rPr>
              <a:t>publish.twitter.com</a:t>
            </a:r>
          </a:p>
          <a:p>
            <a:r>
              <a:rPr lang="en-US" dirty="0"/>
              <a:t>Type a hashtag, @handle, or URL of a Twitter list</a:t>
            </a:r>
          </a:p>
          <a:p>
            <a:r>
              <a:rPr lang="en-US" dirty="0">
                <a:sym typeface="Wingdings" panose="05000000000000000000" pitchFamily="2" charset="2"/>
              </a:rPr>
              <a:t>May I suggest @</a:t>
            </a:r>
            <a:r>
              <a:rPr lang="en-US" dirty="0" err="1">
                <a:sym typeface="Wingdings" panose="05000000000000000000" pitchFamily="2" charset="2"/>
              </a:rPr>
              <a:t>luctsdh</a:t>
            </a:r>
            <a:r>
              <a:rPr lang="en-US" dirty="0">
                <a:sym typeface="Wingdings" panose="05000000000000000000" pitchFamily="2" charset="2"/>
              </a:rPr>
              <a:t> – or do your own</a:t>
            </a:r>
          </a:p>
          <a:p>
            <a:r>
              <a:rPr lang="en-US" dirty="0">
                <a:sym typeface="Wingdings" panose="05000000000000000000" pitchFamily="2" charset="2"/>
              </a:rPr>
              <a:t>Select “Embedded Timeline” </a:t>
            </a:r>
          </a:p>
          <a:p>
            <a:r>
              <a:rPr lang="en-US" dirty="0">
                <a:sym typeface="Wingdings" panose="05000000000000000000" pitchFamily="2" charset="2"/>
              </a:rPr>
              <a:t>Click the “Copy Code” button!</a:t>
            </a:r>
          </a:p>
          <a:p>
            <a:r>
              <a:rPr lang="en-US" dirty="0">
                <a:sym typeface="Wingdings" panose="05000000000000000000" pitchFamily="2" charset="2"/>
              </a:rPr>
              <a:t>Paste into your HTML file (above the &lt;/html&gt;</a:t>
            </a:r>
          </a:p>
          <a:p>
            <a:r>
              <a:rPr lang="en-US" dirty="0">
                <a:sym typeface="Wingdings" panose="05000000000000000000" pitchFamily="2" charset="2"/>
              </a:rPr>
              <a:t>Save and reload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753A810-EFB6-4709-8E06-8B547BE88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152" y="2401340"/>
            <a:ext cx="349567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807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6DABF-920B-4BAC-8672-6869296AF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Why</a:t>
            </a:r>
            <a:r>
              <a:rPr lang="en-US" dirty="0"/>
              <a:t> this workshop?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00632-A0FC-42DA-B380-61F94ECB4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989995"/>
          </a:xfrm>
        </p:spPr>
        <p:txBody>
          <a:bodyPr>
            <a:normAutofit/>
          </a:bodyPr>
          <a:lstStyle/>
          <a:p>
            <a:r>
              <a:rPr lang="en-US" dirty="0"/>
              <a:t>The coolest DH projects always seem to run on servers</a:t>
            </a:r>
          </a:p>
          <a:p>
            <a:r>
              <a:rPr lang="en-US" dirty="0"/>
              <a:t>Software online often lists a “server version”</a:t>
            </a:r>
          </a:p>
          <a:p>
            <a:pPr lvl="1"/>
            <a:r>
              <a:rPr lang="en-US" dirty="0"/>
              <a:t>R and </a:t>
            </a:r>
            <a:r>
              <a:rPr lang="en-US" dirty="0" err="1"/>
              <a:t>Rstudio</a:t>
            </a:r>
            <a:r>
              <a:rPr lang="en-US" dirty="0"/>
              <a:t>; </a:t>
            </a:r>
            <a:r>
              <a:rPr lang="en-US" dirty="0" err="1"/>
              <a:t>Omeka</a:t>
            </a:r>
            <a:r>
              <a:rPr lang="en-US" dirty="0"/>
              <a:t>; WordPress</a:t>
            </a:r>
          </a:p>
          <a:p>
            <a:pPr lvl="1"/>
            <a:r>
              <a:rPr lang="en-US" dirty="0"/>
              <a:t>Ubuntu (Linux)</a:t>
            </a:r>
          </a:p>
          <a:p>
            <a:r>
              <a:rPr lang="en-US" dirty="0"/>
              <a:t>Learning HTML and CSS</a:t>
            </a:r>
          </a:p>
          <a:p>
            <a:pPr lvl="1"/>
            <a:r>
              <a:rPr lang="en-US" dirty="0"/>
              <a:t>Sites like WordPress limit what you can do with HTML and CSS</a:t>
            </a:r>
          </a:p>
          <a:p>
            <a:pPr lvl="1"/>
            <a:r>
              <a:rPr lang="en-US" dirty="0" err="1"/>
              <a:t>Omeka</a:t>
            </a:r>
            <a:r>
              <a:rPr lang="en-US" dirty="0"/>
              <a:t>, T4, others, accept some limited HTML/CSS but ignore others</a:t>
            </a:r>
          </a:p>
          <a:p>
            <a:r>
              <a:rPr lang="en-US" dirty="0"/>
              <a:t>If you want a publicly accessible project, it has to live somewhere</a:t>
            </a:r>
          </a:p>
        </p:txBody>
      </p:sp>
    </p:spTree>
    <p:extLst>
      <p:ext uri="{BB962C8B-B14F-4D97-AF65-F5344CB8AC3E}">
        <p14:creationId xmlns:p14="http://schemas.microsoft.com/office/powerpoint/2010/main" val="3677474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21EC9-7558-4C75-88DB-D6E2753C7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14035"/>
            <a:ext cx="9905998" cy="896361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Who</a:t>
            </a:r>
            <a:r>
              <a:rPr lang="en-US" dirty="0"/>
              <a:t> I 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5E663-03E0-454D-BF50-E9A5C379F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66982"/>
            <a:ext cx="6081424" cy="4424219"/>
          </a:xfrm>
        </p:spPr>
        <p:txBody>
          <a:bodyPr/>
          <a:lstStyle/>
          <a:p>
            <a:r>
              <a:rPr lang="en-US" dirty="0"/>
              <a:t>BA in History and Secondary Education</a:t>
            </a:r>
          </a:p>
          <a:p>
            <a:r>
              <a:rPr lang="en-US" dirty="0"/>
              <a:t>MA in DH</a:t>
            </a:r>
          </a:p>
          <a:p>
            <a:r>
              <a:rPr lang="en-US" dirty="0"/>
              <a:t>Never wrote a line of code before last September</a:t>
            </a:r>
          </a:p>
          <a:p>
            <a:r>
              <a:rPr lang="en-US" dirty="0"/>
              <a:t>Learned most of this via online tutorials </a:t>
            </a:r>
            <a:r>
              <a:rPr lang="en-US"/>
              <a:t>and guides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57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C3ECC-2316-4F4C-9D07-8419DF1A2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5894387" cy="1478570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What is a server?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02BE0C3-FF86-44B3-B4BF-430B4C20D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2249486"/>
            <a:ext cx="6485767" cy="3874863"/>
          </a:xfrm>
        </p:spPr>
        <p:txBody>
          <a:bodyPr>
            <a:normAutofit/>
          </a:bodyPr>
          <a:lstStyle/>
          <a:p>
            <a:r>
              <a:rPr lang="en-US" dirty="0"/>
              <a:t>You may think of some of the images on the right when you picture a server</a:t>
            </a:r>
          </a:p>
          <a:p>
            <a:r>
              <a:rPr lang="en-US" dirty="0"/>
              <a:t>Or perhaps lines of green text scrolling past on a black terminal, or your network shared drive</a:t>
            </a:r>
          </a:p>
          <a:p>
            <a:r>
              <a:rPr lang="en-US" dirty="0"/>
              <a:t>There </a:t>
            </a:r>
            <a:r>
              <a:rPr lang="en-US" i="1" dirty="0"/>
              <a:t>are </a:t>
            </a:r>
            <a:r>
              <a:rPr lang="en-US" dirty="0"/>
              <a:t>servers – but so is this computer, if we make it one!</a:t>
            </a:r>
          </a:p>
        </p:txBody>
      </p:sp>
      <p:sp>
        <p:nvSpPr>
          <p:cNvPr id="20" name="Round Diagonal Corner Rectangle 8">
            <a:extLst>
              <a:ext uri="{FF2B5EF4-FFF2-40B4-BE49-F238E27FC236}">
                <a16:creationId xmlns:a16="http://schemas.microsoft.com/office/drawing/2014/main" id="{1944E70E-4755-4B5C-ABC5-3FCC69E732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9997" y="618518"/>
            <a:ext cx="3425200" cy="5172683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ircuit board&#10;&#10;Description automatically generated">
            <a:extLst>
              <a:ext uri="{FF2B5EF4-FFF2-40B4-BE49-F238E27FC236}">
                <a16:creationId xmlns:a16="http://schemas.microsoft.com/office/drawing/2014/main" id="{E69CC13B-37C4-4FC6-9806-BB4EB7A3149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t="1599" r="-4" b="-4"/>
          <a:stretch/>
        </p:blipFill>
        <p:spPr>
          <a:xfrm rot="10800000">
            <a:off x="7941728" y="934655"/>
            <a:ext cx="2788920" cy="1437066"/>
          </a:xfrm>
          <a:prstGeom prst="rect">
            <a:avLst/>
          </a:prstGeom>
        </p:spPr>
      </p:pic>
      <p:pic>
        <p:nvPicPr>
          <p:cNvPr id="15" name="Content Placeholder 4" descr="A view of a computer&#10;&#10;Description automatically generated">
            <a:extLst>
              <a:ext uri="{FF2B5EF4-FFF2-40B4-BE49-F238E27FC236}">
                <a16:creationId xmlns:a16="http://schemas.microsoft.com/office/drawing/2014/main" id="{6ED97CF1-20A3-46D6-BFB8-8AC2EFBB05D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t="8020" r="-4" b="10591"/>
          <a:stretch/>
        </p:blipFill>
        <p:spPr>
          <a:xfrm>
            <a:off x="7941728" y="2449637"/>
            <a:ext cx="2788920" cy="150938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579D03C-A743-4372-AC49-E43456401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15277" y="2449636"/>
            <a:ext cx="2834640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picture containing electronics, circuit&#10;&#10;Description automatically generated">
            <a:extLst>
              <a:ext uri="{FF2B5EF4-FFF2-40B4-BE49-F238E27FC236}">
                <a16:creationId xmlns:a16="http://schemas.microsoft.com/office/drawing/2014/main" id="{8364F747-93E1-4392-8EF9-B7B81111B57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rcRect t="14715" r="-4" b="13121"/>
          <a:stretch/>
        </p:blipFill>
        <p:spPr>
          <a:xfrm>
            <a:off x="7941728" y="3959023"/>
            <a:ext cx="2788920" cy="1509386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AF58811-F2AC-4F77-9B34-E1E5C8FA1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15277" y="3959022"/>
            <a:ext cx="2834640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615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454F3-5915-465D-BC48-6EDC279E5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822" y="288909"/>
            <a:ext cx="9905998" cy="1478570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What is a server?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58350-35E8-490E-AE58-65A05D407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178" y="1626781"/>
            <a:ext cx="8623004" cy="4731489"/>
          </a:xfrm>
        </p:spPr>
        <p:txBody>
          <a:bodyPr>
            <a:normAutofit/>
          </a:bodyPr>
          <a:lstStyle/>
          <a:p>
            <a:r>
              <a:rPr lang="en-US" sz="2600" dirty="0"/>
              <a:t>A server is ANY computer that “serves” other programs or devices</a:t>
            </a:r>
          </a:p>
          <a:p>
            <a:r>
              <a:rPr lang="en-US" sz="2600" dirty="0"/>
              <a:t>Usually we mean serving web pages, database content, or games</a:t>
            </a:r>
          </a:p>
          <a:p>
            <a:r>
              <a:rPr lang="en-US" sz="2600" dirty="0"/>
              <a:t>A server is generally always on, and accessible from the web (any internet-connected computer) or a local network (think Loyola’s shared drives and login system)</a:t>
            </a:r>
          </a:p>
          <a:p>
            <a:r>
              <a:rPr lang="en-US" sz="2600" dirty="0"/>
              <a:t>Usually purpose-built, but not necessarily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020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Picture 2">
            <a:extLst>
              <a:ext uri="{FF2B5EF4-FFF2-40B4-BE49-F238E27FC236}">
                <a16:creationId xmlns:a16="http://schemas.microsoft.com/office/drawing/2014/main" id="{EFD668EB-B331-4C7E-97B5-F0753C6F7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1" name="Group 320">
            <a:extLst>
              <a:ext uri="{FF2B5EF4-FFF2-40B4-BE49-F238E27FC236}">
                <a16:creationId xmlns:a16="http://schemas.microsoft.com/office/drawing/2014/main" id="{6C5C1DC3-4A52-48EE-A656-4FC26265F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322" name="Rectangle 5">
              <a:extLst>
                <a:ext uri="{FF2B5EF4-FFF2-40B4-BE49-F238E27FC236}">
                  <a16:creationId xmlns:a16="http://schemas.microsoft.com/office/drawing/2014/main" id="{8E55BD19-B82F-43A4-8F29-C19DFF0128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3" name="Freeform 6">
              <a:extLst>
                <a:ext uri="{FF2B5EF4-FFF2-40B4-BE49-F238E27FC236}">
                  <a16:creationId xmlns:a16="http://schemas.microsoft.com/office/drawing/2014/main" id="{37C3A9A2-71AA-401C-BF15-816829126F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4" name="Freeform 7">
              <a:extLst>
                <a:ext uri="{FF2B5EF4-FFF2-40B4-BE49-F238E27FC236}">
                  <a16:creationId xmlns:a16="http://schemas.microsoft.com/office/drawing/2014/main" id="{E85424B8-B279-43A2-84D7-B2295CEC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5" name="Rectangle 8">
              <a:extLst>
                <a:ext uri="{FF2B5EF4-FFF2-40B4-BE49-F238E27FC236}">
                  <a16:creationId xmlns:a16="http://schemas.microsoft.com/office/drawing/2014/main" id="{A4D38513-FE10-4D79-B461-423CC7F9F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6" name="Freeform 9">
              <a:extLst>
                <a:ext uri="{FF2B5EF4-FFF2-40B4-BE49-F238E27FC236}">
                  <a16:creationId xmlns:a16="http://schemas.microsoft.com/office/drawing/2014/main" id="{0A5B6421-9527-4F07-889B-ED3D0BF75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7" name="Freeform 10">
              <a:extLst>
                <a:ext uri="{FF2B5EF4-FFF2-40B4-BE49-F238E27FC236}">
                  <a16:creationId xmlns:a16="http://schemas.microsoft.com/office/drawing/2014/main" id="{1DC12C11-5C10-43D3-9B4A-4BE1EB0CB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8" name="Freeform 11">
              <a:extLst>
                <a:ext uri="{FF2B5EF4-FFF2-40B4-BE49-F238E27FC236}">
                  <a16:creationId xmlns:a16="http://schemas.microsoft.com/office/drawing/2014/main" id="{BD8880AD-83C8-4AA9-82E2-7998C2A3F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9" name="Freeform 12">
              <a:extLst>
                <a:ext uri="{FF2B5EF4-FFF2-40B4-BE49-F238E27FC236}">
                  <a16:creationId xmlns:a16="http://schemas.microsoft.com/office/drawing/2014/main" id="{267DF3C6-84B6-4F71-8531-93E9EF1D7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0" name="Freeform 13">
              <a:extLst>
                <a:ext uri="{FF2B5EF4-FFF2-40B4-BE49-F238E27FC236}">
                  <a16:creationId xmlns:a16="http://schemas.microsoft.com/office/drawing/2014/main" id="{C0D5803B-967B-42D5-93A6-B366A9A5C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1" name="Freeform 14">
              <a:extLst>
                <a:ext uri="{FF2B5EF4-FFF2-40B4-BE49-F238E27FC236}">
                  <a16:creationId xmlns:a16="http://schemas.microsoft.com/office/drawing/2014/main" id="{BBBA0120-706E-4852-8501-4D48B88C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2" name="Freeform 15">
              <a:extLst>
                <a:ext uri="{FF2B5EF4-FFF2-40B4-BE49-F238E27FC236}">
                  <a16:creationId xmlns:a16="http://schemas.microsoft.com/office/drawing/2014/main" id="{9A57890A-A870-49EF-8D5F-5AA20BF6A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3" name="Freeform 16">
              <a:extLst>
                <a:ext uri="{FF2B5EF4-FFF2-40B4-BE49-F238E27FC236}">
                  <a16:creationId xmlns:a16="http://schemas.microsoft.com/office/drawing/2014/main" id="{5E4F1DFE-1695-47D1-8FD3-664B843EE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4" name="Freeform 17">
              <a:extLst>
                <a:ext uri="{FF2B5EF4-FFF2-40B4-BE49-F238E27FC236}">
                  <a16:creationId xmlns:a16="http://schemas.microsoft.com/office/drawing/2014/main" id="{7E1F5530-F430-4851-9205-A2E62C0D0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5" name="Freeform 18">
              <a:extLst>
                <a:ext uri="{FF2B5EF4-FFF2-40B4-BE49-F238E27FC236}">
                  <a16:creationId xmlns:a16="http://schemas.microsoft.com/office/drawing/2014/main" id="{BA1E243F-1F5C-441A-ACB9-B28A956244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6" name="Freeform 19">
              <a:extLst>
                <a:ext uri="{FF2B5EF4-FFF2-40B4-BE49-F238E27FC236}">
                  <a16:creationId xmlns:a16="http://schemas.microsoft.com/office/drawing/2014/main" id="{EC9E6C8C-7A9D-4CDF-8024-9B64F55ED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7" name="Freeform 20">
              <a:extLst>
                <a:ext uri="{FF2B5EF4-FFF2-40B4-BE49-F238E27FC236}">
                  <a16:creationId xmlns:a16="http://schemas.microsoft.com/office/drawing/2014/main" id="{94471D12-E72B-4210-8DF4-0BAC2A60A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8" name="Freeform 21">
              <a:extLst>
                <a:ext uri="{FF2B5EF4-FFF2-40B4-BE49-F238E27FC236}">
                  <a16:creationId xmlns:a16="http://schemas.microsoft.com/office/drawing/2014/main" id="{63490F71-66B0-4AE6-92D3-CBB8C23A9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9" name="Freeform 22">
              <a:extLst>
                <a:ext uri="{FF2B5EF4-FFF2-40B4-BE49-F238E27FC236}">
                  <a16:creationId xmlns:a16="http://schemas.microsoft.com/office/drawing/2014/main" id="{8E104794-FDD7-4D3B-B43D-BE2402306A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0" name="Freeform 23">
              <a:extLst>
                <a:ext uri="{FF2B5EF4-FFF2-40B4-BE49-F238E27FC236}">
                  <a16:creationId xmlns:a16="http://schemas.microsoft.com/office/drawing/2014/main" id="{7F89C64A-9FD6-49FA-A645-2AFDDCBB49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1" name="Freeform 24">
              <a:extLst>
                <a:ext uri="{FF2B5EF4-FFF2-40B4-BE49-F238E27FC236}">
                  <a16:creationId xmlns:a16="http://schemas.microsoft.com/office/drawing/2014/main" id="{66908955-1B08-46F1-B181-F8C0A6C22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2" name="Freeform 25">
              <a:extLst>
                <a:ext uri="{FF2B5EF4-FFF2-40B4-BE49-F238E27FC236}">
                  <a16:creationId xmlns:a16="http://schemas.microsoft.com/office/drawing/2014/main" id="{B4C4DAAF-2EC4-4E4B-B572-C2538880F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3" name="Freeform 26">
              <a:extLst>
                <a:ext uri="{FF2B5EF4-FFF2-40B4-BE49-F238E27FC236}">
                  <a16:creationId xmlns:a16="http://schemas.microsoft.com/office/drawing/2014/main" id="{7F9333F6-65AC-4915-BA02-1B5342197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4" name="Freeform 27">
              <a:extLst>
                <a:ext uri="{FF2B5EF4-FFF2-40B4-BE49-F238E27FC236}">
                  <a16:creationId xmlns:a16="http://schemas.microsoft.com/office/drawing/2014/main" id="{FCB18C54-7D00-4249-9DC0-6FC3726F6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5" name="Freeform 28">
              <a:extLst>
                <a:ext uri="{FF2B5EF4-FFF2-40B4-BE49-F238E27FC236}">
                  <a16:creationId xmlns:a16="http://schemas.microsoft.com/office/drawing/2014/main" id="{BC095603-5AD7-40D3-94D7-8FAF77A1B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6" name="Freeform 29">
              <a:extLst>
                <a:ext uri="{FF2B5EF4-FFF2-40B4-BE49-F238E27FC236}">
                  <a16:creationId xmlns:a16="http://schemas.microsoft.com/office/drawing/2014/main" id="{D9F25CD2-142E-446D-91DB-1B8EB04F9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7" name="Freeform 30">
              <a:extLst>
                <a:ext uri="{FF2B5EF4-FFF2-40B4-BE49-F238E27FC236}">
                  <a16:creationId xmlns:a16="http://schemas.microsoft.com/office/drawing/2014/main" id="{C84EDC8F-ACD0-497B-B053-939DB15AD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8" name="Freeform 31">
              <a:extLst>
                <a:ext uri="{FF2B5EF4-FFF2-40B4-BE49-F238E27FC236}">
                  <a16:creationId xmlns:a16="http://schemas.microsoft.com/office/drawing/2014/main" id="{16C74B1B-C0E5-4E69-ACD2-BD3F0910E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9" name="Freeform 32">
              <a:extLst>
                <a:ext uri="{FF2B5EF4-FFF2-40B4-BE49-F238E27FC236}">
                  <a16:creationId xmlns:a16="http://schemas.microsoft.com/office/drawing/2014/main" id="{B39C2D18-F8D2-4847-A6C5-136965038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0" name="Rectangle 33">
              <a:extLst>
                <a:ext uri="{FF2B5EF4-FFF2-40B4-BE49-F238E27FC236}">
                  <a16:creationId xmlns:a16="http://schemas.microsoft.com/office/drawing/2014/main" id="{0231EA08-ADCD-4F82-9C72-2F782CE191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1" name="Freeform 34">
              <a:extLst>
                <a:ext uri="{FF2B5EF4-FFF2-40B4-BE49-F238E27FC236}">
                  <a16:creationId xmlns:a16="http://schemas.microsoft.com/office/drawing/2014/main" id="{C489A22B-FCD1-4CF5-9BCF-DE7C69568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2" name="Freeform 35">
              <a:extLst>
                <a:ext uri="{FF2B5EF4-FFF2-40B4-BE49-F238E27FC236}">
                  <a16:creationId xmlns:a16="http://schemas.microsoft.com/office/drawing/2014/main" id="{FFE125F5-63B6-4BF1-A49A-41BBD33ED9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3" name="Freeform 36">
              <a:extLst>
                <a:ext uri="{FF2B5EF4-FFF2-40B4-BE49-F238E27FC236}">
                  <a16:creationId xmlns:a16="http://schemas.microsoft.com/office/drawing/2014/main" id="{9D8C4339-DA49-4241-8FBD-5E07895EA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4" name="Freeform 37">
              <a:extLst>
                <a:ext uri="{FF2B5EF4-FFF2-40B4-BE49-F238E27FC236}">
                  <a16:creationId xmlns:a16="http://schemas.microsoft.com/office/drawing/2014/main" id="{695F5500-7FF1-42AA-923F-9374D2779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5" name="Freeform 38">
              <a:extLst>
                <a:ext uri="{FF2B5EF4-FFF2-40B4-BE49-F238E27FC236}">
                  <a16:creationId xmlns:a16="http://schemas.microsoft.com/office/drawing/2014/main" id="{9ED10EE4-4901-4B5B-9AB3-3E6DCFCCA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6" name="Freeform 39">
              <a:extLst>
                <a:ext uri="{FF2B5EF4-FFF2-40B4-BE49-F238E27FC236}">
                  <a16:creationId xmlns:a16="http://schemas.microsoft.com/office/drawing/2014/main" id="{2C5A4D0A-A875-424D-82CE-EF580A1F4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7" name="Freeform 40">
              <a:extLst>
                <a:ext uri="{FF2B5EF4-FFF2-40B4-BE49-F238E27FC236}">
                  <a16:creationId xmlns:a16="http://schemas.microsoft.com/office/drawing/2014/main" id="{D68F7A91-0042-45B8-A938-D05D9EA6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8" name="Freeform 41">
              <a:extLst>
                <a:ext uri="{FF2B5EF4-FFF2-40B4-BE49-F238E27FC236}">
                  <a16:creationId xmlns:a16="http://schemas.microsoft.com/office/drawing/2014/main" id="{7137FBE4-CF0C-424C-B60E-C8439EA8D1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9" name="Freeform 42">
              <a:extLst>
                <a:ext uri="{FF2B5EF4-FFF2-40B4-BE49-F238E27FC236}">
                  <a16:creationId xmlns:a16="http://schemas.microsoft.com/office/drawing/2014/main" id="{74B6D4BB-D4C4-4C40-A23F-DF09EE386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0" name="Freeform 43">
              <a:extLst>
                <a:ext uri="{FF2B5EF4-FFF2-40B4-BE49-F238E27FC236}">
                  <a16:creationId xmlns:a16="http://schemas.microsoft.com/office/drawing/2014/main" id="{8688988F-9250-4CFB-862F-D79E9DDEC1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1" name="Freeform 44">
              <a:extLst>
                <a:ext uri="{FF2B5EF4-FFF2-40B4-BE49-F238E27FC236}">
                  <a16:creationId xmlns:a16="http://schemas.microsoft.com/office/drawing/2014/main" id="{E19A5284-039B-4CEA-9738-8CA1B542B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2" name="Rectangle 45">
              <a:extLst>
                <a:ext uri="{FF2B5EF4-FFF2-40B4-BE49-F238E27FC236}">
                  <a16:creationId xmlns:a16="http://schemas.microsoft.com/office/drawing/2014/main" id="{C162CD3E-027D-4E1B-8D19-5359BCFC68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63" name="Freeform 46">
              <a:extLst>
                <a:ext uri="{FF2B5EF4-FFF2-40B4-BE49-F238E27FC236}">
                  <a16:creationId xmlns:a16="http://schemas.microsoft.com/office/drawing/2014/main" id="{6F845B0B-5ED5-453D-AF3A-44E2425CC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4" name="Freeform 47">
              <a:extLst>
                <a:ext uri="{FF2B5EF4-FFF2-40B4-BE49-F238E27FC236}">
                  <a16:creationId xmlns:a16="http://schemas.microsoft.com/office/drawing/2014/main" id="{07DEB433-658B-4950-B79A-3CC5DE7CD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5" name="Freeform 48">
              <a:extLst>
                <a:ext uri="{FF2B5EF4-FFF2-40B4-BE49-F238E27FC236}">
                  <a16:creationId xmlns:a16="http://schemas.microsoft.com/office/drawing/2014/main" id="{CF6F2D4F-C9F7-4238-8271-5F5D077D90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6" name="Freeform 49">
              <a:extLst>
                <a:ext uri="{FF2B5EF4-FFF2-40B4-BE49-F238E27FC236}">
                  <a16:creationId xmlns:a16="http://schemas.microsoft.com/office/drawing/2014/main" id="{2AAFE470-BD95-4829-B328-0736E48AB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7" name="Freeform 50">
              <a:extLst>
                <a:ext uri="{FF2B5EF4-FFF2-40B4-BE49-F238E27FC236}">
                  <a16:creationId xmlns:a16="http://schemas.microsoft.com/office/drawing/2014/main" id="{FF14E9FB-0EC3-4EB6-82D8-05C8C9B910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8" name="Freeform 51">
              <a:extLst>
                <a:ext uri="{FF2B5EF4-FFF2-40B4-BE49-F238E27FC236}">
                  <a16:creationId xmlns:a16="http://schemas.microsoft.com/office/drawing/2014/main" id="{B16DCC66-FF02-4C68-8893-715968608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9" name="Freeform 52">
              <a:extLst>
                <a:ext uri="{FF2B5EF4-FFF2-40B4-BE49-F238E27FC236}">
                  <a16:creationId xmlns:a16="http://schemas.microsoft.com/office/drawing/2014/main" id="{213A0819-C728-4A26-83BA-4C0E9C785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0" name="Freeform 53">
              <a:extLst>
                <a:ext uri="{FF2B5EF4-FFF2-40B4-BE49-F238E27FC236}">
                  <a16:creationId xmlns:a16="http://schemas.microsoft.com/office/drawing/2014/main" id="{A6964B27-C8F9-4872-A3C8-DB9B316F97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1" name="Freeform 54">
              <a:extLst>
                <a:ext uri="{FF2B5EF4-FFF2-40B4-BE49-F238E27FC236}">
                  <a16:creationId xmlns:a16="http://schemas.microsoft.com/office/drawing/2014/main" id="{A820BBB0-D020-48D7-ADFC-653984719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2" name="Freeform 55">
              <a:extLst>
                <a:ext uri="{FF2B5EF4-FFF2-40B4-BE49-F238E27FC236}">
                  <a16:creationId xmlns:a16="http://schemas.microsoft.com/office/drawing/2014/main" id="{71C56DEA-A1BC-40D5-976A-1EC4F95D0F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3" name="Freeform 56">
              <a:extLst>
                <a:ext uri="{FF2B5EF4-FFF2-40B4-BE49-F238E27FC236}">
                  <a16:creationId xmlns:a16="http://schemas.microsoft.com/office/drawing/2014/main" id="{A9B1181D-0ABC-4859-BAA3-15107DDEA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4" name="Freeform 57">
              <a:extLst>
                <a:ext uri="{FF2B5EF4-FFF2-40B4-BE49-F238E27FC236}">
                  <a16:creationId xmlns:a16="http://schemas.microsoft.com/office/drawing/2014/main" id="{C8AD16CA-E38C-4FAA-AB37-731D18148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5" name="Freeform 58">
              <a:extLst>
                <a:ext uri="{FF2B5EF4-FFF2-40B4-BE49-F238E27FC236}">
                  <a16:creationId xmlns:a16="http://schemas.microsoft.com/office/drawing/2014/main" id="{AFD5C1DA-D437-4283-9852-3344315E8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376" name="Group 375">
            <a:extLst>
              <a:ext uri="{FF2B5EF4-FFF2-40B4-BE49-F238E27FC236}">
                <a16:creationId xmlns:a16="http://schemas.microsoft.com/office/drawing/2014/main" id="{82B43964-1381-4656-A6AE-71D48E9CA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377" name="Rectangle 376">
              <a:extLst>
                <a:ext uri="{FF2B5EF4-FFF2-40B4-BE49-F238E27FC236}">
                  <a16:creationId xmlns:a16="http://schemas.microsoft.com/office/drawing/2014/main" id="{A3206C5D-DE3B-4309-AEAC-F980E945A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8" name="Picture 2">
              <a:extLst>
                <a:ext uri="{FF2B5EF4-FFF2-40B4-BE49-F238E27FC236}">
                  <a16:creationId xmlns:a16="http://schemas.microsoft.com/office/drawing/2014/main" id="{7C9C50EC-45A0-4F32-A4DF-29097B1DC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2CE8E4D-16AC-4842-BC28-9CE8140D1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275668"/>
            <a:ext cx="8830733" cy="9360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Car analogy page</a:t>
            </a:r>
          </a:p>
        </p:txBody>
      </p: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577F9FEF-ECF5-458D-BE29-A8FAA8DB2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380" name="Rectangle 5">
              <a:extLst>
                <a:ext uri="{FF2B5EF4-FFF2-40B4-BE49-F238E27FC236}">
                  <a16:creationId xmlns:a16="http://schemas.microsoft.com/office/drawing/2014/main" id="{A9A790F3-B136-46E2-A60C-745CC510D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1" name="Freeform 6">
              <a:extLst>
                <a:ext uri="{FF2B5EF4-FFF2-40B4-BE49-F238E27FC236}">
                  <a16:creationId xmlns:a16="http://schemas.microsoft.com/office/drawing/2014/main" id="{9EA78BE2-A33A-4471-A3D1-3A18A2128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2" name="Freeform 7">
              <a:extLst>
                <a:ext uri="{FF2B5EF4-FFF2-40B4-BE49-F238E27FC236}">
                  <a16:creationId xmlns:a16="http://schemas.microsoft.com/office/drawing/2014/main" id="{FC1CAFF5-A443-4FA6-84A3-45994F810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3" name="Freeform 8">
              <a:extLst>
                <a:ext uri="{FF2B5EF4-FFF2-40B4-BE49-F238E27FC236}">
                  <a16:creationId xmlns:a16="http://schemas.microsoft.com/office/drawing/2014/main" id="{C5407582-39AF-4920-B978-372B5D481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4" name="Freeform 9">
              <a:extLst>
                <a:ext uri="{FF2B5EF4-FFF2-40B4-BE49-F238E27FC236}">
                  <a16:creationId xmlns:a16="http://schemas.microsoft.com/office/drawing/2014/main" id="{56845FB1-61EE-4E3B-AC83-BB0373C4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5" name="Freeform 10">
              <a:extLst>
                <a:ext uri="{FF2B5EF4-FFF2-40B4-BE49-F238E27FC236}">
                  <a16:creationId xmlns:a16="http://schemas.microsoft.com/office/drawing/2014/main" id="{0186C18B-05B3-4A51-A707-38F273F0D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6" name="Freeform 11">
              <a:extLst>
                <a:ext uri="{FF2B5EF4-FFF2-40B4-BE49-F238E27FC236}">
                  <a16:creationId xmlns:a16="http://schemas.microsoft.com/office/drawing/2014/main" id="{6864FE71-9D6A-4889-A21B-532BEBF6F3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7" name="Freeform 12">
              <a:extLst>
                <a:ext uri="{FF2B5EF4-FFF2-40B4-BE49-F238E27FC236}">
                  <a16:creationId xmlns:a16="http://schemas.microsoft.com/office/drawing/2014/main" id="{CF008145-7081-4249-81F3-8320F68AC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8" name="Freeform 13">
              <a:extLst>
                <a:ext uri="{FF2B5EF4-FFF2-40B4-BE49-F238E27FC236}">
                  <a16:creationId xmlns:a16="http://schemas.microsoft.com/office/drawing/2014/main" id="{315A2B01-B9DD-47B1-9A30-F7D659715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9" name="Freeform 14">
              <a:extLst>
                <a:ext uri="{FF2B5EF4-FFF2-40B4-BE49-F238E27FC236}">
                  <a16:creationId xmlns:a16="http://schemas.microsoft.com/office/drawing/2014/main" id="{FF08CA18-4319-4F9E-A147-24F00C2173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0" name="Freeform 15">
              <a:extLst>
                <a:ext uri="{FF2B5EF4-FFF2-40B4-BE49-F238E27FC236}">
                  <a16:creationId xmlns:a16="http://schemas.microsoft.com/office/drawing/2014/main" id="{A7D37C01-91D9-4D5A-9D87-39B41AF43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1" name="Line 16">
              <a:extLst>
                <a:ext uri="{FF2B5EF4-FFF2-40B4-BE49-F238E27FC236}">
                  <a16:creationId xmlns:a16="http://schemas.microsoft.com/office/drawing/2014/main" id="{ABB78B39-A81F-4BCD-B613-6E37330D90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92" name="Freeform 17">
              <a:extLst>
                <a:ext uri="{FF2B5EF4-FFF2-40B4-BE49-F238E27FC236}">
                  <a16:creationId xmlns:a16="http://schemas.microsoft.com/office/drawing/2014/main" id="{8DAA56BD-61B5-4424-88A5-FD7D70DD6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3" name="Freeform 18">
              <a:extLst>
                <a:ext uri="{FF2B5EF4-FFF2-40B4-BE49-F238E27FC236}">
                  <a16:creationId xmlns:a16="http://schemas.microsoft.com/office/drawing/2014/main" id="{88256A32-6D71-48D1-B2F8-104AFB8AEF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4" name="Freeform 19">
              <a:extLst>
                <a:ext uri="{FF2B5EF4-FFF2-40B4-BE49-F238E27FC236}">
                  <a16:creationId xmlns:a16="http://schemas.microsoft.com/office/drawing/2014/main" id="{B070ADA1-9E88-4C2C-B1DE-65157420A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5" name="Freeform 20">
              <a:extLst>
                <a:ext uri="{FF2B5EF4-FFF2-40B4-BE49-F238E27FC236}">
                  <a16:creationId xmlns:a16="http://schemas.microsoft.com/office/drawing/2014/main" id="{14DC32C1-248A-4703-90C9-489EE4C8D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6" name="Rectangle 21">
              <a:extLst>
                <a:ext uri="{FF2B5EF4-FFF2-40B4-BE49-F238E27FC236}">
                  <a16:creationId xmlns:a16="http://schemas.microsoft.com/office/drawing/2014/main" id="{EAFE35AB-9F74-4506-9727-1146F6B3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7" name="Freeform 22">
              <a:extLst>
                <a:ext uri="{FF2B5EF4-FFF2-40B4-BE49-F238E27FC236}">
                  <a16:creationId xmlns:a16="http://schemas.microsoft.com/office/drawing/2014/main" id="{9145E2FC-BAC0-4217-998C-6F70026D03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8" name="Freeform 23">
              <a:extLst>
                <a:ext uri="{FF2B5EF4-FFF2-40B4-BE49-F238E27FC236}">
                  <a16:creationId xmlns:a16="http://schemas.microsoft.com/office/drawing/2014/main" id="{4F31475D-3C38-4EE0-98DC-3E63F9103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9" name="Freeform 24">
              <a:extLst>
                <a:ext uri="{FF2B5EF4-FFF2-40B4-BE49-F238E27FC236}">
                  <a16:creationId xmlns:a16="http://schemas.microsoft.com/office/drawing/2014/main" id="{EE7E2BFA-2059-416F-81B3-29314A22DC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0" name="Freeform 25">
              <a:extLst>
                <a:ext uri="{FF2B5EF4-FFF2-40B4-BE49-F238E27FC236}">
                  <a16:creationId xmlns:a16="http://schemas.microsoft.com/office/drawing/2014/main" id="{96D22407-8708-447B-92F7-C9A2F4DF8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1" name="Freeform 26">
              <a:extLst>
                <a:ext uri="{FF2B5EF4-FFF2-40B4-BE49-F238E27FC236}">
                  <a16:creationId xmlns:a16="http://schemas.microsoft.com/office/drawing/2014/main" id="{AD00CC3D-D04C-43A4-83BC-516DCC78A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2" name="Freeform 27">
              <a:extLst>
                <a:ext uri="{FF2B5EF4-FFF2-40B4-BE49-F238E27FC236}">
                  <a16:creationId xmlns:a16="http://schemas.microsoft.com/office/drawing/2014/main" id="{837DED19-A7DC-430F-A0BA-FE199DD09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3" name="Freeform 28">
              <a:extLst>
                <a:ext uri="{FF2B5EF4-FFF2-40B4-BE49-F238E27FC236}">
                  <a16:creationId xmlns:a16="http://schemas.microsoft.com/office/drawing/2014/main" id="{CC35F97B-4D5C-47C7-BB04-6F278F40A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4" name="Freeform 29">
              <a:extLst>
                <a:ext uri="{FF2B5EF4-FFF2-40B4-BE49-F238E27FC236}">
                  <a16:creationId xmlns:a16="http://schemas.microsoft.com/office/drawing/2014/main" id="{62BF7593-CD71-43A4-A602-0710F8F75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5" name="Freeform 30">
              <a:extLst>
                <a:ext uri="{FF2B5EF4-FFF2-40B4-BE49-F238E27FC236}">
                  <a16:creationId xmlns:a16="http://schemas.microsoft.com/office/drawing/2014/main" id="{14792DC5-63DA-4078-A448-9B18409541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6" name="Freeform 31">
              <a:extLst>
                <a:ext uri="{FF2B5EF4-FFF2-40B4-BE49-F238E27FC236}">
                  <a16:creationId xmlns:a16="http://schemas.microsoft.com/office/drawing/2014/main" id="{D2DD1FD7-BB55-4EEC-BDC2-EB6F6A440B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2" name="Picture 11" descr="A picture containing road, sport&#10;&#10;Description automatically generated">
            <a:extLst>
              <a:ext uri="{FF2B5EF4-FFF2-40B4-BE49-F238E27FC236}">
                <a16:creationId xmlns:a16="http://schemas.microsoft.com/office/drawing/2014/main" id="{93B5D822-6F03-463A-B67F-F507CB9321C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l="26791" r="23528"/>
          <a:stretch/>
        </p:blipFill>
        <p:spPr>
          <a:xfrm>
            <a:off x="1141412" y="607028"/>
            <a:ext cx="2474516" cy="3299778"/>
          </a:xfrm>
          <a:custGeom>
            <a:avLst/>
            <a:gdLst>
              <a:gd name="connsiteX0" fmla="*/ 160369 w 4874998"/>
              <a:gd name="connsiteY0" fmla="*/ 0 h 3299778"/>
              <a:gd name="connsiteX1" fmla="*/ 4874998 w 4874998"/>
              <a:gd name="connsiteY1" fmla="*/ 0 h 3299778"/>
              <a:gd name="connsiteX2" fmla="*/ 4874998 w 4874998"/>
              <a:gd name="connsiteY2" fmla="*/ 3299778 h 3299778"/>
              <a:gd name="connsiteX3" fmla="*/ 0 w 4874998"/>
              <a:gd name="connsiteY3" fmla="*/ 3299778 h 3299778"/>
              <a:gd name="connsiteX4" fmla="*/ 0 w 4874998"/>
              <a:gd name="connsiteY4" fmla="*/ 160369 h 3299778"/>
              <a:gd name="connsiteX5" fmla="*/ 160369 w 4874998"/>
              <a:gd name="connsiteY5" fmla="*/ 0 h 3299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74998" h="3299778">
                <a:moveTo>
                  <a:pt x="160369" y="0"/>
                </a:moveTo>
                <a:lnTo>
                  <a:pt x="4874998" y="0"/>
                </a:lnTo>
                <a:lnTo>
                  <a:pt x="4874998" y="3299778"/>
                </a:lnTo>
                <a:lnTo>
                  <a:pt x="0" y="3299778"/>
                </a:lnTo>
                <a:lnTo>
                  <a:pt x="0" y="160369"/>
                </a:lnTo>
                <a:cubicBezTo>
                  <a:pt x="0" y="71800"/>
                  <a:pt x="71800" y="0"/>
                  <a:pt x="160369" y="0"/>
                </a:cubicBez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 descr="A car parked in front of a building&#10;&#10;Description automatically generated">
            <a:extLst>
              <a:ext uri="{FF2B5EF4-FFF2-40B4-BE49-F238E27FC236}">
                <a16:creationId xmlns:a16="http://schemas.microsoft.com/office/drawing/2014/main" id="{890153DE-8E7D-42A7-AC14-2EB0EC70FF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 l="34219" r="27561" b="3"/>
          <a:stretch/>
        </p:blipFill>
        <p:spPr>
          <a:xfrm>
            <a:off x="3615927" y="606425"/>
            <a:ext cx="2498330" cy="3300984"/>
          </a:xfrm>
          <a:prstGeom prst="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50" name="Picture 2" descr="Image result for laptop server">
            <a:extLst>
              <a:ext uri="{FF2B5EF4-FFF2-40B4-BE49-F238E27FC236}">
                <a16:creationId xmlns:a16="http://schemas.microsoft.com/office/drawing/2014/main" id="{94107052-F066-4043-A33C-9708C10949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19" b="-5"/>
          <a:stretch/>
        </p:blipFill>
        <p:spPr bwMode="auto">
          <a:xfrm>
            <a:off x="8584010" y="607028"/>
            <a:ext cx="2469756" cy="3299778"/>
          </a:xfrm>
          <a:custGeom>
            <a:avLst/>
            <a:gdLst>
              <a:gd name="connsiteX0" fmla="*/ 0 w 4873629"/>
              <a:gd name="connsiteY0" fmla="*/ 0 h 3299778"/>
              <a:gd name="connsiteX1" fmla="*/ 4873629 w 4873629"/>
              <a:gd name="connsiteY1" fmla="*/ 0 h 3299778"/>
              <a:gd name="connsiteX2" fmla="*/ 4873629 w 4873629"/>
              <a:gd name="connsiteY2" fmla="*/ 3139409 h 3299778"/>
              <a:gd name="connsiteX3" fmla="*/ 4713260 w 4873629"/>
              <a:gd name="connsiteY3" fmla="*/ 3299778 h 3299778"/>
              <a:gd name="connsiteX4" fmla="*/ 0 w 4873629"/>
              <a:gd name="connsiteY4" fmla="*/ 3299778 h 3299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73629" h="3299778">
                <a:moveTo>
                  <a:pt x="0" y="0"/>
                </a:moveTo>
                <a:lnTo>
                  <a:pt x="4873629" y="0"/>
                </a:lnTo>
                <a:lnTo>
                  <a:pt x="4873629" y="3139409"/>
                </a:lnTo>
                <a:cubicBezTo>
                  <a:pt x="4873629" y="3227978"/>
                  <a:pt x="4801829" y="3299778"/>
                  <a:pt x="4713260" y="3299778"/>
                </a:cubicBezTo>
                <a:lnTo>
                  <a:pt x="0" y="3299778"/>
                </a:lnTo>
                <a:close/>
              </a:path>
            </a:pathLst>
          </a:cu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A view of a computer&#10;&#10;Description automatically generated">
            <a:extLst>
              <a:ext uri="{FF2B5EF4-FFF2-40B4-BE49-F238E27FC236}">
                <a16:creationId xmlns:a16="http://schemas.microsoft.com/office/drawing/2014/main" id="{5039D580-31A5-4D59-8F7B-68A3BBB54D22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rcRect l="13337" r="37054" b="2"/>
          <a:stretch/>
        </p:blipFill>
        <p:spPr>
          <a:xfrm>
            <a:off x="6107112" y="606425"/>
            <a:ext cx="2462611" cy="3300984"/>
          </a:xfrm>
          <a:prstGeom prst="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407" name="Group 406">
            <a:extLst>
              <a:ext uri="{FF2B5EF4-FFF2-40B4-BE49-F238E27FC236}">
                <a16:creationId xmlns:a16="http://schemas.microsoft.com/office/drawing/2014/main" id="{481B70C9-36FD-4098-9C7B-09D86182A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8" name="Freeform 32">
              <a:extLst>
                <a:ext uri="{FF2B5EF4-FFF2-40B4-BE49-F238E27FC236}">
                  <a16:creationId xmlns:a16="http://schemas.microsoft.com/office/drawing/2014/main" id="{CFF9065E-6844-41DC-9D70-2089B74E46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9" name="Freeform 33">
              <a:extLst>
                <a:ext uri="{FF2B5EF4-FFF2-40B4-BE49-F238E27FC236}">
                  <a16:creationId xmlns:a16="http://schemas.microsoft.com/office/drawing/2014/main" id="{F5585077-EF9D-4E75-BA27-D83C7C0B1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0" name="Freeform 34">
              <a:extLst>
                <a:ext uri="{FF2B5EF4-FFF2-40B4-BE49-F238E27FC236}">
                  <a16:creationId xmlns:a16="http://schemas.microsoft.com/office/drawing/2014/main" id="{BE81DAD5-1F75-400C-90AC-BF5CC82F99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1" name="Freeform 35">
              <a:extLst>
                <a:ext uri="{FF2B5EF4-FFF2-40B4-BE49-F238E27FC236}">
                  <a16:creationId xmlns:a16="http://schemas.microsoft.com/office/drawing/2014/main" id="{2C12C007-6935-4D09-A43B-AB134CC9A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2" name="Freeform 36">
              <a:extLst>
                <a:ext uri="{FF2B5EF4-FFF2-40B4-BE49-F238E27FC236}">
                  <a16:creationId xmlns:a16="http://schemas.microsoft.com/office/drawing/2014/main" id="{CD886DBE-542D-4E95-ABB0-130D4003C8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3" name="Freeform 37">
              <a:extLst>
                <a:ext uri="{FF2B5EF4-FFF2-40B4-BE49-F238E27FC236}">
                  <a16:creationId xmlns:a16="http://schemas.microsoft.com/office/drawing/2014/main" id="{7F535974-5311-4002-82F5-06E87D6FD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4" name="Freeform 38">
              <a:extLst>
                <a:ext uri="{FF2B5EF4-FFF2-40B4-BE49-F238E27FC236}">
                  <a16:creationId xmlns:a16="http://schemas.microsoft.com/office/drawing/2014/main" id="{C71CB69F-2D13-460F-B1E2-B84622A18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5" name="Freeform 39">
              <a:extLst>
                <a:ext uri="{FF2B5EF4-FFF2-40B4-BE49-F238E27FC236}">
                  <a16:creationId xmlns:a16="http://schemas.microsoft.com/office/drawing/2014/main" id="{D42578D9-4C47-4442-9016-D3BB7CF32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6" name="Freeform 40">
              <a:extLst>
                <a:ext uri="{FF2B5EF4-FFF2-40B4-BE49-F238E27FC236}">
                  <a16:creationId xmlns:a16="http://schemas.microsoft.com/office/drawing/2014/main" id="{BB5F236B-D4B7-485A-B541-87AF406674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7" name="Rectangle 41">
              <a:extLst>
                <a:ext uri="{FF2B5EF4-FFF2-40B4-BE49-F238E27FC236}">
                  <a16:creationId xmlns:a16="http://schemas.microsoft.com/office/drawing/2014/main" id="{6178CC5D-5A49-462D-B886-D3DE15AA0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920967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1E01C-5E37-4F6B-8A8A-AA0271D32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03848"/>
            <a:ext cx="9905998" cy="1478570"/>
          </a:xfrm>
        </p:spPr>
        <p:txBody>
          <a:bodyPr/>
          <a:lstStyle/>
          <a:p>
            <a:r>
              <a:rPr lang="en-US" dirty="0"/>
              <a:t>What do you mean, “</a:t>
            </a:r>
            <a:r>
              <a:rPr lang="en-US" dirty="0">
                <a:solidFill>
                  <a:schemeClr val="accent2"/>
                </a:solidFill>
              </a:rPr>
              <a:t>serving?</a:t>
            </a:r>
            <a:r>
              <a:rPr lang="en-US" dirty="0"/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D70A2-D102-419E-BD25-5348A33B8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287777"/>
            <a:ext cx="9905998" cy="4962898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STATIC</a:t>
            </a:r>
            <a:r>
              <a:rPr lang="en-US" sz="2800" dirty="0"/>
              <a:t> WEB PAGES</a:t>
            </a:r>
          </a:p>
          <a:p>
            <a:pPr lvl="1"/>
            <a:r>
              <a:rPr lang="en-US" sz="2400" dirty="0"/>
              <a:t>Think about a site you have bookmarked that rarely* changes – maybe a favorite </a:t>
            </a:r>
            <a:r>
              <a:rPr lang="en-US" sz="2400" dirty="0" err="1">
                <a:hlinkClick r:id="rId2"/>
              </a:rPr>
              <a:t>LibGuide</a:t>
            </a:r>
            <a:endParaRPr lang="en-US" sz="2400" dirty="0"/>
          </a:p>
          <a:p>
            <a:pPr lvl="1"/>
            <a:r>
              <a:rPr lang="en-US" sz="2400" dirty="0"/>
              <a:t>That page is a file that your browser (client) asks for (from the server) when you visit that address</a:t>
            </a:r>
          </a:p>
          <a:p>
            <a:r>
              <a:rPr lang="en-US" sz="2800" dirty="0">
                <a:highlight>
                  <a:srgbClr val="FFFF00"/>
                </a:highlight>
              </a:rPr>
              <a:t>DYNAMIC</a:t>
            </a:r>
            <a:r>
              <a:rPr lang="en-US" sz="2800" dirty="0"/>
              <a:t> CONTENT</a:t>
            </a:r>
          </a:p>
          <a:p>
            <a:pPr lvl="1"/>
            <a:r>
              <a:rPr lang="en-US" sz="2400" dirty="0"/>
              <a:t>Feeds (Facebook, Twitter); search results pages</a:t>
            </a:r>
          </a:p>
          <a:p>
            <a:pPr lvl="1"/>
            <a:r>
              <a:rPr lang="en-US" sz="2400" dirty="0"/>
              <a:t>The server gathers the info and presents it to the user’s browser (or app) as a file</a:t>
            </a:r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62F233C6-2BB4-4AE2-BCDD-28C3E9FE0E22}"/>
              </a:ext>
            </a:extLst>
          </p:cNvPr>
          <p:cNvSpPr/>
          <p:nvPr/>
        </p:nvSpPr>
        <p:spPr>
          <a:xfrm>
            <a:off x="8406808" y="-63499"/>
            <a:ext cx="3785192" cy="1618624"/>
          </a:xfrm>
          <a:prstGeom prst="wedgeEllipseCallout">
            <a:avLst>
              <a:gd name="adj1" fmla="val -51503"/>
              <a:gd name="adj2" fmla="val 77009"/>
            </a:avLst>
          </a:prstGeom>
          <a:solidFill>
            <a:schemeClr val="accent2">
              <a:alpha val="38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Rarely = “not constantly.” </a:t>
            </a:r>
            <a:r>
              <a:rPr lang="en-US" sz="1600" dirty="0"/>
              <a:t>Compare a </a:t>
            </a:r>
            <a:r>
              <a:rPr lang="en-US" sz="1600" dirty="0" err="1"/>
              <a:t>LibGuide</a:t>
            </a:r>
            <a:r>
              <a:rPr lang="en-US" sz="1600" dirty="0"/>
              <a:t>(static)</a:t>
            </a:r>
          </a:p>
          <a:p>
            <a:pPr algn="ctr"/>
            <a:r>
              <a:rPr lang="en-US" dirty="0"/>
              <a:t> </a:t>
            </a:r>
            <a:r>
              <a:rPr lang="en-US" sz="1600" dirty="0"/>
              <a:t>with a Twitter feed(dynamic)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460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1E01C-5E37-4F6B-8A8A-AA0271D32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03848"/>
            <a:ext cx="9905998" cy="1478570"/>
          </a:xfrm>
        </p:spPr>
        <p:txBody>
          <a:bodyPr/>
          <a:lstStyle/>
          <a:p>
            <a:r>
              <a:rPr lang="en-US" dirty="0"/>
              <a:t>What do you mean, “</a:t>
            </a:r>
            <a:r>
              <a:rPr lang="en-US" dirty="0">
                <a:solidFill>
                  <a:schemeClr val="accent2"/>
                </a:solidFill>
              </a:rPr>
              <a:t>serving?</a:t>
            </a:r>
            <a:r>
              <a:rPr lang="en-US" dirty="0"/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D70A2-D102-419E-BD25-5348A33B8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287777"/>
            <a:ext cx="9905998" cy="49628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MEDIA</a:t>
            </a:r>
          </a:p>
          <a:p>
            <a:pPr lvl="1"/>
            <a:r>
              <a:rPr lang="en-US" dirty="0"/>
              <a:t>When you request a video or song to play, you’re asking to access something that’s sitting on a server somewhere</a:t>
            </a:r>
          </a:p>
          <a:p>
            <a:pPr lvl="1"/>
            <a:r>
              <a:rPr lang="en-US" dirty="0"/>
              <a:t>“Streaming” just means you begin playing the file before it’s completely downloaded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GAMES</a:t>
            </a:r>
            <a:endParaRPr lang="en-US" sz="2800" dirty="0"/>
          </a:p>
          <a:p>
            <a:pPr lvl="1"/>
            <a:r>
              <a:rPr lang="en-US" sz="2400" dirty="0"/>
              <a:t>Servers help players find each other and coordinate moves among the different players</a:t>
            </a:r>
          </a:p>
          <a:p>
            <a:pPr lvl="1"/>
            <a:r>
              <a:rPr lang="en-US" sz="2400" dirty="0"/>
              <a:t>If I’m in a driving game with ten people, the server transmits each turn of my wheel to the other nine people in the game in real-time</a:t>
            </a:r>
          </a:p>
          <a:p>
            <a:pPr lvl="2"/>
            <a:r>
              <a:rPr lang="en-US" sz="2200" dirty="0"/>
              <a:t>Each client only connects to the server instead of all 9 other players</a:t>
            </a:r>
          </a:p>
        </p:txBody>
      </p:sp>
    </p:spTree>
    <p:extLst>
      <p:ext uri="{BB962C8B-B14F-4D97-AF65-F5344CB8AC3E}">
        <p14:creationId xmlns:p14="http://schemas.microsoft.com/office/powerpoint/2010/main" val="3335441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C35EC-B61E-4144-B4A3-E8946DCDB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Why </a:t>
            </a:r>
            <a:r>
              <a:rPr lang="en-US" dirty="0"/>
              <a:t>use a server?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7FAB0-F0F3-4550-80B6-5BADC3EE0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076885"/>
          </a:xfrm>
        </p:spPr>
        <p:txBody>
          <a:bodyPr>
            <a:normAutofit/>
          </a:bodyPr>
          <a:lstStyle/>
          <a:p>
            <a:r>
              <a:rPr lang="en-US" dirty="0"/>
              <a:t>Servers often have more memory and less overhead</a:t>
            </a:r>
          </a:p>
          <a:p>
            <a:pPr lvl="1"/>
            <a:r>
              <a:rPr lang="en-US" dirty="0"/>
              <a:t>They don’t have to think about whether you’re about to start Pandora or play Candy Crush or open 32 Chrome tabs</a:t>
            </a:r>
          </a:p>
          <a:p>
            <a:r>
              <a:rPr lang="en-US" dirty="0"/>
              <a:t>Great for big data sets</a:t>
            </a:r>
          </a:p>
          <a:p>
            <a:pPr lvl="1"/>
            <a:r>
              <a:rPr lang="en-US" dirty="0"/>
              <a:t>Databases</a:t>
            </a:r>
          </a:p>
          <a:p>
            <a:pPr lvl="1"/>
            <a:r>
              <a:rPr lang="en-US" dirty="0"/>
              <a:t>Textual analysis (</a:t>
            </a:r>
            <a:r>
              <a:rPr lang="en-US" dirty="0" err="1"/>
              <a:t>Voyant</a:t>
            </a:r>
            <a:r>
              <a:rPr lang="en-US" dirty="0"/>
              <a:t>-Tools, </a:t>
            </a:r>
            <a:r>
              <a:rPr lang="en-US" dirty="0" err="1"/>
              <a:t>HathiTrust</a:t>
            </a:r>
            <a:r>
              <a:rPr lang="en-US" dirty="0"/>
              <a:t>, SOTU-</a:t>
            </a:r>
            <a:r>
              <a:rPr lang="en-US" dirty="0" err="1"/>
              <a:t>db</a:t>
            </a:r>
            <a:r>
              <a:rPr lang="en-US" dirty="0"/>
              <a:t> 😎)</a:t>
            </a:r>
          </a:p>
          <a:p>
            <a:r>
              <a:rPr lang="en-US" dirty="0"/>
              <a:t>Full control</a:t>
            </a:r>
          </a:p>
          <a:p>
            <a:pPr lvl="1"/>
            <a:r>
              <a:rPr lang="en-US" dirty="0"/>
              <a:t>A great environment for learning HTML/CSS </a:t>
            </a:r>
          </a:p>
        </p:txBody>
      </p:sp>
    </p:spTree>
    <p:extLst>
      <p:ext uri="{BB962C8B-B14F-4D97-AF65-F5344CB8AC3E}">
        <p14:creationId xmlns:p14="http://schemas.microsoft.com/office/powerpoint/2010/main" val="6707845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1280</Words>
  <Application>Microsoft Office PowerPoint</Application>
  <PresentationFormat>Widescreen</PresentationFormat>
  <Paragraphs>152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Tw Cen MT</vt:lpstr>
      <vt:lpstr>Circuit</vt:lpstr>
      <vt:lpstr>What’s a server and how do I set one up?</vt:lpstr>
      <vt:lpstr>Why this workshop?</vt:lpstr>
      <vt:lpstr>Who I am</vt:lpstr>
      <vt:lpstr>What is a server?</vt:lpstr>
      <vt:lpstr>What is a server?</vt:lpstr>
      <vt:lpstr>Car analogy page</vt:lpstr>
      <vt:lpstr>What do you mean, “serving?”</vt:lpstr>
      <vt:lpstr>What do you mean, “serving?”</vt:lpstr>
      <vt:lpstr>Why use a server?</vt:lpstr>
      <vt:lpstr>SOTU-db use case</vt:lpstr>
      <vt:lpstr>How do I set one up?</vt:lpstr>
      <vt:lpstr>A note on data security</vt:lpstr>
      <vt:lpstr>Workshop time</vt:lpstr>
      <vt:lpstr>INSTALL APACHE</vt:lpstr>
      <vt:lpstr>Create HTML File</vt:lpstr>
      <vt:lpstr>Add Styling with CSS</vt:lpstr>
      <vt:lpstr>What’s happening here?</vt:lpstr>
      <vt:lpstr>Let’s add some dynamic content: Embed a Twitter Feed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a server and how do I set one up?</dc:title>
  <dc:creator>Ty Monaghan</dc:creator>
  <cp:lastModifiedBy>Ty Monaghan</cp:lastModifiedBy>
  <cp:revision>14</cp:revision>
  <dcterms:created xsi:type="dcterms:W3CDTF">2018-11-21T19:06:26Z</dcterms:created>
  <dcterms:modified xsi:type="dcterms:W3CDTF">2021-07-21T04:35:43Z</dcterms:modified>
</cp:coreProperties>
</file>