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8" r:id="rId4"/>
    <p:sldId id="257"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722346-8EF7-4F2D-A6C0-A127BE51B7A1}" v="12" dt="2024-11-05T03:10:41.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94660"/>
  </p:normalViewPr>
  <p:slideViewPr>
    <p:cSldViewPr snapToGrid="0">
      <p:cViewPr>
        <p:scale>
          <a:sx n="56" d="100"/>
          <a:sy n="56" d="100"/>
        </p:scale>
        <p:origin x="-688"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eisha Morgan" userId="9a15c4c4df3f060c" providerId="LiveId" clId="{91722346-8EF7-4F2D-A6C0-A127BE51B7A1}"/>
    <pc:docChg chg="undo custSel addSld delSld modSld sldOrd">
      <pc:chgData name="Taeisha Morgan" userId="9a15c4c4df3f060c" providerId="LiveId" clId="{91722346-8EF7-4F2D-A6C0-A127BE51B7A1}" dt="2024-11-05T03:26:37.423" v="915" actId="20577"/>
      <pc:docMkLst>
        <pc:docMk/>
      </pc:docMkLst>
      <pc:sldChg chg="modSp mod modClrScheme chgLayout">
        <pc:chgData name="Taeisha Morgan" userId="9a15c4c4df3f060c" providerId="LiveId" clId="{91722346-8EF7-4F2D-A6C0-A127BE51B7A1}" dt="2024-11-05T03:25:52.146" v="874" actId="700"/>
        <pc:sldMkLst>
          <pc:docMk/>
          <pc:sldMk cId="2517938818" sldId="258"/>
        </pc:sldMkLst>
        <pc:spChg chg="mod ord">
          <ac:chgData name="Taeisha Morgan" userId="9a15c4c4df3f060c" providerId="LiveId" clId="{91722346-8EF7-4F2D-A6C0-A127BE51B7A1}" dt="2024-11-05T03:25:52.146" v="874" actId="700"/>
          <ac:spMkLst>
            <pc:docMk/>
            <pc:sldMk cId="2517938818" sldId="258"/>
            <ac:spMk id="2" creationId="{56D979FC-6FBC-9336-7A3B-896FBD17E6FA}"/>
          </ac:spMkLst>
        </pc:spChg>
        <pc:spChg chg="mod ord">
          <ac:chgData name="Taeisha Morgan" userId="9a15c4c4df3f060c" providerId="LiveId" clId="{91722346-8EF7-4F2D-A6C0-A127BE51B7A1}" dt="2024-11-05T03:25:52.146" v="874" actId="700"/>
          <ac:spMkLst>
            <pc:docMk/>
            <pc:sldMk cId="2517938818" sldId="258"/>
            <ac:spMk id="3" creationId="{B6D8B0BE-9490-1B3A-5B2B-D512436B11C8}"/>
          </ac:spMkLst>
        </pc:spChg>
      </pc:sldChg>
      <pc:sldChg chg="addSp modSp mod">
        <pc:chgData name="Taeisha Morgan" userId="9a15c4c4df3f060c" providerId="LiveId" clId="{91722346-8EF7-4F2D-A6C0-A127BE51B7A1}" dt="2024-11-05T03:25:13.179" v="869" actId="20577"/>
        <pc:sldMkLst>
          <pc:docMk/>
          <pc:sldMk cId="1477735295" sldId="260"/>
        </pc:sldMkLst>
        <pc:spChg chg="add mod">
          <ac:chgData name="Taeisha Morgan" userId="9a15c4c4df3f060c" providerId="LiveId" clId="{91722346-8EF7-4F2D-A6C0-A127BE51B7A1}" dt="2024-11-05T03:25:13.179" v="869" actId="20577"/>
          <ac:spMkLst>
            <pc:docMk/>
            <pc:sldMk cId="1477735295" sldId="260"/>
            <ac:spMk id="3" creationId="{078CB5A1-50FD-C815-77B0-06C8F38DAB6B}"/>
          </ac:spMkLst>
        </pc:spChg>
        <pc:spChg chg="add mod">
          <ac:chgData name="Taeisha Morgan" userId="9a15c4c4df3f060c" providerId="LiveId" clId="{91722346-8EF7-4F2D-A6C0-A127BE51B7A1}" dt="2024-11-05T03:25:07.349" v="868" actId="1076"/>
          <ac:spMkLst>
            <pc:docMk/>
            <pc:sldMk cId="1477735295" sldId="260"/>
            <ac:spMk id="4" creationId="{5B863935-D40F-2552-CCC1-7C520F845707}"/>
          </ac:spMkLst>
        </pc:spChg>
      </pc:sldChg>
      <pc:sldChg chg="addSp modSp mod">
        <pc:chgData name="Taeisha Morgan" userId="9a15c4c4df3f060c" providerId="LiveId" clId="{91722346-8EF7-4F2D-A6C0-A127BE51B7A1}" dt="2024-11-04T19:20:38.538" v="276" actId="20577"/>
        <pc:sldMkLst>
          <pc:docMk/>
          <pc:sldMk cId="3050081248" sldId="261"/>
        </pc:sldMkLst>
        <pc:spChg chg="add mod">
          <ac:chgData name="Taeisha Morgan" userId="9a15c4c4df3f060c" providerId="LiveId" clId="{91722346-8EF7-4F2D-A6C0-A127BE51B7A1}" dt="2024-11-04T19:15:08.282" v="150" actId="20577"/>
          <ac:spMkLst>
            <pc:docMk/>
            <pc:sldMk cId="3050081248" sldId="261"/>
            <ac:spMk id="3" creationId="{EF662993-ED88-01EC-1396-C35D4B26B235}"/>
          </ac:spMkLst>
        </pc:spChg>
        <pc:spChg chg="add mod">
          <ac:chgData name="Taeisha Morgan" userId="9a15c4c4df3f060c" providerId="LiveId" clId="{91722346-8EF7-4F2D-A6C0-A127BE51B7A1}" dt="2024-11-04T19:18:23.395" v="211" actId="20577"/>
          <ac:spMkLst>
            <pc:docMk/>
            <pc:sldMk cId="3050081248" sldId="261"/>
            <ac:spMk id="5" creationId="{657CC424-5189-9E34-E939-4F9AC2440CBE}"/>
          </ac:spMkLst>
        </pc:spChg>
        <pc:spChg chg="add mod">
          <ac:chgData name="Taeisha Morgan" userId="9a15c4c4df3f060c" providerId="LiveId" clId="{91722346-8EF7-4F2D-A6C0-A127BE51B7A1}" dt="2024-11-04T19:20:38.538" v="276" actId="20577"/>
          <ac:spMkLst>
            <pc:docMk/>
            <pc:sldMk cId="3050081248" sldId="261"/>
            <ac:spMk id="6" creationId="{B7DE70AF-9AF8-23FB-2D7D-C851B48E9BDC}"/>
          </ac:spMkLst>
        </pc:spChg>
        <pc:picChg chg="mod">
          <ac:chgData name="Taeisha Morgan" userId="9a15c4c4df3f060c" providerId="LiveId" clId="{91722346-8EF7-4F2D-A6C0-A127BE51B7A1}" dt="2024-11-04T19:09:40.370" v="12" actId="1076"/>
          <ac:picMkLst>
            <pc:docMk/>
            <pc:sldMk cId="3050081248" sldId="261"/>
            <ac:picMk id="2054" creationId="{4EA78315-038C-9E9B-1369-04A261AE06FB}"/>
          </ac:picMkLst>
        </pc:picChg>
      </pc:sldChg>
      <pc:sldChg chg="addSp modSp mod">
        <pc:chgData name="Taeisha Morgan" userId="9a15c4c4df3f060c" providerId="LiveId" clId="{91722346-8EF7-4F2D-A6C0-A127BE51B7A1}" dt="2024-11-05T02:39:36.164" v="628" actId="20577"/>
        <pc:sldMkLst>
          <pc:docMk/>
          <pc:sldMk cId="3405386049" sldId="262"/>
        </pc:sldMkLst>
        <pc:spChg chg="add mod">
          <ac:chgData name="Taeisha Morgan" userId="9a15c4c4df3f060c" providerId="LiveId" clId="{91722346-8EF7-4F2D-A6C0-A127BE51B7A1}" dt="2024-11-05T02:20:56.989" v="364" actId="20577"/>
          <ac:spMkLst>
            <pc:docMk/>
            <pc:sldMk cId="3405386049" sldId="262"/>
            <ac:spMk id="3" creationId="{5A8C61C6-1BD0-F3E8-D236-CC57917F538F}"/>
          </ac:spMkLst>
        </pc:spChg>
        <pc:spChg chg="add mod">
          <ac:chgData name="Taeisha Morgan" userId="9a15c4c4df3f060c" providerId="LiveId" clId="{91722346-8EF7-4F2D-A6C0-A127BE51B7A1}" dt="2024-11-05T02:22:29.888" v="468" actId="20577"/>
          <ac:spMkLst>
            <pc:docMk/>
            <pc:sldMk cId="3405386049" sldId="262"/>
            <ac:spMk id="4" creationId="{230F01AC-BDDA-7477-3089-11D8560DB369}"/>
          </ac:spMkLst>
        </pc:spChg>
        <pc:spChg chg="add mod">
          <ac:chgData name="Taeisha Morgan" userId="9a15c4c4df3f060c" providerId="LiveId" clId="{91722346-8EF7-4F2D-A6C0-A127BE51B7A1}" dt="2024-11-05T02:23:44.720" v="534" actId="20577"/>
          <ac:spMkLst>
            <pc:docMk/>
            <pc:sldMk cId="3405386049" sldId="262"/>
            <ac:spMk id="5" creationId="{8B19789A-FEBD-F73A-3F4F-13747053BD8E}"/>
          </ac:spMkLst>
        </pc:spChg>
        <pc:spChg chg="add mod">
          <ac:chgData name="Taeisha Morgan" userId="9a15c4c4df3f060c" providerId="LiveId" clId="{91722346-8EF7-4F2D-A6C0-A127BE51B7A1}" dt="2024-11-05T02:39:36.164" v="628" actId="20577"/>
          <ac:spMkLst>
            <pc:docMk/>
            <pc:sldMk cId="3405386049" sldId="262"/>
            <ac:spMk id="6" creationId="{33D960D3-3724-D791-45F1-38EC7AA7E053}"/>
          </ac:spMkLst>
        </pc:spChg>
        <pc:picChg chg="mod">
          <ac:chgData name="Taeisha Morgan" userId="9a15c4c4df3f060c" providerId="LiveId" clId="{91722346-8EF7-4F2D-A6C0-A127BE51B7A1}" dt="2024-11-05T02:22:42.076" v="470" actId="1076"/>
          <ac:picMkLst>
            <pc:docMk/>
            <pc:sldMk cId="3405386049" sldId="262"/>
            <ac:picMk id="3078" creationId="{FDA237A2-958C-D03B-15B9-74B81BF69193}"/>
          </ac:picMkLst>
        </pc:picChg>
        <pc:picChg chg="mod">
          <ac:chgData name="Taeisha Morgan" userId="9a15c4c4df3f060c" providerId="LiveId" clId="{91722346-8EF7-4F2D-A6C0-A127BE51B7A1}" dt="2024-11-05T02:22:38.657" v="469" actId="1076"/>
          <ac:picMkLst>
            <pc:docMk/>
            <pc:sldMk cId="3405386049" sldId="262"/>
            <ac:picMk id="3080" creationId="{7D39906E-1274-074E-3AFF-56AA50E40E36}"/>
          </ac:picMkLst>
        </pc:picChg>
      </pc:sldChg>
      <pc:sldChg chg="new del">
        <pc:chgData name="Taeisha Morgan" userId="9a15c4c4df3f060c" providerId="LiveId" clId="{91722346-8EF7-4F2D-A6C0-A127BE51B7A1}" dt="2024-11-05T03:25:30.333" v="871" actId="47"/>
        <pc:sldMkLst>
          <pc:docMk/>
          <pc:sldMk cId="2162724320" sldId="265"/>
        </pc:sldMkLst>
      </pc:sldChg>
      <pc:sldChg chg="del">
        <pc:chgData name="Taeisha Morgan" userId="9a15c4c4df3f060c" providerId="LiveId" clId="{91722346-8EF7-4F2D-A6C0-A127BE51B7A1}" dt="2024-11-05T02:58:17.084" v="629" actId="47"/>
        <pc:sldMkLst>
          <pc:docMk/>
          <pc:sldMk cId="2221569407" sldId="265"/>
        </pc:sldMkLst>
      </pc:sldChg>
      <pc:sldChg chg="addSp delSp modSp new mod ord modClrScheme chgLayout">
        <pc:chgData name="Taeisha Morgan" userId="9a15c4c4df3f060c" providerId="LiveId" clId="{91722346-8EF7-4F2D-A6C0-A127BE51B7A1}" dt="2024-11-05T03:26:37.423" v="915" actId="20577"/>
        <pc:sldMkLst>
          <pc:docMk/>
          <pc:sldMk cId="3612526274" sldId="265"/>
        </pc:sldMkLst>
        <pc:spChg chg="del mod ord">
          <ac:chgData name="Taeisha Morgan" userId="9a15c4c4df3f060c" providerId="LiveId" clId="{91722346-8EF7-4F2D-A6C0-A127BE51B7A1}" dt="2024-11-05T03:26:12.518" v="878" actId="700"/>
          <ac:spMkLst>
            <pc:docMk/>
            <pc:sldMk cId="3612526274" sldId="265"/>
            <ac:spMk id="2" creationId="{F915851A-5810-5165-EB92-BD743597CF4D}"/>
          </ac:spMkLst>
        </pc:spChg>
        <pc:spChg chg="del mod ord">
          <ac:chgData name="Taeisha Morgan" userId="9a15c4c4df3f060c" providerId="LiveId" clId="{91722346-8EF7-4F2D-A6C0-A127BE51B7A1}" dt="2024-11-05T03:26:12.518" v="878" actId="700"/>
          <ac:spMkLst>
            <pc:docMk/>
            <pc:sldMk cId="3612526274" sldId="265"/>
            <ac:spMk id="3" creationId="{DE0671D6-6D03-FB24-84EA-CB2150B28F06}"/>
          </ac:spMkLst>
        </pc:spChg>
        <pc:spChg chg="add mod ord">
          <ac:chgData name="Taeisha Morgan" userId="9a15c4c4df3f060c" providerId="LiveId" clId="{91722346-8EF7-4F2D-A6C0-A127BE51B7A1}" dt="2024-11-05T03:26:26.090" v="897" actId="20577"/>
          <ac:spMkLst>
            <pc:docMk/>
            <pc:sldMk cId="3612526274" sldId="265"/>
            <ac:spMk id="4" creationId="{1890B440-6367-C28A-D58D-431395F79CAF}"/>
          </ac:spMkLst>
        </pc:spChg>
        <pc:spChg chg="add mod ord">
          <ac:chgData name="Taeisha Morgan" userId="9a15c4c4df3f060c" providerId="LiveId" clId="{91722346-8EF7-4F2D-A6C0-A127BE51B7A1}" dt="2024-11-05T03:26:37.423" v="915" actId="20577"/>
          <ac:spMkLst>
            <pc:docMk/>
            <pc:sldMk cId="3612526274" sldId="265"/>
            <ac:spMk id="5" creationId="{64E427C6-5595-20D2-4356-2005574E86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D3DF-1E33-1F9A-5447-2727879FD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6B68FC-275F-93B6-900D-7268E8128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798EB5-B154-4B80-DE5B-280D3D9C2CEF}"/>
              </a:ext>
            </a:extLst>
          </p:cNvPr>
          <p:cNvSpPr>
            <a:spLocks noGrp="1"/>
          </p:cNvSpPr>
          <p:nvPr>
            <p:ph type="dt" sz="half" idx="10"/>
          </p:nvPr>
        </p:nvSpPr>
        <p:spPr/>
        <p:txBody>
          <a:bodyPr/>
          <a:lstStyle/>
          <a:p>
            <a:fld id="{C3D49E4E-7093-4058-B46D-C267D3326517}" type="datetimeFigureOut">
              <a:rPr lang="en-US" smtClean="0"/>
              <a:t>11/4/2024</a:t>
            </a:fld>
            <a:endParaRPr lang="en-US"/>
          </a:p>
        </p:txBody>
      </p:sp>
      <p:sp>
        <p:nvSpPr>
          <p:cNvPr id="5" name="Footer Placeholder 4">
            <a:extLst>
              <a:ext uri="{FF2B5EF4-FFF2-40B4-BE49-F238E27FC236}">
                <a16:creationId xmlns:a16="http://schemas.microsoft.com/office/drawing/2014/main" id="{76937B77-B435-253F-6F0A-0CD107FA5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BD782-35DE-2D55-DD02-01A5184684DC}"/>
              </a:ext>
            </a:extLst>
          </p:cNvPr>
          <p:cNvSpPr>
            <a:spLocks noGrp="1"/>
          </p:cNvSpPr>
          <p:nvPr>
            <p:ph type="sldNum" sz="quarter" idx="12"/>
          </p:nvPr>
        </p:nvSpPr>
        <p:spPr/>
        <p:txBody>
          <a:bodyPr/>
          <a:lstStyle/>
          <a:p>
            <a:fld id="{2E67502E-F633-4E54-9C34-76C8826D25A0}" type="slidenum">
              <a:rPr lang="en-US" smtClean="0"/>
              <a:t>‹#›</a:t>
            </a:fld>
            <a:endParaRPr lang="en-US"/>
          </a:p>
        </p:txBody>
      </p:sp>
    </p:spTree>
    <p:extLst>
      <p:ext uri="{BB962C8B-B14F-4D97-AF65-F5344CB8AC3E}">
        <p14:creationId xmlns:p14="http://schemas.microsoft.com/office/powerpoint/2010/main" val="384540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B357-5292-0036-9714-DB50923078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3B8432-56A3-95E2-6AB3-67DAB5DB8A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7196B-0DC2-F334-72DE-6ADB56CEB00C}"/>
              </a:ext>
            </a:extLst>
          </p:cNvPr>
          <p:cNvSpPr>
            <a:spLocks noGrp="1"/>
          </p:cNvSpPr>
          <p:nvPr>
            <p:ph type="dt" sz="half" idx="10"/>
          </p:nvPr>
        </p:nvSpPr>
        <p:spPr/>
        <p:txBody>
          <a:bodyPr/>
          <a:lstStyle/>
          <a:p>
            <a:fld id="{C3D49E4E-7093-4058-B46D-C267D3326517}" type="datetimeFigureOut">
              <a:rPr lang="en-US" smtClean="0"/>
              <a:t>11/4/2024</a:t>
            </a:fld>
            <a:endParaRPr lang="en-US"/>
          </a:p>
        </p:txBody>
      </p:sp>
      <p:sp>
        <p:nvSpPr>
          <p:cNvPr id="5" name="Footer Placeholder 4">
            <a:extLst>
              <a:ext uri="{FF2B5EF4-FFF2-40B4-BE49-F238E27FC236}">
                <a16:creationId xmlns:a16="http://schemas.microsoft.com/office/drawing/2014/main" id="{251F8F6B-8910-407A-2DF5-ABC908C8F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95C1B-81F0-4F3F-AF5F-33C818625B9B}"/>
              </a:ext>
            </a:extLst>
          </p:cNvPr>
          <p:cNvSpPr>
            <a:spLocks noGrp="1"/>
          </p:cNvSpPr>
          <p:nvPr>
            <p:ph type="sldNum" sz="quarter" idx="12"/>
          </p:nvPr>
        </p:nvSpPr>
        <p:spPr/>
        <p:txBody>
          <a:bodyPr/>
          <a:lstStyle/>
          <a:p>
            <a:fld id="{2E67502E-F633-4E54-9C34-76C8826D25A0}" type="slidenum">
              <a:rPr lang="en-US" smtClean="0"/>
              <a:t>‹#›</a:t>
            </a:fld>
            <a:endParaRPr lang="en-US"/>
          </a:p>
        </p:txBody>
      </p:sp>
    </p:spTree>
    <p:extLst>
      <p:ext uri="{BB962C8B-B14F-4D97-AF65-F5344CB8AC3E}">
        <p14:creationId xmlns:p14="http://schemas.microsoft.com/office/powerpoint/2010/main" val="253178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6BE8F0-87E8-DD50-8CDE-5DDAA5F7F2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B44BAD-A18F-51A4-CFEA-FEAFA46BE3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B161A-951A-0ECA-80A9-7585FE2F76BD}"/>
              </a:ext>
            </a:extLst>
          </p:cNvPr>
          <p:cNvSpPr>
            <a:spLocks noGrp="1"/>
          </p:cNvSpPr>
          <p:nvPr>
            <p:ph type="dt" sz="half" idx="10"/>
          </p:nvPr>
        </p:nvSpPr>
        <p:spPr/>
        <p:txBody>
          <a:bodyPr/>
          <a:lstStyle/>
          <a:p>
            <a:fld id="{C3D49E4E-7093-4058-B46D-C267D3326517}" type="datetimeFigureOut">
              <a:rPr lang="en-US" smtClean="0"/>
              <a:t>11/4/2024</a:t>
            </a:fld>
            <a:endParaRPr lang="en-US"/>
          </a:p>
        </p:txBody>
      </p:sp>
      <p:sp>
        <p:nvSpPr>
          <p:cNvPr id="5" name="Footer Placeholder 4">
            <a:extLst>
              <a:ext uri="{FF2B5EF4-FFF2-40B4-BE49-F238E27FC236}">
                <a16:creationId xmlns:a16="http://schemas.microsoft.com/office/drawing/2014/main" id="{0B2CCDBA-1E32-0DBD-61C3-B7B3B3C78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081F6-E288-AC34-5F36-078565E9AB10}"/>
              </a:ext>
            </a:extLst>
          </p:cNvPr>
          <p:cNvSpPr>
            <a:spLocks noGrp="1"/>
          </p:cNvSpPr>
          <p:nvPr>
            <p:ph type="sldNum" sz="quarter" idx="12"/>
          </p:nvPr>
        </p:nvSpPr>
        <p:spPr/>
        <p:txBody>
          <a:bodyPr/>
          <a:lstStyle/>
          <a:p>
            <a:fld id="{2E67502E-F633-4E54-9C34-76C8826D25A0}" type="slidenum">
              <a:rPr lang="en-US" smtClean="0"/>
              <a:t>‹#›</a:t>
            </a:fld>
            <a:endParaRPr lang="en-US"/>
          </a:p>
        </p:txBody>
      </p:sp>
    </p:spTree>
    <p:extLst>
      <p:ext uri="{BB962C8B-B14F-4D97-AF65-F5344CB8AC3E}">
        <p14:creationId xmlns:p14="http://schemas.microsoft.com/office/powerpoint/2010/main" val="226826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315A-E67B-F553-5399-04EC91702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330AB-DFA0-F01E-BB32-0553938F90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3F7A9-8598-5263-B0B9-892745E57E41}"/>
              </a:ext>
            </a:extLst>
          </p:cNvPr>
          <p:cNvSpPr>
            <a:spLocks noGrp="1"/>
          </p:cNvSpPr>
          <p:nvPr>
            <p:ph type="dt" sz="half" idx="10"/>
          </p:nvPr>
        </p:nvSpPr>
        <p:spPr/>
        <p:txBody>
          <a:bodyPr/>
          <a:lstStyle/>
          <a:p>
            <a:fld id="{C3D49E4E-7093-4058-B46D-C267D3326517}" type="datetimeFigureOut">
              <a:rPr lang="en-US" smtClean="0"/>
              <a:t>11/4/2024</a:t>
            </a:fld>
            <a:endParaRPr lang="en-US"/>
          </a:p>
        </p:txBody>
      </p:sp>
      <p:sp>
        <p:nvSpPr>
          <p:cNvPr id="5" name="Footer Placeholder 4">
            <a:extLst>
              <a:ext uri="{FF2B5EF4-FFF2-40B4-BE49-F238E27FC236}">
                <a16:creationId xmlns:a16="http://schemas.microsoft.com/office/drawing/2014/main" id="{64678965-118C-7A94-921B-BEBABB02B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9C45F-A5DB-4551-EB2D-32E507C9E888}"/>
              </a:ext>
            </a:extLst>
          </p:cNvPr>
          <p:cNvSpPr>
            <a:spLocks noGrp="1"/>
          </p:cNvSpPr>
          <p:nvPr>
            <p:ph type="sldNum" sz="quarter" idx="12"/>
          </p:nvPr>
        </p:nvSpPr>
        <p:spPr/>
        <p:txBody>
          <a:bodyPr/>
          <a:lstStyle/>
          <a:p>
            <a:fld id="{2E67502E-F633-4E54-9C34-76C8826D25A0}" type="slidenum">
              <a:rPr lang="en-US" smtClean="0"/>
              <a:t>‹#›</a:t>
            </a:fld>
            <a:endParaRPr lang="en-US"/>
          </a:p>
        </p:txBody>
      </p:sp>
    </p:spTree>
    <p:extLst>
      <p:ext uri="{BB962C8B-B14F-4D97-AF65-F5344CB8AC3E}">
        <p14:creationId xmlns:p14="http://schemas.microsoft.com/office/powerpoint/2010/main" val="332594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3A2B-AA15-9DD7-32F4-6EE3CB228D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80665B-EB7A-35EE-0D11-85D206E062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7B219-9389-1331-70E1-9C36EECD094A}"/>
              </a:ext>
            </a:extLst>
          </p:cNvPr>
          <p:cNvSpPr>
            <a:spLocks noGrp="1"/>
          </p:cNvSpPr>
          <p:nvPr>
            <p:ph type="dt" sz="half" idx="10"/>
          </p:nvPr>
        </p:nvSpPr>
        <p:spPr/>
        <p:txBody>
          <a:bodyPr/>
          <a:lstStyle/>
          <a:p>
            <a:fld id="{C3D49E4E-7093-4058-B46D-C267D3326517}" type="datetimeFigureOut">
              <a:rPr lang="en-US" smtClean="0"/>
              <a:t>11/4/2024</a:t>
            </a:fld>
            <a:endParaRPr lang="en-US"/>
          </a:p>
        </p:txBody>
      </p:sp>
      <p:sp>
        <p:nvSpPr>
          <p:cNvPr id="5" name="Footer Placeholder 4">
            <a:extLst>
              <a:ext uri="{FF2B5EF4-FFF2-40B4-BE49-F238E27FC236}">
                <a16:creationId xmlns:a16="http://schemas.microsoft.com/office/drawing/2014/main" id="{574101DB-EBF0-FFF0-F432-617D6E5B4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15E06-C513-AA4A-F580-BD875DD80DFD}"/>
              </a:ext>
            </a:extLst>
          </p:cNvPr>
          <p:cNvSpPr>
            <a:spLocks noGrp="1"/>
          </p:cNvSpPr>
          <p:nvPr>
            <p:ph type="sldNum" sz="quarter" idx="12"/>
          </p:nvPr>
        </p:nvSpPr>
        <p:spPr/>
        <p:txBody>
          <a:bodyPr/>
          <a:lstStyle/>
          <a:p>
            <a:fld id="{2E67502E-F633-4E54-9C34-76C8826D25A0}" type="slidenum">
              <a:rPr lang="en-US" smtClean="0"/>
              <a:t>‹#›</a:t>
            </a:fld>
            <a:endParaRPr lang="en-US"/>
          </a:p>
        </p:txBody>
      </p:sp>
    </p:spTree>
    <p:extLst>
      <p:ext uri="{BB962C8B-B14F-4D97-AF65-F5344CB8AC3E}">
        <p14:creationId xmlns:p14="http://schemas.microsoft.com/office/powerpoint/2010/main" val="94520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780F9-C6C9-D1A7-CC4B-2CD671CA2A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8201B9-8C9F-4922-F456-8C42B7262A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8BDC07-2C5D-2B00-65CB-0ADFCF9CC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CAB9B7-5C9D-E763-903C-A1EBC15E9233}"/>
              </a:ext>
            </a:extLst>
          </p:cNvPr>
          <p:cNvSpPr>
            <a:spLocks noGrp="1"/>
          </p:cNvSpPr>
          <p:nvPr>
            <p:ph type="dt" sz="half" idx="10"/>
          </p:nvPr>
        </p:nvSpPr>
        <p:spPr/>
        <p:txBody>
          <a:bodyPr/>
          <a:lstStyle/>
          <a:p>
            <a:fld id="{C3D49E4E-7093-4058-B46D-C267D3326517}" type="datetimeFigureOut">
              <a:rPr lang="en-US" smtClean="0"/>
              <a:t>11/4/2024</a:t>
            </a:fld>
            <a:endParaRPr lang="en-US"/>
          </a:p>
        </p:txBody>
      </p:sp>
      <p:sp>
        <p:nvSpPr>
          <p:cNvPr id="6" name="Footer Placeholder 5">
            <a:extLst>
              <a:ext uri="{FF2B5EF4-FFF2-40B4-BE49-F238E27FC236}">
                <a16:creationId xmlns:a16="http://schemas.microsoft.com/office/drawing/2014/main" id="{AE27C239-B00E-D9E1-142B-52FC0117D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4D42EF-1C7F-C297-C5D9-C87C75C4344F}"/>
              </a:ext>
            </a:extLst>
          </p:cNvPr>
          <p:cNvSpPr>
            <a:spLocks noGrp="1"/>
          </p:cNvSpPr>
          <p:nvPr>
            <p:ph type="sldNum" sz="quarter" idx="12"/>
          </p:nvPr>
        </p:nvSpPr>
        <p:spPr/>
        <p:txBody>
          <a:bodyPr/>
          <a:lstStyle/>
          <a:p>
            <a:fld id="{2E67502E-F633-4E54-9C34-76C8826D25A0}" type="slidenum">
              <a:rPr lang="en-US" smtClean="0"/>
              <a:t>‹#›</a:t>
            </a:fld>
            <a:endParaRPr lang="en-US"/>
          </a:p>
        </p:txBody>
      </p:sp>
    </p:spTree>
    <p:extLst>
      <p:ext uri="{BB962C8B-B14F-4D97-AF65-F5344CB8AC3E}">
        <p14:creationId xmlns:p14="http://schemas.microsoft.com/office/powerpoint/2010/main" val="302414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6B30-B04C-F8C0-F14C-B92917EB9B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28987F-0815-DD8C-910E-50978E77DC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61297-622A-D2F7-F59B-91BDA978E6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CE2A2C-BC94-3EC6-0C74-D3C5FA01A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51E6F6-0ED8-4380-D6AF-04F8CEB18D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005B4D-9ABA-A155-6894-F9FA0715CF5D}"/>
              </a:ext>
            </a:extLst>
          </p:cNvPr>
          <p:cNvSpPr>
            <a:spLocks noGrp="1"/>
          </p:cNvSpPr>
          <p:nvPr>
            <p:ph type="dt" sz="half" idx="10"/>
          </p:nvPr>
        </p:nvSpPr>
        <p:spPr/>
        <p:txBody>
          <a:bodyPr/>
          <a:lstStyle/>
          <a:p>
            <a:fld id="{C3D49E4E-7093-4058-B46D-C267D3326517}" type="datetimeFigureOut">
              <a:rPr lang="en-US" smtClean="0"/>
              <a:t>11/4/2024</a:t>
            </a:fld>
            <a:endParaRPr lang="en-US"/>
          </a:p>
        </p:txBody>
      </p:sp>
      <p:sp>
        <p:nvSpPr>
          <p:cNvPr id="8" name="Footer Placeholder 7">
            <a:extLst>
              <a:ext uri="{FF2B5EF4-FFF2-40B4-BE49-F238E27FC236}">
                <a16:creationId xmlns:a16="http://schemas.microsoft.com/office/drawing/2014/main" id="{4CDFB553-7FAB-4B91-A39B-494337D985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B8B6B5-106A-BC9C-FB4A-79AA296C4E6E}"/>
              </a:ext>
            </a:extLst>
          </p:cNvPr>
          <p:cNvSpPr>
            <a:spLocks noGrp="1"/>
          </p:cNvSpPr>
          <p:nvPr>
            <p:ph type="sldNum" sz="quarter" idx="12"/>
          </p:nvPr>
        </p:nvSpPr>
        <p:spPr/>
        <p:txBody>
          <a:bodyPr/>
          <a:lstStyle/>
          <a:p>
            <a:fld id="{2E67502E-F633-4E54-9C34-76C8826D25A0}" type="slidenum">
              <a:rPr lang="en-US" smtClean="0"/>
              <a:t>‹#›</a:t>
            </a:fld>
            <a:endParaRPr lang="en-US"/>
          </a:p>
        </p:txBody>
      </p:sp>
    </p:spTree>
    <p:extLst>
      <p:ext uri="{BB962C8B-B14F-4D97-AF65-F5344CB8AC3E}">
        <p14:creationId xmlns:p14="http://schemas.microsoft.com/office/powerpoint/2010/main" val="246148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8796-9834-EF8F-7F11-6767868C32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08C996-56D5-A019-65E2-DF51A13425AE}"/>
              </a:ext>
            </a:extLst>
          </p:cNvPr>
          <p:cNvSpPr>
            <a:spLocks noGrp="1"/>
          </p:cNvSpPr>
          <p:nvPr>
            <p:ph type="dt" sz="half" idx="10"/>
          </p:nvPr>
        </p:nvSpPr>
        <p:spPr/>
        <p:txBody>
          <a:bodyPr/>
          <a:lstStyle/>
          <a:p>
            <a:fld id="{C3D49E4E-7093-4058-B46D-C267D3326517}" type="datetimeFigureOut">
              <a:rPr lang="en-US" smtClean="0"/>
              <a:t>11/4/2024</a:t>
            </a:fld>
            <a:endParaRPr lang="en-US"/>
          </a:p>
        </p:txBody>
      </p:sp>
      <p:sp>
        <p:nvSpPr>
          <p:cNvPr id="4" name="Footer Placeholder 3">
            <a:extLst>
              <a:ext uri="{FF2B5EF4-FFF2-40B4-BE49-F238E27FC236}">
                <a16:creationId xmlns:a16="http://schemas.microsoft.com/office/drawing/2014/main" id="{AFAF2870-07E0-B2BA-DA3C-97033FB1E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822946-8FE8-9080-60D2-97E78F5B90B3}"/>
              </a:ext>
            </a:extLst>
          </p:cNvPr>
          <p:cNvSpPr>
            <a:spLocks noGrp="1"/>
          </p:cNvSpPr>
          <p:nvPr>
            <p:ph type="sldNum" sz="quarter" idx="12"/>
          </p:nvPr>
        </p:nvSpPr>
        <p:spPr/>
        <p:txBody>
          <a:bodyPr/>
          <a:lstStyle/>
          <a:p>
            <a:fld id="{2E67502E-F633-4E54-9C34-76C8826D25A0}" type="slidenum">
              <a:rPr lang="en-US" smtClean="0"/>
              <a:t>‹#›</a:t>
            </a:fld>
            <a:endParaRPr lang="en-US"/>
          </a:p>
        </p:txBody>
      </p:sp>
    </p:spTree>
    <p:extLst>
      <p:ext uri="{BB962C8B-B14F-4D97-AF65-F5344CB8AC3E}">
        <p14:creationId xmlns:p14="http://schemas.microsoft.com/office/powerpoint/2010/main" val="50212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779EA1-4867-3EC8-8FB3-E6D1A426ADC0}"/>
              </a:ext>
            </a:extLst>
          </p:cNvPr>
          <p:cNvSpPr>
            <a:spLocks noGrp="1"/>
          </p:cNvSpPr>
          <p:nvPr>
            <p:ph type="dt" sz="half" idx="10"/>
          </p:nvPr>
        </p:nvSpPr>
        <p:spPr/>
        <p:txBody>
          <a:bodyPr/>
          <a:lstStyle/>
          <a:p>
            <a:fld id="{C3D49E4E-7093-4058-B46D-C267D3326517}" type="datetimeFigureOut">
              <a:rPr lang="en-US" smtClean="0"/>
              <a:t>11/4/2024</a:t>
            </a:fld>
            <a:endParaRPr lang="en-US"/>
          </a:p>
        </p:txBody>
      </p:sp>
      <p:sp>
        <p:nvSpPr>
          <p:cNvPr id="3" name="Footer Placeholder 2">
            <a:extLst>
              <a:ext uri="{FF2B5EF4-FFF2-40B4-BE49-F238E27FC236}">
                <a16:creationId xmlns:a16="http://schemas.microsoft.com/office/drawing/2014/main" id="{12C94192-EC08-1EFD-95E9-D4EAD421C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8FA973-5F1A-7034-C95C-672133B2D722}"/>
              </a:ext>
            </a:extLst>
          </p:cNvPr>
          <p:cNvSpPr>
            <a:spLocks noGrp="1"/>
          </p:cNvSpPr>
          <p:nvPr>
            <p:ph type="sldNum" sz="quarter" idx="12"/>
          </p:nvPr>
        </p:nvSpPr>
        <p:spPr/>
        <p:txBody>
          <a:bodyPr/>
          <a:lstStyle/>
          <a:p>
            <a:fld id="{2E67502E-F633-4E54-9C34-76C8826D25A0}" type="slidenum">
              <a:rPr lang="en-US" smtClean="0"/>
              <a:t>‹#›</a:t>
            </a:fld>
            <a:endParaRPr lang="en-US"/>
          </a:p>
        </p:txBody>
      </p:sp>
    </p:spTree>
    <p:extLst>
      <p:ext uri="{BB962C8B-B14F-4D97-AF65-F5344CB8AC3E}">
        <p14:creationId xmlns:p14="http://schemas.microsoft.com/office/powerpoint/2010/main" val="214589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C34CA-49B1-E9C5-7A15-CAEA4024AB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574E68-104D-4265-1ECD-73207D7366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85624-5E0D-9AB9-F092-676A56637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1685F9-EFFC-A3D3-8F02-A4E97BA9C261}"/>
              </a:ext>
            </a:extLst>
          </p:cNvPr>
          <p:cNvSpPr>
            <a:spLocks noGrp="1"/>
          </p:cNvSpPr>
          <p:nvPr>
            <p:ph type="dt" sz="half" idx="10"/>
          </p:nvPr>
        </p:nvSpPr>
        <p:spPr/>
        <p:txBody>
          <a:bodyPr/>
          <a:lstStyle/>
          <a:p>
            <a:fld id="{C3D49E4E-7093-4058-B46D-C267D3326517}" type="datetimeFigureOut">
              <a:rPr lang="en-US" smtClean="0"/>
              <a:t>11/4/2024</a:t>
            </a:fld>
            <a:endParaRPr lang="en-US"/>
          </a:p>
        </p:txBody>
      </p:sp>
      <p:sp>
        <p:nvSpPr>
          <p:cNvPr id="6" name="Footer Placeholder 5">
            <a:extLst>
              <a:ext uri="{FF2B5EF4-FFF2-40B4-BE49-F238E27FC236}">
                <a16:creationId xmlns:a16="http://schemas.microsoft.com/office/drawing/2014/main" id="{0F44979E-1494-E640-F984-BC06A46DA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50E912-08E8-FA4F-D6D6-B6049945D817}"/>
              </a:ext>
            </a:extLst>
          </p:cNvPr>
          <p:cNvSpPr>
            <a:spLocks noGrp="1"/>
          </p:cNvSpPr>
          <p:nvPr>
            <p:ph type="sldNum" sz="quarter" idx="12"/>
          </p:nvPr>
        </p:nvSpPr>
        <p:spPr/>
        <p:txBody>
          <a:bodyPr/>
          <a:lstStyle/>
          <a:p>
            <a:fld id="{2E67502E-F633-4E54-9C34-76C8826D25A0}" type="slidenum">
              <a:rPr lang="en-US" smtClean="0"/>
              <a:t>‹#›</a:t>
            </a:fld>
            <a:endParaRPr lang="en-US"/>
          </a:p>
        </p:txBody>
      </p:sp>
    </p:spTree>
    <p:extLst>
      <p:ext uri="{BB962C8B-B14F-4D97-AF65-F5344CB8AC3E}">
        <p14:creationId xmlns:p14="http://schemas.microsoft.com/office/powerpoint/2010/main" val="429183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FF6B-6594-0A42-4D53-5ABCF9F0A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AF2D66-A5FF-0D5A-902C-9C02E2628E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9B3395-42E9-3EF0-0303-0081CDC67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4FAA94-5DD5-FA7D-3D98-29BF8789C9A1}"/>
              </a:ext>
            </a:extLst>
          </p:cNvPr>
          <p:cNvSpPr>
            <a:spLocks noGrp="1"/>
          </p:cNvSpPr>
          <p:nvPr>
            <p:ph type="dt" sz="half" idx="10"/>
          </p:nvPr>
        </p:nvSpPr>
        <p:spPr/>
        <p:txBody>
          <a:bodyPr/>
          <a:lstStyle/>
          <a:p>
            <a:fld id="{C3D49E4E-7093-4058-B46D-C267D3326517}" type="datetimeFigureOut">
              <a:rPr lang="en-US" smtClean="0"/>
              <a:t>11/4/2024</a:t>
            </a:fld>
            <a:endParaRPr lang="en-US"/>
          </a:p>
        </p:txBody>
      </p:sp>
      <p:sp>
        <p:nvSpPr>
          <p:cNvPr id="6" name="Footer Placeholder 5">
            <a:extLst>
              <a:ext uri="{FF2B5EF4-FFF2-40B4-BE49-F238E27FC236}">
                <a16:creationId xmlns:a16="http://schemas.microsoft.com/office/drawing/2014/main" id="{6FE0EC53-CFDF-667A-D39A-255A433FB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D7591-D74A-3FC3-4978-CE1E8B2BFFFF}"/>
              </a:ext>
            </a:extLst>
          </p:cNvPr>
          <p:cNvSpPr>
            <a:spLocks noGrp="1"/>
          </p:cNvSpPr>
          <p:nvPr>
            <p:ph type="sldNum" sz="quarter" idx="12"/>
          </p:nvPr>
        </p:nvSpPr>
        <p:spPr/>
        <p:txBody>
          <a:bodyPr/>
          <a:lstStyle/>
          <a:p>
            <a:fld id="{2E67502E-F633-4E54-9C34-76C8826D25A0}" type="slidenum">
              <a:rPr lang="en-US" smtClean="0"/>
              <a:t>‹#›</a:t>
            </a:fld>
            <a:endParaRPr lang="en-US"/>
          </a:p>
        </p:txBody>
      </p:sp>
    </p:spTree>
    <p:extLst>
      <p:ext uri="{BB962C8B-B14F-4D97-AF65-F5344CB8AC3E}">
        <p14:creationId xmlns:p14="http://schemas.microsoft.com/office/powerpoint/2010/main" val="1725415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C2E071-2B6A-0DB3-7E81-233C9AD634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57229E-DCEF-1FD5-6EF9-5BA833DE2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ED5B6-89D8-1501-347D-E7FAF70228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D49E4E-7093-4058-B46D-C267D3326517}" type="datetimeFigureOut">
              <a:rPr lang="en-US" smtClean="0"/>
              <a:t>11/4/2024</a:t>
            </a:fld>
            <a:endParaRPr lang="en-US"/>
          </a:p>
        </p:txBody>
      </p:sp>
      <p:sp>
        <p:nvSpPr>
          <p:cNvPr id="5" name="Footer Placeholder 4">
            <a:extLst>
              <a:ext uri="{FF2B5EF4-FFF2-40B4-BE49-F238E27FC236}">
                <a16:creationId xmlns:a16="http://schemas.microsoft.com/office/drawing/2014/main" id="{F4B6177B-A876-94E1-6C06-73EBFDD33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9EC29C-ED8B-A61D-165E-78E20A5EC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67502E-F633-4E54-9C34-76C8826D25A0}" type="slidenum">
              <a:rPr lang="en-US" smtClean="0"/>
              <a:t>‹#›</a:t>
            </a:fld>
            <a:endParaRPr lang="en-US"/>
          </a:p>
        </p:txBody>
      </p:sp>
    </p:spTree>
    <p:extLst>
      <p:ext uri="{BB962C8B-B14F-4D97-AF65-F5344CB8AC3E}">
        <p14:creationId xmlns:p14="http://schemas.microsoft.com/office/powerpoint/2010/main" val="1208173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90B440-6367-C28A-D58D-431395F79CAF}"/>
              </a:ext>
            </a:extLst>
          </p:cNvPr>
          <p:cNvSpPr>
            <a:spLocks noGrp="1"/>
          </p:cNvSpPr>
          <p:nvPr>
            <p:ph type="ctrTitle"/>
          </p:nvPr>
        </p:nvSpPr>
        <p:spPr/>
        <p:txBody>
          <a:bodyPr/>
          <a:lstStyle/>
          <a:p>
            <a:r>
              <a:rPr lang="en-US" dirty="0"/>
              <a:t>Big Mountain Resort</a:t>
            </a:r>
          </a:p>
        </p:txBody>
      </p:sp>
      <p:sp>
        <p:nvSpPr>
          <p:cNvPr id="5" name="Subtitle 4">
            <a:extLst>
              <a:ext uri="{FF2B5EF4-FFF2-40B4-BE49-F238E27FC236}">
                <a16:creationId xmlns:a16="http://schemas.microsoft.com/office/drawing/2014/main" id="{64E427C6-5595-20D2-4356-2005574E86D6}"/>
              </a:ext>
            </a:extLst>
          </p:cNvPr>
          <p:cNvSpPr>
            <a:spLocks noGrp="1"/>
          </p:cNvSpPr>
          <p:nvPr>
            <p:ph type="subTitle" idx="1"/>
          </p:nvPr>
        </p:nvSpPr>
        <p:spPr/>
        <p:txBody>
          <a:bodyPr/>
          <a:lstStyle/>
          <a:p>
            <a:r>
              <a:rPr lang="en-US" dirty="0"/>
              <a:t>By </a:t>
            </a:r>
            <a:r>
              <a:rPr lang="en-US"/>
              <a:t>Taeisha Morgan</a:t>
            </a:r>
          </a:p>
        </p:txBody>
      </p:sp>
    </p:spTree>
    <p:extLst>
      <p:ext uri="{BB962C8B-B14F-4D97-AF65-F5344CB8AC3E}">
        <p14:creationId xmlns:p14="http://schemas.microsoft.com/office/powerpoint/2010/main" val="361252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D2FB-91B5-B8F6-C7D7-E9FA14B13940}"/>
              </a:ext>
            </a:extLst>
          </p:cNvPr>
          <p:cNvSpPr>
            <a:spLocks noGrp="1"/>
          </p:cNvSpPr>
          <p:nvPr>
            <p:ph type="ctrTitle"/>
          </p:nvPr>
        </p:nvSpPr>
        <p:spPr>
          <a:xfrm>
            <a:off x="2050742" y="1122364"/>
            <a:ext cx="8617257" cy="1008278"/>
          </a:xfrm>
        </p:spPr>
        <p:txBody>
          <a:bodyPr/>
          <a:lstStyle/>
          <a:p>
            <a:r>
              <a:rPr lang="en-US" dirty="0"/>
              <a:t>Problem Identification:</a:t>
            </a:r>
          </a:p>
        </p:txBody>
      </p:sp>
      <p:sp>
        <p:nvSpPr>
          <p:cNvPr id="3" name="Subtitle 2">
            <a:extLst>
              <a:ext uri="{FF2B5EF4-FFF2-40B4-BE49-F238E27FC236}">
                <a16:creationId xmlns:a16="http://schemas.microsoft.com/office/drawing/2014/main" id="{5D53D008-ACEC-155A-39B7-8D7BE3A6870F}"/>
              </a:ext>
            </a:extLst>
          </p:cNvPr>
          <p:cNvSpPr>
            <a:spLocks noGrp="1"/>
          </p:cNvSpPr>
          <p:nvPr>
            <p:ph type="subTitle" idx="1"/>
          </p:nvPr>
        </p:nvSpPr>
        <p:spPr>
          <a:xfrm>
            <a:off x="1802166" y="2228295"/>
            <a:ext cx="8865833" cy="3029505"/>
          </a:xfrm>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Big Mountain Resort would like a pricing model for resort tickets in their market maximizing its return based on their position in the market and to receive insight on how their facilities are most important to their customers and what facilities their customers are willing to pay for to help Big Mountain Resort with future investments.</a:t>
            </a:r>
            <a:endParaRPr lang="en-US" dirty="0"/>
          </a:p>
        </p:txBody>
      </p:sp>
    </p:spTree>
    <p:extLst>
      <p:ext uri="{BB962C8B-B14F-4D97-AF65-F5344CB8AC3E}">
        <p14:creationId xmlns:p14="http://schemas.microsoft.com/office/powerpoint/2010/main" val="1016505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979FC-6FBC-9336-7A3B-896FBD17E6FA}"/>
              </a:ext>
            </a:extLst>
          </p:cNvPr>
          <p:cNvSpPr>
            <a:spLocks noGrp="1"/>
          </p:cNvSpPr>
          <p:nvPr>
            <p:ph type="title"/>
          </p:nvPr>
        </p:nvSpPr>
        <p:spPr/>
        <p:txBody>
          <a:bodyPr/>
          <a:lstStyle/>
          <a:p>
            <a:r>
              <a:rPr lang="en-US" dirty="0"/>
              <a:t>Problem Identification:</a:t>
            </a:r>
            <a:endParaRPr lang="en-US" b="1" dirty="0"/>
          </a:p>
        </p:txBody>
      </p:sp>
      <p:sp>
        <p:nvSpPr>
          <p:cNvPr id="3" name="Content Placeholder 2">
            <a:extLst>
              <a:ext uri="{FF2B5EF4-FFF2-40B4-BE49-F238E27FC236}">
                <a16:creationId xmlns:a16="http://schemas.microsoft.com/office/drawing/2014/main" id="{B6D8B0BE-9490-1B3A-5B2B-D512436B11C8}"/>
              </a:ext>
            </a:extLst>
          </p:cNvPr>
          <p:cNvSpPr>
            <a:spLocks noGrp="1"/>
          </p:cNvSpPr>
          <p:nvPr>
            <p:ph idx="1"/>
          </p:nvPr>
        </p:nvSpPr>
        <p:spPr/>
        <p:txBody>
          <a:bodyPr/>
          <a:lstStyle/>
          <a:p>
            <a:r>
              <a:rPr lang="en-US" sz="2800" dirty="0">
                <a:effectLst/>
                <a:latin typeface="Aptos" panose="020B0004020202020204" pitchFamily="34" charset="0"/>
                <a:ea typeface="Aptos" panose="020B0004020202020204" pitchFamily="34" charset="0"/>
                <a:cs typeface="Times New Roman" panose="02020603050405020304" pitchFamily="18" charset="0"/>
              </a:rPr>
              <a:t>The Big Mountain Resort would like a pricing model for resort tickets in their market maximizing its return based on their position in the market and to receive insight on how their facilities are most important to their customers and what facilities their customers are willing to pay for to help Big Mountain Resort with future investments.</a:t>
            </a:r>
            <a:endParaRPr lang="en-US" dirty="0"/>
          </a:p>
          <a:p>
            <a:endParaRPr lang="en-US" dirty="0"/>
          </a:p>
        </p:txBody>
      </p:sp>
    </p:spTree>
    <p:extLst>
      <p:ext uri="{BB962C8B-B14F-4D97-AF65-F5344CB8AC3E}">
        <p14:creationId xmlns:p14="http://schemas.microsoft.com/office/powerpoint/2010/main" val="251793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45124-8FC7-0972-631A-CDA998D99CEE}"/>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3736EA1D-85A3-B7C5-6C68-05556D9E93BD}"/>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 was a strong correlation between summit and base elevation, night skiing, and number of resorts per capita.</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 There are significant correlations between ticket prices and variables such as snowmaking, vertical drop, projected days open, and the presence of quad lifts.</a:t>
            </a:r>
          </a:p>
          <a:p>
            <a:endParaRPr lang="en-US" dirty="0"/>
          </a:p>
        </p:txBody>
      </p:sp>
    </p:spTree>
    <p:extLst>
      <p:ext uri="{BB962C8B-B14F-4D97-AF65-F5344CB8AC3E}">
        <p14:creationId xmlns:p14="http://schemas.microsoft.com/office/powerpoint/2010/main" val="836028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3590B-D59E-82B8-D967-6E827F3F47FD}"/>
              </a:ext>
            </a:extLst>
          </p:cNvPr>
          <p:cNvSpPr>
            <a:spLocks noGrp="1"/>
          </p:cNvSpPr>
          <p:nvPr>
            <p:ph type="title"/>
          </p:nvPr>
        </p:nvSpPr>
        <p:spPr/>
        <p:txBody>
          <a:bodyPr/>
          <a:lstStyle/>
          <a:p>
            <a:r>
              <a:rPr lang="en-US" dirty="0"/>
              <a:t>Recommendation and Key Finding</a:t>
            </a:r>
          </a:p>
        </p:txBody>
      </p:sp>
      <p:sp>
        <p:nvSpPr>
          <p:cNvPr id="3" name="Content Placeholder 2">
            <a:extLst>
              <a:ext uri="{FF2B5EF4-FFF2-40B4-BE49-F238E27FC236}">
                <a16:creationId xmlns:a16="http://schemas.microsoft.com/office/drawing/2014/main" id="{4FDCD627-037F-D120-3918-9553A9C47732}"/>
              </a:ext>
            </a:extLst>
          </p:cNvPr>
          <p:cNvSpPr>
            <a:spLocks noGrp="1"/>
          </p:cNvSpPr>
          <p:nvPr>
            <p:ph idx="1"/>
          </p:nvPr>
        </p:nvSpPr>
        <p:spPr/>
        <p:txBody>
          <a:bodyPr/>
          <a:lstStyle/>
          <a:p>
            <a:r>
              <a:rPr lang="en-US" sz="2800" kern="100" dirty="0">
                <a:effectLst/>
                <a:latin typeface="Aptos" panose="020B0004020202020204" pitchFamily="34" charset="0"/>
                <a:ea typeface="Aptos" panose="020B0004020202020204" pitchFamily="34" charset="0"/>
                <a:cs typeface="Times New Roman" panose="02020603050405020304" pitchFamily="18" charset="0"/>
              </a:rPr>
              <a:t>There was a strong correlation between summit and base elevation, night skiing, and number of resorts per capita.</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 There are significant correlations between ticket prices and variables such as snowmaking, vertical drop, projected days open, and the presence of quad lifts.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478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77DA-B0B2-7FEF-291F-F99A1D52DBB1}"/>
              </a:ext>
            </a:extLst>
          </p:cNvPr>
          <p:cNvSpPr>
            <a:spLocks noGrp="1"/>
          </p:cNvSpPr>
          <p:nvPr>
            <p:ph type="title"/>
          </p:nvPr>
        </p:nvSpPr>
        <p:spPr/>
        <p:txBody>
          <a:bodyPr/>
          <a:lstStyle/>
          <a:p>
            <a:r>
              <a:rPr lang="en-US" b="0" i="0" dirty="0">
                <a:solidFill>
                  <a:srgbClr val="333333"/>
                </a:solidFill>
                <a:effectLst/>
                <a:latin typeface="Haffer XH"/>
              </a:rPr>
              <a:t>Modeling results and analysis</a:t>
            </a:r>
            <a:endParaRPr lang="en-US" dirty="0"/>
          </a:p>
        </p:txBody>
      </p:sp>
      <p:pic>
        <p:nvPicPr>
          <p:cNvPr id="1026" name="Picture 2">
            <a:extLst>
              <a:ext uri="{FF2B5EF4-FFF2-40B4-BE49-F238E27FC236}">
                <a16:creationId xmlns:a16="http://schemas.microsoft.com/office/drawing/2014/main" id="{0F76D9B6-B976-59A8-E868-BDD203EB3D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5740" y="1905982"/>
            <a:ext cx="4029886" cy="22398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1168C6-75F1-EFEE-4130-4EB4A35E8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6872" y="1905982"/>
            <a:ext cx="4332347" cy="23713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78CB5A1-50FD-C815-77B0-06C8F38DAB6B}"/>
              </a:ext>
            </a:extLst>
          </p:cNvPr>
          <p:cNvSpPr txBox="1"/>
          <p:nvPr/>
        </p:nvSpPr>
        <p:spPr>
          <a:xfrm>
            <a:off x="651510" y="4492666"/>
            <a:ext cx="5190460" cy="923330"/>
          </a:xfrm>
          <a:prstGeom prst="rect">
            <a:avLst/>
          </a:prstGeom>
          <a:noFill/>
        </p:spPr>
        <p:txBody>
          <a:bodyPr wrap="none" rtlCol="0">
            <a:spAutoFit/>
          </a:bodyPr>
          <a:lstStyle/>
          <a:p>
            <a:r>
              <a:rPr lang="en-US" dirty="0"/>
              <a:t>Big Mountain’s weekend ticket at $80 is on the</a:t>
            </a:r>
          </a:p>
          <a:p>
            <a:r>
              <a:rPr lang="en-US" dirty="0"/>
              <a:t>higher end of all resorts in the US but closer to the </a:t>
            </a:r>
          </a:p>
          <a:p>
            <a:r>
              <a:rPr lang="en-US" dirty="0"/>
              <a:t>median price.</a:t>
            </a:r>
          </a:p>
        </p:txBody>
      </p:sp>
      <p:sp>
        <p:nvSpPr>
          <p:cNvPr id="4" name="TextBox 3">
            <a:extLst>
              <a:ext uri="{FF2B5EF4-FFF2-40B4-BE49-F238E27FC236}">
                <a16:creationId xmlns:a16="http://schemas.microsoft.com/office/drawing/2014/main" id="{5B863935-D40F-2552-CCC1-7C520F845707}"/>
              </a:ext>
            </a:extLst>
          </p:cNvPr>
          <p:cNvSpPr txBox="1"/>
          <p:nvPr/>
        </p:nvSpPr>
        <p:spPr>
          <a:xfrm>
            <a:off x="5928964" y="4555850"/>
            <a:ext cx="5799601" cy="369332"/>
          </a:xfrm>
          <a:prstGeom prst="rect">
            <a:avLst/>
          </a:prstGeom>
          <a:noFill/>
        </p:spPr>
        <p:txBody>
          <a:bodyPr wrap="none" rtlCol="0">
            <a:spAutoFit/>
          </a:bodyPr>
          <a:lstStyle/>
          <a:p>
            <a:r>
              <a:rPr lang="en-US" dirty="0"/>
              <a:t>Big Mountain has the highest weekend ticket in Montana.</a:t>
            </a:r>
          </a:p>
        </p:txBody>
      </p:sp>
    </p:spTree>
    <p:extLst>
      <p:ext uri="{BB962C8B-B14F-4D97-AF65-F5344CB8AC3E}">
        <p14:creationId xmlns:p14="http://schemas.microsoft.com/office/powerpoint/2010/main" val="147773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E8B8-C732-7C28-EF6F-58CA80664CB0}"/>
              </a:ext>
            </a:extLst>
          </p:cNvPr>
          <p:cNvSpPr>
            <a:spLocks noGrp="1"/>
          </p:cNvSpPr>
          <p:nvPr>
            <p:ph type="title"/>
          </p:nvPr>
        </p:nvSpPr>
        <p:spPr/>
        <p:txBody>
          <a:bodyPr/>
          <a:lstStyle/>
          <a:p>
            <a:r>
              <a:rPr lang="en-US" b="0" i="0" dirty="0">
                <a:solidFill>
                  <a:srgbClr val="333333"/>
                </a:solidFill>
                <a:effectLst/>
                <a:latin typeface="Haffer XH"/>
              </a:rPr>
              <a:t>Modeling Results and Analysis</a:t>
            </a:r>
            <a:endParaRPr lang="en-US" dirty="0"/>
          </a:p>
        </p:txBody>
      </p:sp>
      <p:pic>
        <p:nvPicPr>
          <p:cNvPr id="2050" name="Picture 2">
            <a:extLst>
              <a:ext uri="{FF2B5EF4-FFF2-40B4-BE49-F238E27FC236}">
                <a16:creationId xmlns:a16="http://schemas.microsoft.com/office/drawing/2014/main" id="{ABE6B15E-8B5D-6C09-15F5-E4D2D144421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525" y="1583162"/>
            <a:ext cx="3279193" cy="18226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8EF9DC8-7D29-2253-590B-24BAD05C1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9678" y="1546895"/>
            <a:ext cx="3503249" cy="194717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EA78315-038C-9E9B-1369-04A261AE06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60" y="4258507"/>
            <a:ext cx="3494921" cy="19425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767BC92-A90A-70A9-9E14-6BD7CB972D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0591" y="4183047"/>
            <a:ext cx="3802237" cy="20934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801EEB-1C67-9AF1-669F-E45AC87A9833}"/>
              </a:ext>
            </a:extLst>
          </p:cNvPr>
          <p:cNvSpPr txBox="1"/>
          <p:nvPr/>
        </p:nvSpPr>
        <p:spPr>
          <a:xfrm>
            <a:off x="443345" y="3429000"/>
            <a:ext cx="5019100" cy="646331"/>
          </a:xfrm>
          <a:prstGeom prst="rect">
            <a:avLst/>
          </a:prstGeom>
          <a:noFill/>
        </p:spPr>
        <p:txBody>
          <a:bodyPr wrap="square" rtlCol="0">
            <a:spAutoFit/>
          </a:bodyPr>
          <a:lstStyle/>
          <a:p>
            <a:r>
              <a:rPr lang="en-US" dirty="0"/>
              <a:t>Big Mountain has a great vertical drop and is among the highest resorts. </a:t>
            </a:r>
          </a:p>
        </p:txBody>
      </p:sp>
      <p:sp>
        <p:nvSpPr>
          <p:cNvPr id="3" name="TextBox 2">
            <a:extLst>
              <a:ext uri="{FF2B5EF4-FFF2-40B4-BE49-F238E27FC236}">
                <a16:creationId xmlns:a16="http://schemas.microsoft.com/office/drawing/2014/main" id="{EF662993-ED88-01EC-1396-C35D4B26B235}"/>
              </a:ext>
            </a:extLst>
          </p:cNvPr>
          <p:cNvSpPr txBox="1"/>
          <p:nvPr/>
        </p:nvSpPr>
        <p:spPr>
          <a:xfrm>
            <a:off x="6210591" y="3560618"/>
            <a:ext cx="5742085" cy="369332"/>
          </a:xfrm>
          <a:prstGeom prst="rect">
            <a:avLst/>
          </a:prstGeom>
          <a:noFill/>
        </p:spPr>
        <p:txBody>
          <a:bodyPr wrap="none" rtlCol="0">
            <a:spAutoFit/>
          </a:bodyPr>
          <a:lstStyle/>
          <a:p>
            <a:r>
              <a:rPr lang="en-US" dirty="0"/>
              <a:t>Big Mountain is  amongst the most snow making resorts.</a:t>
            </a:r>
          </a:p>
        </p:txBody>
      </p:sp>
      <p:sp>
        <p:nvSpPr>
          <p:cNvPr id="5" name="TextBox 4">
            <a:extLst>
              <a:ext uri="{FF2B5EF4-FFF2-40B4-BE49-F238E27FC236}">
                <a16:creationId xmlns:a16="http://schemas.microsoft.com/office/drawing/2014/main" id="{657CC424-5189-9E34-E939-4F9AC2440CBE}"/>
              </a:ext>
            </a:extLst>
          </p:cNvPr>
          <p:cNvSpPr txBox="1"/>
          <p:nvPr/>
        </p:nvSpPr>
        <p:spPr>
          <a:xfrm>
            <a:off x="527057" y="6276514"/>
            <a:ext cx="5372881" cy="369332"/>
          </a:xfrm>
          <a:prstGeom prst="rect">
            <a:avLst/>
          </a:prstGeom>
          <a:noFill/>
        </p:spPr>
        <p:txBody>
          <a:bodyPr wrap="none" rtlCol="0">
            <a:spAutoFit/>
          </a:bodyPr>
          <a:lstStyle/>
          <a:p>
            <a:r>
              <a:rPr lang="en-US" dirty="0"/>
              <a:t>They are amongst the highest number of total chairs. </a:t>
            </a:r>
          </a:p>
        </p:txBody>
      </p:sp>
      <p:sp>
        <p:nvSpPr>
          <p:cNvPr id="6" name="TextBox 5">
            <a:extLst>
              <a:ext uri="{FF2B5EF4-FFF2-40B4-BE49-F238E27FC236}">
                <a16:creationId xmlns:a16="http://schemas.microsoft.com/office/drawing/2014/main" id="{B7DE70AF-9AF8-23FB-2D7D-C851B48E9BDC}"/>
              </a:ext>
            </a:extLst>
          </p:cNvPr>
          <p:cNvSpPr txBox="1"/>
          <p:nvPr/>
        </p:nvSpPr>
        <p:spPr>
          <a:xfrm>
            <a:off x="6096000" y="6344945"/>
            <a:ext cx="5763950" cy="369332"/>
          </a:xfrm>
          <a:prstGeom prst="rect">
            <a:avLst/>
          </a:prstGeom>
          <a:noFill/>
        </p:spPr>
        <p:txBody>
          <a:bodyPr wrap="none" rtlCol="0">
            <a:spAutoFit/>
          </a:bodyPr>
          <a:lstStyle/>
          <a:p>
            <a:r>
              <a:rPr lang="en-US" dirty="0"/>
              <a:t>Most resorts do not have a quad and Big Mountain has 3. </a:t>
            </a:r>
          </a:p>
        </p:txBody>
      </p:sp>
    </p:spTree>
    <p:extLst>
      <p:ext uri="{BB962C8B-B14F-4D97-AF65-F5344CB8AC3E}">
        <p14:creationId xmlns:p14="http://schemas.microsoft.com/office/powerpoint/2010/main" val="3050081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53C9-0FAB-074D-ED47-2DE6816F9083}"/>
              </a:ext>
            </a:extLst>
          </p:cNvPr>
          <p:cNvSpPr>
            <a:spLocks noGrp="1"/>
          </p:cNvSpPr>
          <p:nvPr>
            <p:ph type="title"/>
          </p:nvPr>
        </p:nvSpPr>
        <p:spPr/>
        <p:txBody>
          <a:bodyPr/>
          <a:lstStyle/>
          <a:p>
            <a:r>
              <a:rPr lang="en-US" b="0" i="0" dirty="0">
                <a:solidFill>
                  <a:srgbClr val="333333"/>
                </a:solidFill>
                <a:effectLst/>
                <a:latin typeface="Haffer XH"/>
              </a:rPr>
              <a:t>Modeling results and analysis</a:t>
            </a:r>
            <a:endParaRPr lang="en-US" dirty="0"/>
          </a:p>
        </p:txBody>
      </p:sp>
      <p:pic>
        <p:nvPicPr>
          <p:cNvPr id="3074" name="Picture 2">
            <a:extLst>
              <a:ext uri="{FF2B5EF4-FFF2-40B4-BE49-F238E27FC236}">
                <a16:creationId xmlns:a16="http://schemas.microsoft.com/office/drawing/2014/main" id="{73AC9933-6728-001F-C53A-C962452979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143" y="1739525"/>
            <a:ext cx="3529489" cy="194558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5C0613C-1706-FA91-0626-7F1619092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373" y="1510897"/>
            <a:ext cx="3604611" cy="20035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DA237A2-958C-D03B-15B9-74B81BF691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135435"/>
            <a:ext cx="3839590" cy="211403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D39906E-1274-074E-3AFF-56AA50E40E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3373" y="4184235"/>
            <a:ext cx="3917920" cy="21571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8C61C6-1BD0-F3E8-D236-CC57917F538F}"/>
              </a:ext>
            </a:extLst>
          </p:cNvPr>
          <p:cNvSpPr txBox="1"/>
          <p:nvPr/>
        </p:nvSpPr>
        <p:spPr>
          <a:xfrm>
            <a:off x="678873" y="3653321"/>
            <a:ext cx="4912820" cy="369332"/>
          </a:xfrm>
          <a:prstGeom prst="rect">
            <a:avLst/>
          </a:prstGeom>
          <a:noFill/>
        </p:spPr>
        <p:txBody>
          <a:bodyPr wrap="none" rtlCol="0">
            <a:spAutoFit/>
          </a:bodyPr>
          <a:lstStyle/>
          <a:p>
            <a:r>
              <a:rPr lang="en-US" dirty="0"/>
              <a:t>Big Mountain ranks amongst the highest in runs. </a:t>
            </a:r>
          </a:p>
        </p:txBody>
      </p:sp>
      <p:sp>
        <p:nvSpPr>
          <p:cNvPr id="4" name="TextBox 3">
            <a:extLst>
              <a:ext uri="{FF2B5EF4-FFF2-40B4-BE49-F238E27FC236}">
                <a16:creationId xmlns:a16="http://schemas.microsoft.com/office/drawing/2014/main" id="{230F01AC-BDDA-7477-3089-11D8560DB369}"/>
              </a:ext>
            </a:extLst>
          </p:cNvPr>
          <p:cNvSpPr txBox="1"/>
          <p:nvPr/>
        </p:nvSpPr>
        <p:spPr>
          <a:xfrm>
            <a:off x="5803437" y="3492355"/>
            <a:ext cx="4846840" cy="646331"/>
          </a:xfrm>
          <a:prstGeom prst="rect">
            <a:avLst/>
          </a:prstGeom>
          <a:noFill/>
        </p:spPr>
        <p:txBody>
          <a:bodyPr wrap="none" rtlCol="0">
            <a:spAutoFit/>
          </a:bodyPr>
          <a:lstStyle/>
          <a:p>
            <a:r>
              <a:rPr lang="en-US" dirty="0"/>
              <a:t>Despite being half the length of the longest run,</a:t>
            </a:r>
          </a:p>
          <a:p>
            <a:r>
              <a:rPr lang="en-US" dirty="0"/>
              <a:t> they have one of the longest run.</a:t>
            </a:r>
          </a:p>
        </p:txBody>
      </p:sp>
      <p:sp>
        <p:nvSpPr>
          <p:cNvPr id="5" name="TextBox 4">
            <a:extLst>
              <a:ext uri="{FF2B5EF4-FFF2-40B4-BE49-F238E27FC236}">
                <a16:creationId xmlns:a16="http://schemas.microsoft.com/office/drawing/2014/main" id="{8B19789A-FEBD-F73A-3F4F-13747053BD8E}"/>
              </a:ext>
            </a:extLst>
          </p:cNvPr>
          <p:cNvSpPr txBox="1"/>
          <p:nvPr/>
        </p:nvSpPr>
        <p:spPr>
          <a:xfrm>
            <a:off x="838200" y="6289563"/>
            <a:ext cx="5074979" cy="369332"/>
          </a:xfrm>
          <a:prstGeom prst="rect">
            <a:avLst/>
          </a:prstGeom>
          <a:noFill/>
        </p:spPr>
        <p:txBody>
          <a:bodyPr wrap="none" rtlCol="0">
            <a:spAutoFit/>
          </a:bodyPr>
          <a:lstStyle/>
          <a:p>
            <a:r>
              <a:rPr lang="en-US" dirty="0"/>
              <a:t>Like Big Mountain, most resorts don’t have a tram.</a:t>
            </a:r>
          </a:p>
        </p:txBody>
      </p:sp>
      <p:sp>
        <p:nvSpPr>
          <p:cNvPr id="6" name="TextBox 5">
            <a:extLst>
              <a:ext uri="{FF2B5EF4-FFF2-40B4-BE49-F238E27FC236}">
                <a16:creationId xmlns:a16="http://schemas.microsoft.com/office/drawing/2014/main" id="{33D960D3-3724-D791-45F1-38EC7AA7E053}"/>
              </a:ext>
            </a:extLst>
          </p:cNvPr>
          <p:cNvSpPr txBox="1"/>
          <p:nvPr/>
        </p:nvSpPr>
        <p:spPr>
          <a:xfrm>
            <a:off x="5903373" y="6417912"/>
            <a:ext cx="6229654" cy="369332"/>
          </a:xfrm>
          <a:prstGeom prst="rect">
            <a:avLst/>
          </a:prstGeom>
          <a:noFill/>
        </p:spPr>
        <p:txBody>
          <a:bodyPr wrap="none" rtlCol="0">
            <a:spAutoFit/>
          </a:bodyPr>
          <a:lstStyle/>
          <a:p>
            <a:r>
              <a:rPr lang="en-US" dirty="0"/>
              <a:t>Big Mountain has one of the largest amount of skiable terrain.</a:t>
            </a:r>
          </a:p>
        </p:txBody>
      </p:sp>
    </p:spTree>
    <p:extLst>
      <p:ext uri="{BB962C8B-B14F-4D97-AF65-F5344CB8AC3E}">
        <p14:creationId xmlns:p14="http://schemas.microsoft.com/office/powerpoint/2010/main" val="340538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498F-F9E4-08E5-28BC-A8085D030C43}"/>
              </a:ext>
            </a:extLst>
          </p:cNvPr>
          <p:cNvSpPr>
            <a:spLocks noGrp="1"/>
          </p:cNvSpPr>
          <p:nvPr>
            <p:ph type="title"/>
          </p:nvPr>
        </p:nvSpPr>
        <p:spPr/>
        <p:txBody>
          <a:bodyPr/>
          <a:lstStyle/>
          <a:p>
            <a:r>
              <a:rPr lang="en-US" b="0" i="0" dirty="0">
                <a:solidFill>
                  <a:srgbClr val="333333"/>
                </a:solidFill>
                <a:effectLst/>
                <a:latin typeface="Haffer XH"/>
              </a:rPr>
              <a:t>Summary and Conclusion</a:t>
            </a:r>
            <a:endParaRPr lang="en-US" dirty="0"/>
          </a:p>
        </p:txBody>
      </p:sp>
      <p:sp>
        <p:nvSpPr>
          <p:cNvPr id="3" name="Content Placeholder 2">
            <a:extLst>
              <a:ext uri="{FF2B5EF4-FFF2-40B4-BE49-F238E27FC236}">
                <a16:creationId xmlns:a16="http://schemas.microsoft.com/office/drawing/2014/main" id="{1E77DE65-F6C3-446B-A1FB-A0A8D255A385}"/>
              </a:ext>
            </a:extLst>
          </p:cNvPr>
          <p:cNvSpPr>
            <a:spLocks noGrp="1"/>
          </p:cNvSpPr>
          <p:nvPr>
            <p:ph idx="1"/>
          </p:nvPr>
        </p:nvSpPr>
        <p:spPr/>
        <p:txBody>
          <a:bodyPr>
            <a:normAutofit fontScale="77500" lnSpcReduction="20000"/>
          </a:bodyPr>
          <a:lstStyle/>
          <a:p>
            <a:pPr algn="l"/>
            <a:r>
              <a:rPr lang="en-US" b="0" i="0" dirty="0">
                <a:effectLst/>
                <a:latin typeface="system-ui"/>
              </a:rPr>
              <a:t>We calculated the expected ticket price for Big Mountain Resort using our model, which yielded a mean absolute error of 10.39 dollars. This suggests there is potential to increase the ticket price. According to our model’s predictions, the ideal ticket price for Big Mountain Resort should be $95.87.</a:t>
            </a:r>
          </a:p>
          <a:p>
            <a:pPr algn="l"/>
            <a:r>
              <a:rPr lang="en-US" b="0" i="0" dirty="0">
                <a:effectLst/>
                <a:latin typeface="system-ui"/>
              </a:rPr>
              <a:t>When comparing Big Mountain Resort to other resorts, its ticket price is slightly above the median but remains one of the highest in Montana. Despite this, it boasts significant features: one of the largest vertical drops, extensive snow making coverage, and three fast quad lifts. It also has a considerable number of runs and some of the longest runs available. Although it lacks trams, this is typical among many resorts. Overall, Big Mountain Resort has a substantial amount of skiable terrain.</a:t>
            </a:r>
          </a:p>
          <a:p>
            <a:pPr algn="l"/>
            <a:r>
              <a:rPr lang="en-US" b="0" i="0" dirty="0">
                <a:effectLst/>
                <a:latin typeface="system-ui"/>
              </a:rPr>
              <a:t>To enhance the resort's offerings and potentially justify a price increase, adding an additional run and chairlift could be beneficial. This improvement would increase the vertical drop by 150 feet and is expected to raise the ticket price by 1.99 dollars . Over the course of the season, this change could generate an additional revenue of approximately 3,474,638 dollars.</a:t>
            </a:r>
          </a:p>
          <a:p>
            <a:endParaRPr lang="en-US" dirty="0"/>
          </a:p>
        </p:txBody>
      </p:sp>
    </p:spTree>
    <p:extLst>
      <p:ext uri="{BB962C8B-B14F-4D97-AF65-F5344CB8AC3E}">
        <p14:creationId xmlns:p14="http://schemas.microsoft.com/office/powerpoint/2010/main" val="2739486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1429</TotalTime>
  <Words>590</Words>
  <Application>Microsoft Office PowerPoint</Application>
  <PresentationFormat>Widescreen</PresentationFormat>
  <Paragraphs>211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Haffer XH</vt:lpstr>
      <vt:lpstr>system-ui</vt:lpstr>
      <vt:lpstr>Office Theme</vt:lpstr>
      <vt:lpstr>Big Mountain Resort</vt:lpstr>
      <vt:lpstr>Problem Identification:</vt:lpstr>
      <vt:lpstr>Problem Identification:</vt:lpstr>
      <vt:lpstr>Problem Identification</vt:lpstr>
      <vt:lpstr>Recommendation and Key Finding</vt:lpstr>
      <vt:lpstr>Modeling results and analysis</vt:lpstr>
      <vt:lpstr>Modeling Results and Analysis</vt:lpstr>
      <vt:lpstr>Modeling results and analysis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Taeisha Morgan</dc:creator>
  <cp:lastModifiedBy>Taeisha Morgan</cp:lastModifiedBy>
  <cp:revision>1</cp:revision>
  <dcterms:created xsi:type="dcterms:W3CDTF">2024-11-04T03:35:32Z</dcterms:created>
  <dcterms:modified xsi:type="dcterms:W3CDTF">2024-11-05T03:26:43Z</dcterms:modified>
</cp:coreProperties>
</file>