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June 21,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4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June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628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June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7601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June 21,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3450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June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755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June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1980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June 21,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22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June 21,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1975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June 21,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670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June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1912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June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6162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June 21,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034513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AB4FCFF-F7D2-906C-C860-695FB1CC8DD3}"/>
              </a:ext>
            </a:extLst>
          </p:cNvPr>
          <p:cNvSpPr>
            <a:spLocks noGrp="1"/>
          </p:cNvSpPr>
          <p:nvPr>
            <p:ph type="subTitle" idx="1"/>
          </p:nvPr>
        </p:nvSpPr>
        <p:spPr>
          <a:xfrm>
            <a:off x="720000" y="3830399"/>
            <a:ext cx="5015638" cy="1936800"/>
          </a:xfrm>
        </p:spPr>
        <p:txBody>
          <a:bodyPr>
            <a:normAutofit/>
          </a:bodyPr>
          <a:lstStyle/>
          <a:p>
            <a:r>
              <a:rPr lang="en-US" dirty="0"/>
              <a:t>Scrum-Agile</a:t>
            </a:r>
          </a:p>
          <a:p>
            <a:r>
              <a:rPr lang="en-US" dirty="0"/>
              <a:t>Development</a:t>
            </a:r>
          </a:p>
        </p:txBody>
      </p:sp>
      <p:pic>
        <p:nvPicPr>
          <p:cNvPr id="4" name="Picture 3" descr="Multicolored smoke gradient">
            <a:extLst>
              <a:ext uri="{FF2B5EF4-FFF2-40B4-BE49-F238E27FC236}">
                <a16:creationId xmlns:a16="http://schemas.microsoft.com/office/drawing/2014/main" id="{97139A40-4E35-2140-8028-C64B59AB448B}"/>
              </a:ext>
            </a:extLst>
          </p:cNvPr>
          <p:cNvPicPr>
            <a:picLocks noChangeAspect="1"/>
          </p:cNvPicPr>
          <p:nvPr/>
        </p:nvPicPr>
        <p:blipFill rotWithShape="1">
          <a:blip r:embed="rId2"/>
          <a:srcRect l="20262" r="24619"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pic>
        <p:nvPicPr>
          <p:cNvPr id="6" name="Picture 5" descr="A logo for a computer&#10;&#10;Description automatically generated">
            <a:extLst>
              <a:ext uri="{FF2B5EF4-FFF2-40B4-BE49-F238E27FC236}">
                <a16:creationId xmlns:a16="http://schemas.microsoft.com/office/drawing/2014/main" id="{572BB643-300C-5058-1927-5F9E7B3876A9}"/>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943843" y="393422"/>
            <a:ext cx="4567952" cy="3374728"/>
          </a:xfrm>
          <a:prstGeom prst="rect">
            <a:avLst/>
          </a:prstGeom>
        </p:spPr>
      </p:pic>
    </p:spTree>
    <p:extLst>
      <p:ext uri="{BB962C8B-B14F-4D97-AF65-F5344CB8AC3E}">
        <p14:creationId xmlns:p14="http://schemas.microsoft.com/office/powerpoint/2010/main" val="359290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553A-52DA-88BC-B93A-EBABC915D41A}"/>
              </a:ext>
            </a:extLst>
          </p:cNvPr>
          <p:cNvSpPr>
            <a:spLocks noGrp="1"/>
          </p:cNvSpPr>
          <p:nvPr>
            <p:ph type="title"/>
          </p:nvPr>
        </p:nvSpPr>
        <p:spPr/>
        <p:txBody>
          <a:bodyPr/>
          <a:lstStyle/>
          <a:p>
            <a:r>
              <a:rPr lang="en-US" dirty="0">
                <a:latin typeface="Aptos Narrow" panose="020B0004020202020204" pitchFamily="34" charset="0"/>
              </a:rPr>
              <a:t>Agile Team Roles</a:t>
            </a:r>
          </a:p>
        </p:txBody>
      </p:sp>
      <p:sp>
        <p:nvSpPr>
          <p:cNvPr id="3" name="Content Placeholder 2">
            <a:extLst>
              <a:ext uri="{FF2B5EF4-FFF2-40B4-BE49-F238E27FC236}">
                <a16:creationId xmlns:a16="http://schemas.microsoft.com/office/drawing/2014/main" id="{8C766809-523C-49F7-AC4D-09F84B2EA6E8}"/>
              </a:ext>
            </a:extLst>
          </p:cNvPr>
          <p:cNvSpPr>
            <a:spLocks noGrp="1"/>
          </p:cNvSpPr>
          <p:nvPr>
            <p:ph idx="1"/>
          </p:nvPr>
        </p:nvSpPr>
        <p:spPr/>
        <p:txBody>
          <a:bodyPr>
            <a:normAutofit fontScale="92500" lnSpcReduction="10000"/>
          </a:bodyPr>
          <a:lstStyle/>
          <a:p>
            <a:r>
              <a:rPr lang="en-US" dirty="0"/>
              <a:t>Product Owner</a:t>
            </a:r>
          </a:p>
          <a:p>
            <a:pPr lvl="1"/>
            <a:r>
              <a:rPr lang="en-US" sz="1400" dirty="0"/>
              <a:t>Develop and communicate a product goal</a:t>
            </a:r>
          </a:p>
          <a:p>
            <a:pPr lvl="1"/>
            <a:r>
              <a:rPr lang="en-US" sz="1400" dirty="0"/>
              <a:t>Create, organize, and communicate backlog items</a:t>
            </a:r>
          </a:p>
          <a:p>
            <a:r>
              <a:rPr lang="en-US" dirty="0"/>
              <a:t>Scrum Master</a:t>
            </a:r>
          </a:p>
          <a:p>
            <a:pPr lvl="1"/>
            <a:r>
              <a:rPr lang="en-US" sz="1400" dirty="0"/>
              <a:t>Help coach and motivate team members</a:t>
            </a:r>
          </a:p>
          <a:p>
            <a:pPr lvl="1"/>
            <a:r>
              <a:rPr lang="en-US" sz="1400" dirty="0"/>
              <a:t>Remove barriers for the scrum team</a:t>
            </a:r>
          </a:p>
          <a:p>
            <a:r>
              <a:rPr lang="en-US" dirty="0"/>
              <a:t>Developers</a:t>
            </a:r>
          </a:p>
          <a:p>
            <a:pPr lvl="1"/>
            <a:r>
              <a:rPr lang="en-US" sz="1400" dirty="0"/>
              <a:t>Creating a sprint plan</a:t>
            </a:r>
          </a:p>
          <a:p>
            <a:pPr lvl="1"/>
            <a:r>
              <a:rPr lang="en-US" sz="1400" dirty="0"/>
              <a:t>Adapting their plan every day</a:t>
            </a:r>
          </a:p>
          <a:p>
            <a:pPr lvl="1"/>
            <a:r>
              <a:rPr lang="en-US" sz="1400" dirty="0"/>
              <a:t>Holding each other accountable</a:t>
            </a:r>
          </a:p>
        </p:txBody>
      </p:sp>
      <p:pic>
        <p:nvPicPr>
          <p:cNvPr id="5" name="Picture 4" descr="A diagram of a team of people&#10;&#10;Description automatically generated">
            <a:extLst>
              <a:ext uri="{FF2B5EF4-FFF2-40B4-BE49-F238E27FC236}">
                <a16:creationId xmlns:a16="http://schemas.microsoft.com/office/drawing/2014/main" id="{F85A11E6-099A-0444-6DE6-14A250A86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403" y="2416666"/>
            <a:ext cx="3477242" cy="3477242"/>
          </a:xfrm>
          <a:prstGeom prst="rect">
            <a:avLst/>
          </a:prstGeom>
        </p:spPr>
      </p:pic>
    </p:spTree>
    <p:extLst>
      <p:ext uri="{BB962C8B-B14F-4D97-AF65-F5344CB8AC3E}">
        <p14:creationId xmlns:p14="http://schemas.microsoft.com/office/powerpoint/2010/main" val="64019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ED48-F178-ACF8-6981-551369F577F1}"/>
              </a:ext>
            </a:extLst>
          </p:cNvPr>
          <p:cNvSpPr>
            <a:spLocks noGrp="1"/>
          </p:cNvSpPr>
          <p:nvPr>
            <p:ph type="title"/>
          </p:nvPr>
        </p:nvSpPr>
        <p:spPr/>
        <p:txBody>
          <a:bodyPr/>
          <a:lstStyle/>
          <a:p>
            <a:r>
              <a:rPr lang="en-US" dirty="0">
                <a:latin typeface="Aptos Narrow" panose="020B0004020202020204" pitchFamily="34" charset="0"/>
              </a:rPr>
              <a:t>The Agile Software Development Lifecycle</a:t>
            </a:r>
          </a:p>
        </p:txBody>
      </p:sp>
      <p:sp>
        <p:nvSpPr>
          <p:cNvPr id="3" name="Content Placeholder 2">
            <a:extLst>
              <a:ext uri="{FF2B5EF4-FFF2-40B4-BE49-F238E27FC236}">
                <a16:creationId xmlns:a16="http://schemas.microsoft.com/office/drawing/2014/main" id="{85BFD4DC-3328-04EA-3798-ED64C0846652}"/>
              </a:ext>
            </a:extLst>
          </p:cNvPr>
          <p:cNvSpPr>
            <a:spLocks noGrp="1"/>
          </p:cNvSpPr>
          <p:nvPr>
            <p:ph idx="1"/>
          </p:nvPr>
        </p:nvSpPr>
        <p:spPr>
          <a:xfrm>
            <a:off x="719997" y="1803400"/>
            <a:ext cx="10728325" cy="3965575"/>
          </a:xfrm>
        </p:spPr>
        <p:txBody>
          <a:bodyPr>
            <a:normAutofit fontScale="47500" lnSpcReduction="20000"/>
          </a:bodyPr>
          <a:lstStyle/>
          <a:p>
            <a:pPr marL="457200" indent="-457200">
              <a:buClr>
                <a:schemeClr val="tx1"/>
              </a:buClr>
              <a:buFont typeface="+mj-lt"/>
              <a:buAutoNum type="arabicPeriod"/>
            </a:pPr>
            <a:r>
              <a:rPr lang="en-US" dirty="0"/>
              <a:t>Plan</a:t>
            </a:r>
          </a:p>
          <a:p>
            <a:pPr lvl="1">
              <a:buClr>
                <a:schemeClr val="tx1"/>
              </a:buClr>
              <a:buFont typeface="Arial" panose="020B0604020202020204" pitchFamily="34" charset="0"/>
              <a:buChar char="•"/>
            </a:pPr>
            <a:r>
              <a:rPr lang="en-US" dirty="0"/>
              <a:t>Collect requirements</a:t>
            </a:r>
          </a:p>
          <a:p>
            <a:pPr lvl="1">
              <a:buClr>
                <a:schemeClr val="tx1"/>
              </a:buClr>
              <a:buFont typeface="Arial" panose="020B0604020202020204" pitchFamily="34" charset="0"/>
              <a:buChar char="•"/>
            </a:pPr>
            <a:r>
              <a:rPr lang="en-US" dirty="0"/>
              <a:t>Work with stakeholders</a:t>
            </a:r>
          </a:p>
          <a:p>
            <a:pPr lvl="1">
              <a:buClr>
                <a:schemeClr val="tx1"/>
              </a:buClr>
              <a:buFont typeface="Arial" panose="020B0604020202020204" pitchFamily="34" charset="0"/>
              <a:buChar char="•"/>
            </a:pPr>
            <a:r>
              <a:rPr lang="en-US" dirty="0"/>
              <a:t>Establish sprint plan</a:t>
            </a:r>
          </a:p>
          <a:p>
            <a:pPr marL="457200" indent="-457200">
              <a:buClr>
                <a:schemeClr val="tx1"/>
              </a:buClr>
              <a:buFont typeface="+mj-lt"/>
              <a:buAutoNum type="arabicPeriod"/>
            </a:pPr>
            <a:r>
              <a:rPr lang="en-US" dirty="0"/>
              <a:t>Design</a:t>
            </a:r>
          </a:p>
          <a:p>
            <a:pPr lvl="1">
              <a:buClr>
                <a:schemeClr val="tx1"/>
              </a:buClr>
            </a:pPr>
            <a:r>
              <a:rPr lang="en-US" dirty="0"/>
              <a:t>Create a detailed design process</a:t>
            </a:r>
          </a:p>
          <a:p>
            <a:pPr lvl="1">
              <a:buClr>
                <a:schemeClr val="tx1"/>
              </a:buClr>
            </a:pPr>
            <a:r>
              <a:rPr lang="en-US" dirty="0"/>
              <a:t>Define any restraints</a:t>
            </a:r>
          </a:p>
          <a:p>
            <a:pPr marL="457200" indent="-457200">
              <a:buClr>
                <a:schemeClr val="tx1"/>
              </a:buClr>
              <a:buFont typeface="+mj-lt"/>
              <a:buAutoNum type="arabicPeriod"/>
            </a:pPr>
            <a:r>
              <a:rPr lang="en-US" dirty="0"/>
              <a:t>Implementation</a:t>
            </a:r>
          </a:p>
          <a:p>
            <a:pPr lvl="1">
              <a:buClr>
                <a:schemeClr val="tx1"/>
              </a:buClr>
            </a:pPr>
            <a:r>
              <a:rPr lang="en-US" dirty="0"/>
              <a:t>Begin development</a:t>
            </a:r>
          </a:p>
          <a:p>
            <a:pPr lvl="1">
              <a:buClr>
                <a:schemeClr val="tx1"/>
              </a:buClr>
            </a:pPr>
            <a:r>
              <a:rPr lang="en-US" dirty="0"/>
              <a:t>Work through many small sprints</a:t>
            </a:r>
          </a:p>
          <a:p>
            <a:pPr marL="457200" indent="-457200">
              <a:buClr>
                <a:schemeClr val="tx1"/>
              </a:buClr>
              <a:buFont typeface="+mj-lt"/>
              <a:buAutoNum type="arabicPeriod"/>
            </a:pPr>
            <a:r>
              <a:rPr lang="en-US" dirty="0"/>
              <a:t>Testing</a:t>
            </a:r>
          </a:p>
          <a:p>
            <a:pPr lvl="1">
              <a:buClr>
                <a:schemeClr val="tx1"/>
              </a:buClr>
            </a:pPr>
            <a:r>
              <a:rPr lang="en-US" dirty="0"/>
              <a:t>Test use cases and identify bugs</a:t>
            </a:r>
          </a:p>
          <a:p>
            <a:pPr marL="457200" indent="-457200">
              <a:buClr>
                <a:schemeClr val="tx1"/>
              </a:buClr>
              <a:buFont typeface="+mj-lt"/>
              <a:buAutoNum type="arabicPeriod"/>
            </a:pPr>
            <a:r>
              <a:rPr lang="en-US" dirty="0"/>
              <a:t>Release</a:t>
            </a:r>
          </a:p>
          <a:p>
            <a:pPr lvl="1">
              <a:buClr>
                <a:schemeClr val="tx1"/>
              </a:buClr>
            </a:pPr>
            <a:r>
              <a:rPr lang="en-US" dirty="0"/>
              <a:t>Release product to market</a:t>
            </a:r>
          </a:p>
          <a:p>
            <a:pPr marL="457200" indent="-457200">
              <a:buClr>
                <a:schemeClr val="tx1"/>
              </a:buClr>
              <a:buFont typeface="+mj-lt"/>
              <a:buAutoNum type="arabicPeriod"/>
            </a:pPr>
            <a:r>
              <a:rPr lang="en-US" dirty="0"/>
              <a:t>Feedback and Maintenance</a:t>
            </a:r>
          </a:p>
          <a:p>
            <a:pPr lvl="1">
              <a:buClr>
                <a:schemeClr val="tx1"/>
              </a:buClr>
            </a:pPr>
            <a:r>
              <a:rPr lang="en-US" dirty="0"/>
              <a:t>Implement feature updates</a:t>
            </a:r>
          </a:p>
          <a:p>
            <a:pPr lvl="1">
              <a:buClr>
                <a:schemeClr val="tx1"/>
              </a:buClr>
            </a:pPr>
            <a:r>
              <a:rPr lang="en-US" dirty="0"/>
              <a:t>Patch bug fixes</a:t>
            </a:r>
          </a:p>
          <a:p>
            <a:pPr lvl="1">
              <a:buClr>
                <a:schemeClr val="tx1"/>
              </a:buClr>
            </a:pPr>
            <a:endParaRPr lang="en-US" dirty="0"/>
          </a:p>
        </p:txBody>
      </p:sp>
      <p:pic>
        <p:nvPicPr>
          <p:cNvPr id="7" name="Picture 6" descr="A diagram of a process&#10;&#10;Description automatically generated">
            <a:extLst>
              <a:ext uri="{FF2B5EF4-FFF2-40B4-BE49-F238E27FC236}">
                <a16:creationId xmlns:a16="http://schemas.microsoft.com/office/drawing/2014/main" id="{B1D27197-D403-8FA1-E3D0-DC65E9D96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998" y="1908655"/>
            <a:ext cx="3579431" cy="2627455"/>
          </a:xfrm>
          <a:prstGeom prst="rect">
            <a:avLst/>
          </a:prstGeom>
        </p:spPr>
      </p:pic>
    </p:spTree>
    <p:extLst>
      <p:ext uri="{BB962C8B-B14F-4D97-AF65-F5344CB8AC3E}">
        <p14:creationId xmlns:p14="http://schemas.microsoft.com/office/powerpoint/2010/main" val="13423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63D-F706-B5BB-0381-BC9B0E0B6086}"/>
              </a:ext>
            </a:extLst>
          </p:cNvPr>
          <p:cNvSpPr>
            <a:spLocks noGrp="1"/>
          </p:cNvSpPr>
          <p:nvPr>
            <p:ph type="title"/>
          </p:nvPr>
        </p:nvSpPr>
        <p:spPr/>
        <p:txBody>
          <a:bodyPr/>
          <a:lstStyle/>
          <a:p>
            <a:r>
              <a:rPr lang="en-US" dirty="0">
                <a:latin typeface="Aptos Narrow" panose="020B0004020202020204" pitchFamily="34" charset="0"/>
              </a:rPr>
              <a:t>The Waterfall Model</a:t>
            </a:r>
          </a:p>
        </p:txBody>
      </p:sp>
      <p:sp>
        <p:nvSpPr>
          <p:cNvPr id="3" name="Content Placeholder 2">
            <a:extLst>
              <a:ext uri="{FF2B5EF4-FFF2-40B4-BE49-F238E27FC236}">
                <a16:creationId xmlns:a16="http://schemas.microsoft.com/office/drawing/2014/main" id="{7F547AD5-1CB2-909A-3FFA-BD1237B0C01A}"/>
              </a:ext>
            </a:extLst>
          </p:cNvPr>
          <p:cNvSpPr>
            <a:spLocks noGrp="1"/>
          </p:cNvSpPr>
          <p:nvPr>
            <p:ph idx="1"/>
          </p:nvPr>
        </p:nvSpPr>
        <p:spPr>
          <a:xfrm>
            <a:off x="719997" y="1948662"/>
            <a:ext cx="10728325" cy="3227375"/>
          </a:xfrm>
        </p:spPr>
        <p:txBody>
          <a:bodyPr>
            <a:normAutofit fontScale="92500" lnSpcReduction="20000"/>
          </a:bodyPr>
          <a:lstStyle/>
          <a:p>
            <a:r>
              <a:rPr lang="en-US" dirty="0"/>
              <a:t>Progress through the same stages as the agile model</a:t>
            </a:r>
          </a:p>
          <a:p>
            <a:r>
              <a:rPr lang="en-US" dirty="0"/>
              <a:t>Stages are sequential and has no error correction</a:t>
            </a:r>
          </a:p>
          <a:p>
            <a:r>
              <a:rPr lang="en-US" dirty="0"/>
              <a:t>Bugs and defects found very late in development</a:t>
            </a:r>
          </a:p>
          <a:p>
            <a:endParaRPr lang="en-US" dirty="0"/>
          </a:p>
          <a:p>
            <a:r>
              <a:rPr lang="en-US" dirty="0"/>
              <a:t>Example:</a:t>
            </a:r>
          </a:p>
          <a:p>
            <a:pPr marL="457200" lvl="1" indent="0">
              <a:buNone/>
            </a:pPr>
            <a:r>
              <a:rPr lang="en-US" dirty="0"/>
              <a:t>Developing an app for iOS and Android, however a bug is found that causes crashes on iOS. In the agile method, the bug is caught early and the app can be restructured to fix at little cost. In the waterfall method, the bug is caught late and the entire app needs to be recreated at high costs.</a:t>
            </a:r>
          </a:p>
        </p:txBody>
      </p:sp>
      <p:pic>
        <p:nvPicPr>
          <p:cNvPr id="5" name="Picture 4" descr="A diagram of software engineering&#10;&#10;Description automatically generated">
            <a:extLst>
              <a:ext uri="{FF2B5EF4-FFF2-40B4-BE49-F238E27FC236}">
                <a16:creationId xmlns:a16="http://schemas.microsoft.com/office/drawing/2014/main" id="{D28BA918-187C-CBC0-C020-4EEB274D9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311" y="823577"/>
            <a:ext cx="4067689" cy="2812705"/>
          </a:xfrm>
          <a:prstGeom prst="rect">
            <a:avLst/>
          </a:prstGeom>
        </p:spPr>
      </p:pic>
    </p:spTree>
    <p:extLst>
      <p:ext uri="{BB962C8B-B14F-4D97-AF65-F5344CB8AC3E}">
        <p14:creationId xmlns:p14="http://schemas.microsoft.com/office/powerpoint/2010/main" val="34165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waterfall and agile&#10;&#10;Description automatically generated">
            <a:extLst>
              <a:ext uri="{FF2B5EF4-FFF2-40B4-BE49-F238E27FC236}">
                <a16:creationId xmlns:a16="http://schemas.microsoft.com/office/drawing/2014/main" id="{087F7490-5A41-1DA3-5EAF-AA07842A8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873" y="2434952"/>
            <a:ext cx="5186972" cy="2593486"/>
          </a:xfrm>
          <a:prstGeom prst="rect">
            <a:avLst/>
          </a:prstGeom>
        </p:spPr>
      </p:pic>
      <p:sp>
        <p:nvSpPr>
          <p:cNvPr id="2" name="Title 1">
            <a:extLst>
              <a:ext uri="{FF2B5EF4-FFF2-40B4-BE49-F238E27FC236}">
                <a16:creationId xmlns:a16="http://schemas.microsoft.com/office/drawing/2014/main" id="{57ADA28B-28EF-A21C-C3AA-70057EEB4A50}"/>
              </a:ext>
            </a:extLst>
          </p:cNvPr>
          <p:cNvSpPr>
            <a:spLocks noGrp="1"/>
          </p:cNvSpPr>
          <p:nvPr>
            <p:ph type="title"/>
          </p:nvPr>
        </p:nvSpPr>
        <p:spPr/>
        <p:txBody>
          <a:bodyPr/>
          <a:lstStyle/>
          <a:p>
            <a:pPr algn="ctr"/>
            <a:r>
              <a:rPr lang="en-US" dirty="0">
                <a:latin typeface="Aptos Narrow" panose="020B0004020202020204" pitchFamily="34" charset="0"/>
              </a:rPr>
              <a:t>Waterfall vs. Agile Implementation</a:t>
            </a:r>
          </a:p>
        </p:txBody>
      </p:sp>
      <p:sp>
        <p:nvSpPr>
          <p:cNvPr id="3" name="Content Placeholder 2">
            <a:extLst>
              <a:ext uri="{FF2B5EF4-FFF2-40B4-BE49-F238E27FC236}">
                <a16:creationId xmlns:a16="http://schemas.microsoft.com/office/drawing/2014/main" id="{5C52AF4C-4C8B-31FF-747C-9B955BCDF45F}"/>
              </a:ext>
            </a:extLst>
          </p:cNvPr>
          <p:cNvSpPr>
            <a:spLocks noGrp="1"/>
          </p:cNvSpPr>
          <p:nvPr>
            <p:ph idx="1"/>
          </p:nvPr>
        </p:nvSpPr>
        <p:spPr>
          <a:xfrm>
            <a:off x="8691167" y="2442468"/>
            <a:ext cx="3571003" cy="3227375"/>
          </a:xfrm>
        </p:spPr>
        <p:txBody>
          <a:bodyPr/>
          <a:lstStyle/>
          <a:p>
            <a:r>
              <a:rPr lang="en-US" dirty="0"/>
              <a:t>Loose requirements</a:t>
            </a:r>
          </a:p>
          <a:p>
            <a:r>
              <a:rPr lang="en-US" dirty="0"/>
              <a:t>High flexibility</a:t>
            </a:r>
          </a:p>
          <a:p>
            <a:r>
              <a:rPr lang="en-US" dirty="0"/>
              <a:t>Incremental approach</a:t>
            </a:r>
          </a:p>
          <a:p>
            <a:r>
              <a:rPr lang="en-US" dirty="0"/>
              <a:t>Better for constantly changing products</a:t>
            </a:r>
          </a:p>
        </p:txBody>
      </p:sp>
      <p:sp>
        <p:nvSpPr>
          <p:cNvPr id="5" name="Content Placeholder 2">
            <a:extLst>
              <a:ext uri="{FF2B5EF4-FFF2-40B4-BE49-F238E27FC236}">
                <a16:creationId xmlns:a16="http://schemas.microsoft.com/office/drawing/2014/main" id="{51C7CD81-0325-8966-D864-5BF9D39A514F}"/>
              </a:ext>
            </a:extLst>
          </p:cNvPr>
          <p:cNvSpPr txBox="1">
            <a:spLocks/>
          </p:cNvSpPr>
          <p:nvPr/>
        </p:nvSpPr>
        <p:spPr>
          <a:xfrm>
            <a:off x="323214" y="2442468"/>
            <a:ext cx="3177620" cy="32273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Strict requirement definitions</a:t>
            </a:r>
          </a:p>
          <a:p>
            <a:r>
              <a:rPr lang="en-US" dirty="0"/>
              <a:t>Rigid structure</a:t>
            </a:r>
          </a:p>
          <a:p>
            <a:r>
              <a:rPr lang="en-US" dirty="0"/>
              <a:t>One directional approach</a:t>
            </a:r>
          </a:p>
          <a:p>
            <a:r>
              <a:rPr lang="en-US" dirty="0"/>
              <a:t>Better for simple or static products</a:t>
            </a:r>
          </a:p>
        </p:txBody>
      </p:sp>
      <p:sp>
        <p:nvSpPr>
          <p:cNvPr id="8" name="TextBox 7">
            <a:extLst>
              <a:ext uri="{FF2B5EF4-FFF2-40B4-BE49-F238E27FC236}">
                <a16:creationId xmlns:a16="http://schemas.microsoft.com/office/drawing/2014/main" id="{527901AE-4EDB-7E76-3A05-56D417CAB963}"/>
              </a:ext>
            </a:extLst>
          </p:cNvPr>
          <p:cNvSpPr txBox="1"/>
          <p:nvPr/>
        </p:nvSpPr>
        <p:spPr>
          <a:xfrm>
            <a:off x="1032812" y="1919378"/>
            <a:ext cx="1237839" cy="369332"/>
          </a:xfrm>
          <a:prstGeom prst="rect">
            <a:avLst/>
          </a:prstGeom>
          <a:noFill/>
        </p:spPr>
        <p:txBody>
          <a:bodyPr wrap="none" rtlCol="0">
            <a:spAutoFit/>
          </a:bodyPr>
          <a:lstStyle/>
          <a:p>
            <a:r>
              <a:rPr lang="en-US" dirty="0"/>
              <a:t>Waterfall</a:t>
            </a:r>
          </a:p>
        </p:txBody>
      </p:sp>
      <p:sp>
        <p:nvSpPr>
          <p:cNvPr id="9" name="TextBox 8">
            <a:extLst>
              <a:ext uri="{FF2B5EF4-FFF2-40B4-BE49-F238E27FC236}">
                <a16:creationId xmlns:a16="http://schemas.microsoft.com/office/drawing/2014/main" id="{20B702B1-61CC-2101-6DBA-03D835BD85CA}"/>
              </a:ext>
            </a:extLst>
          </p:cNvPr>
          <p:cNvSpPr txBox="1"/>
          <p:nvPr/>
        </p:nvSpPr>
        <p:spPr>
          <a:xfrm>
            <a:off x="9539801" y="2007953"/>
            <a:ext cx="749885" cy="369332"/>
          </a:xfrm>
          <a:prstGeom prst="rect">
            <a:avLst/>
          </a:prstGeom>
          <a:noFill/>
        </p:spPr>
        <p:txBody>
          <a:bodyPr wrap="none" rtlCol="0">
            <a:spAutoFit/>
          </a:bodyPr>
          <a:lstStyle/>
          <a:p>
            <a:r>
              <a:rPr lang="en-US" dirty="0"/>
              <a:t>Agile</a:t>
            </a:r>
          </a:p>
        </p:txBody>
      </p:sp>
    </p:spTree>
    <p:extLst>
      <p:ext uri="{BB962C8B-B14F-4D97-AF65-F5344CB8AC3E}">
        <p14:creationId xmlns:p14="http://schemas.microsoft.com/office/powerpoint/2010/main" val="202978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CB4A-237A-9CB4-2022-9819844DD45D}"/>
              </a:ext>
            </a:extLst>
          </p:cNvPr>
          <p:cNvSpPr>
            <a:spLocks noGrp="1"/>
          </p:cNvSpPr>
          <p:nvPr>
            <p:ph type="title"/>
          </p:nvPr>
        </p:nvSpPr>
        <p:spPr/>
        <p:txBody>
          <a:bodyPr/>
          <a:lstStyle/>
          <a:p>
            <a:pPr algn="ctr"/>
            <a:r>
              <a:rPr lang="en-US" dirty="0">
                <a:latin typeface="Aptos Narrow" panose="020B0004020202020204" pitchFamily="34" charset="0"/>
              </a:rPr>
              <a:t>References</a:t>
            </a:r>
          </a:p>
        </p:txBody>
      </p:sp>
      <p:sp>
        <p:nvSpPr>
          <p:cNvPr id="11" name="TextBox 10">
            <a:extLst>
              <a:ext uri="{FF2B5EF4-FFF2-40B4-BE49-F238E27FC236}">
                <a16:creationId xmlns:a16="http://schemas.microsoft.com/office/drawing/2014/main" id="{029774EA-F8C3-97CD-2676-C93381EDF74E}"/>
              </a:ext>
            </a:extLst>
          </p:cNvPr>
          <p:cNvSpPr txBox="1"/>
          <p:nvPr/>
        </p:nvSpPr>
        <p:spPr>
          <a:xfrm>
            <a:off x="1654507" y="1810549"/>
            <a:ext cx="9375842" cy="3754874"/>
          </a:xfrm>
          <a:prstGeom prst="rect">
            <a:avLst/>
          </a:prstGeom>
          <a:noFill/>
        </p:spPr>
        <p:txBody>
          <a:bodyPr wrap="square" rtlCol="0">
            <a:spAutoFit/>
          </a:bodyPr>
          <a:lstStyle/>
          <a:p>
            <a:pPr marL="457200" indent="-457200">
              <a:lnSpc>
                <a:spcPct val="200000"/>
              </a:lnSpc>
            </a:pPr>
            <a:r>
              <a:rPr lang="en-US" sz="1400" dirty="0" err="1">
                <a:effectLst/>
                <a:latin typeface="Times New Roman" panose="02020603050405020304" pitchFamily="18" charset="0"/>
                <a:ea typeface="Times New Roman" panose="02020603050405020304" pitchFamily="18" charset="0"/>
              </a:rPr>
              <a:t>GeeksforGeeks</a:t>
            </a:r>
            <a:r>
              <a:rPr lang="en-US" sz="1400" dirty="0">
                <a:effectLst/>
                <a:latin typeface="Times New Roman" panose="02020603050405020304" pitchFamily="18" charset="0"/>
                <a:ea typeface="Times New Roman" panose="02020603050405020304" pitchFamily="18" charset="0"/>
              </a:rPr>
              <a:t>. (2018, March 18). </a:t>
            </a:r>
            <a:r>
              <a:rPr lang="en-US" sz="1400" i="1" dirty="0">
                <a:effectLst/>
                <a:latin typeface="Times New Roman" panose="02020603050405020304" pitchFamily="18" charset="0"/>
                <a:ea typeface="Times New Roman" panose="02020603050405020304" pitchFamily="18" charset="0"/>
              </a:rPr>
              <a:t>Waterfall Model - Software Engineering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GeeksforGeeks</a:t>
            </a:r>
            <a:r>
              <a:rPr lang="en-US" sz="1400" dirty="0">
                <a:effectLst/>
                <a:latin typeface="Times New Roman" panose="02020603050405020304" pitchFamily="18" charset="0"/>
                <a:ea typeface="Times New Roman" panose="02020603050405020304" pitchFamily="18" charset="0"/>
              </a:rPr>
              <a:t>. https://www.geeksforgeeks.org/waterfall-model/</a:t>
            </a:r>
          </a:p>
          <a:p>
            <a:pPr marL="457200" marR="0" indent="-457200">
              <a:lnSpc>
                <a:spcPct val="20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rPr>
              <a:t>Iddo</a:t>
            </a:r>
            <a:r>
              <a:rPr lang="en-US" sz="1400" dirty="0">
                <a:effectLst/>
                <a:latin typeface="Times New Roman" panose="02020603050405020304" pitchFamily="18" charset="0"/>
                <a:ea typeface="Times New Roman" panose="02020603050405020304" pitchFamily="18" charset="0"/>
              </a:rPr>
              <a:t>, D. (2019, October 4). </a:t>
            </a:r>
            <a:r>
              <a:rPr lang="en-US" sz="1400" i="1" dirty="0">
                <a:effectLst/>
                <a:latin typeface="Times New Roman" panose="02020603050405020304" pitchFamily="18" charset="0"/>
                <a:ea typeface="Times New Roman" panose="02020603050405020304" pitchFamily="18" charset="0"/>
              </a:rPr>
              <a:t>Agile Development</a:t>
            </a:r>
            <a:r>
              <a:rPr lang="en-US" sz="1400" dirty="0">
                <a:effectLst/>
                <a:latin typeface="Times New Roman" panose="02020603050405020304" pitchFamily="18" charset="0"/>
                <a:ea typeface="Times New Roman" panose="02020603050405020304" pitchFamily="18" charset="0"/>
              </a:rPr>
              <a:t>. Medium. https://medium.com/moodah-pos/agile-development-95cad3573abf</a:t>
            </a:r>
          </a:p>
          <a:p>
            <a:pPr marL="457200" marR="0" indent="-457200">
              <a:lnSpc>
                <a:spcPct val="20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Scrum.org. (n.d.). </a:t>
            </a:r>
            <a:r>
              <a:rPr lang="en-US" sz="1400" i="1" dirty="0">
                <a:effectLst/>
                <a:latin typeface="Times New Roman" panose="02020603050405020304" pitchFamily="18" charset="0"/>
                <a:ea typeface="Times New Roman" panose="02020603050405020304" pitchFamily="18" charset="0"/>
              </a:rPr>
              <a:t>What is a Scrum Master?</a:t>
            </a:r>
            <a:r>
              <a:rPr lang="en-US" sz="1400" dirty="0">
                <a:effectLst/>
                <a:latin typeface="Times New Roman" panose="02020603050405020304" pitchFamily="18" charset="0"/>
                <a:ea typeface="Times New Roman" panose="02020603050405020304" pitchFamily="18" charset="0"/>
              </a:rPr>
              <a:t> Scrum.org. https://www.scrum.org/resources/what-is-a-scrum-master</a:t>
            </a:r>
          </a:p>
          <a:p>
            <a:pPr marL="457200" marR="0" indent="-457200">
              <a:lnSpc>
                <a:spcPct val="20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Scrum.org. (2020). </a:t>
            </a:r>
            <a:r>
              <a:rPr lang="en-US" sz="1400" i="1" dirty="0">
                <a:effectLst/>
                <a:latin typeface="Times New Roman" panose="02020603050405020304" pitchFamily="18" charset="0"/>
                <a:ea typeface="Times New Roman" panose="02020603050405020304" pitchFamily="18" charset="0"/>
              </a:rPr>
              <a:t>What is a Product Owner?</a:t>
            </a:r>
            <a:r>
              <a:rPr lang="en-US" sz="1400" dirty="0">
                <a:effectLst/>
                <a:latin typeface="Times New Roman" panose="02020603050405020304" pitchFamily="18" charset="0"/>
                <a:ea typeface="Times New Roman" panose="02020603050405020304" pitchFamily="18" charset="0"/>
              </a:rPr>
              <a:t> Scrum.org. https://www.scrum.org/resources/what-is-a-product-owner</a:t>
            </a:r>
          </a:p>
          <a:p>
            <a:pPr marL="457200" marR="0" indent="-457200">
              <a:lnSpc>
                <a:spcPct val="200000"/>
              </a:lnSpc>
              <a:spcBef>
                <a:spcPts val="0"/>
              </a:spcBef>
              <a:spcAft>
                <a:spcPts val="0"/>
              </a:spcAft>
            </a:pPr>
            <a:r>
              <a:rPr lang="en-US" sz="1400" i="1" dirty="0">
                <a:effectLst/>
                <a:latin typeface="Times New Roman" panose="02020603050405020304" pitchFamily="18" charset="0"/>
                <a:ea typeface="Times New Roman" panose="02020603050405020304" pitchFamily="18" charset="0"/>
              </a:rPr>
              <a:t>Transforming the Way we Work- Scrum, Waterfall or just Go “Agile” - Part I</a:t>
            </a:r>
            <a:r>
              <a:rPr lang="en-US" sz="1400" dirty="0">
                <a:effectLst/>
                <a:latin typeface="Times New Roman" panose="02020603050405020304" pitchFamily="18" charset="0"/>
                <a:ea typeface="Times New Roman" panose="02020603050405020304" pitchFamily="18" charset="0"/>
              </a:rPr>
              <a:t>. (2023, June 6). Craft Silicon. https://www.craftsilicon.com/transforming-the-way-we-work-scrum-waterfall-or-just-go-agile-part1/</a:t>
            </a:r>
          </a:p>
          <a:p>
            <a:pPr marL="457200" marR="0" indent="-457200">
              <a:lnSpc>
                <a:spcPct val="200000"/>
              </a:lnSpc>
              <a:spcBef>
                <a:spcPts val="0"/>
              </a:spcBef>
              <a:spcAft>
                <a:spcPts val="0"/>
              </a:spcAft>
            </a:pPr>
            <a:r>
              <a:rPr lang="en-US" sz="1400" i="1" dirty="0">
                <a:effectLst/>
                <a:latin typeface="Times New Roman" panose="02020603050405020304" pitchFamily="18" charset="0"/>
                <a:ea typeface="Times New Roman" panose="02020603050405020304" pitchFamily="18" charset="0"/>
              </a:rPr>
              <a:t>What is a Developer in Scrum?</a:t>
            </a:r>
            <a:r>
              <a:rPr lang="en-US" sz="1400" dirty="0">
                <a:effectLst/>
                <a:latin typeface="Times New Roman" panose="02020603050405020304" pitchFamily="18" charset="0"/>
                <a:ea typeface="Times New Roman" panose="02020603050405020304" pitchFamily="18" charset="0"/>
              </a:rPr>
              <a:t> (n.d.). Scrum.org. https://www.scrum.org/resources/what-is-a-scrum-developer</a:t>
            </a:r>
          </a:p>
          <a:p>
            <a:endParaRPr lang="en-US" sz="1400" dirty="0"/>
          </a:p>
        </p:txBody>
      </p:sp>
    </p:spTree>
    <p:extLst>
      <p:ext uri="{BB962C8B-B14F-4D97-AF65-F5344CB8AC3E}">
        <p14:creationId xmlns:p14="http://schemas.microsoft.com/office/powerpoint/2010/main" val="1650462672"/>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3469</TotalTime>
  <Words>399</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 Narrow</vt:lpstr>
      <vt:lpstr>Arial</vt:lpstr>
      <vt:lpstr>Sagona Book</vt:lpstr>
      <vt:lpstr>The Hand Extrablack</vt:lpstr>
      <vt:lpstr>Times New Roman</vt:lpstr>
      <vt:lpstr>BlobVTI</vt:lpstr>
      <vt:lpstr>PowerPoint Presentation</vt:lpstr>
      <vt:lpstr>Agile Team Roles</vt:lpstr>
      <vt:lpstr>The Agile Software Development Lifecycle</vt:lpstr>
      <vt:lpstr>The Waterfall Model</vt:lpstr>
      <vt:lpstr>Waterfall vs. Agile Implementation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 Mort</dc:creator>
  <cp:lastModifiedBy>Tyler Mort</cp:lastModifiedBy>
  <cp:revision>6</cp:revision>
  <dcterms:created xsi:type="dcterms:W3CDTF">2024-06-21T12:17:05Z</dcterms:created>
  <dcterms:modified xsi:type="dcterms:W3CDTF">2024-06-23T22:06:46Z</dcterms:modified>
</cp:coreProperties>
</file>