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F70D"/>
    <a:srgbClr val="CC0E0E"/>
    <a:srgbClr val="FF00FF"/>
    <a:srgbClr val="1359C1"/>
    <a:srgbClr val="066A9C"/>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4" autoAdjust="0"/>
    <p:restoredTop sz="91117" autoAdjust="0"/>
  </p:normalViewPr>
  <p:slideViewPr>
    <p:cSldViewPr snapToGrid="0">
      <p:cViewPr varScale="1">
        <p:scale>
          <a:sx n="64" d="100"/>
          <a:sy n="64" d="100"/>
        </p:scale>
        <p:origin x="876"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36" d="100"/>
          <a:sy n="36" d="100"/>
        </p:scale>
        <p:origin x="1398"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531AA0-1681-4D6F-9A83-B2FDB6458FB7}" type="doc">
      <dgm:prSet loTypeId="urn:microsoft.com/office/officeart/2005/8/layout/process1" loCatId="process"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t>
        <a:bodyPr/>
        <a:lstStyle/>
        <a:p>
          <a:endParaRPr lang="en-IN"/>
        </a:p>
      </dgm:t>
    </dgm:pt>
    <dgm:pt modelId="{24819254-3739-4157-B6C8-6F7E4CDD1281}">
      <dgm:prSet/>
      <dgm:spPr>
        <a:solidFill>
          <a:srgbClr val="FFC000"/>
        </a:solidFill>
        <a:ln>
          <a:solidFill>
            <a:schemeClr val="accent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IN" b="1" dirty="0" smtClean="0">
              <a:solidFill>
                <a:schemeClr val="tx1"/>
              </a:solidFill>
              <a:effectLst>
                <a:outerShdw blurRad="50800" dist="50800" dir="5400000" algn="ctr" rotWithShape="0">
                  <a:schemeClr val="accent5"/>
                </a:outerShdw>
              </a:effectLst>
              <a:latin typeface="Arial Narrow" panose="020B0606020202030204" pitchFamily="34" charset="0"/>
              <a:cs typeface="Arial" panose="020B0604020202020204" pitchFamily="34" charset="0"/>
            </a:rPr>
            <a:t>HUMAN RESOURCES AND ENVIRONMENTAL MANAGEMENT</a:t>
          </a:r>
          <a:endParaRPr lang="en-IN" b="1" dirty="0">
            <a:solidFill>
              <a:schemeClr val="tx1"/>
            </a:solidFill>
            <a:effectLst>
              <a:outerShdw blurRad="50800" dist="50800" dir="5400000" algn="ctr" rotWithShape="0">
                <a:schemeClr val="accent5"/>
              </a:outerShdw>
            </a:effectLst>
            <a:latin typeface="Arial Narrow" panose="020B0606020202030204" pitchFamily="34" charset="0"/>
            <a:cs typeface="Arial" panose="020B0604020202020204" pitchFamily="34" charset="0"/>
          </a:endParaRPr>
        </a:p>
      </dgm:t>
    </dgm:pt>
    <dgm:pt modelId="{852AE0E9-D956-4AC6-8738-A1280F83869B}" type="parTrans" cxnId="{5BC2090E-8B62-48E0-BCB1-B6A6E758A681}">
      <dgm:prSet/>
      <dgm:spPr/>
      <dgm:t>
        <a:bodyPr/>
        <a:lstStyle/>
        <a:p>
          <a:endParaRPr lang="en-IN" b="1"/>
        </a:p>
      </dgm:t>
    </dgm:pt>
    <dgm:pt modelId="{BAE03F5C-DF98-41A2-9DA4-2D835F8BC32A}" type="sibTrans" cxnId="{5BC2090E-8B62-48E0-BCB1-B6A6E758A681}">
      <dgm:prSet/>
      <dgm:spPr/>
      <dgm:t>
        <a:bodyPr/>
        <a:lstStyle/>
        <a:p>
          <a:endParaRPr lang="en-IN" b="1"/>
        </a:p>
      </dgm:t>
    </dgm:pt>
    <dgm:pt modelId="{C8C2D0B8-780B-4553-B468-DD7FC936CF6A}" type="pres">
      <dgm:prSet presAssocID="{80531AA0-1681-4D6F-9A83-B2FDB6458FB7}" presName="Name0" presStyleCnt="0">
        <dgm:presLayoutVars>
          <dgm:dir/>
          <dgm:resizeHandles val="exact"/>
        </dgm:presLayoutVars>
      </dgm:prSet>
      <dgm:spPr/>
      <dgm:t>
        <a:bodyPr/>
        <a:lstStyle/>
        <a:p>
          <a:endParaRPr lang="en-IN"/>
        </a:p>
      </dgm:t>
    </dgm:pt>
    <dgm:pt modelId="{4F4DC45D-E143-43B3-B619-2860BD076381}" type="pres">
      <dgm:prSet presAssocID="{24819254-3739-4157-B6C8-6F7E4CDD1281}" presName="node" presStyleLbl="node1" presStyleIdx="0" presStyleCnt="1" custLinFactNeighborX="-2351" custLinFactNeighborY="7826">
        <dgm:presLayoutVars>
          <dgm:bulletEnabled val="1"/>
        </dgm:presLayoutVars>
      </dgm:prSet>
      <dgm:spPr/>
      <dgm:t>
        <a:bodyPr/>
        <a:lstStyle/>
        <a:p>
          <a:endParaRPr lang="en-IN"/>
        </a:p>
      </dgm:t>
    </dgm:pt>
  </dgm:ptLst>
  <dgm:cxnLst>
    <dgm:cxn modelId="{9AC9189A-B64C-42AD-8FEE-6A557EA63B25}" type="presOf" srcId="{24819254-3739-4157-B6C8-6F7E4CDD1281}" destId="{4F4DC45D-E143-43B3-B619-2860BD076381}" srcOrd="0" destOrd="0" presId="urn:microsoft.com/office/officeart/2005/8/layout/process1"/>
    <dgm:cxn modelId="{282EA491-209C-4CF2-ABB9-3195CE74EB76}" type="presOf" srcId="{80531AA0-1681-4D6F-9A83-B2FDB6458FB7}" destId="{C8C2D0B8-780B-4553-B468-DD7FC936CF6A}" srcOrd="0" destOrd="0" presId="urn:microsoft.com/office/officeart/2005/8/layout/process1"/>
    <dgm:cxn modelId="{5BC2090E-8B62-48E0-BCB1-B6A6E758A681}" srcId="{80531AA0-1681-4D6F-9A83-B2FDB6458FB7}" destId="{24819254-3739-4157-B6C8-6F7E4CDD1281}" srcOrd="0" destOrd="0" parTransId="{852AE0E9-D956-4AC6-8738-A1280F83869B}" sibTransId="{BAE03F5C-DF98-41A2-9DA4-2D835F8BC32A}"/>
    <dgm:cxn modelId="{F01495F7-F187-46A8-A5E2-1BCC0626CD88}" type="presParOf" srcId="{C8C2D0B8-780B-4553-B468-DD7FC936CF6A}" destId="{4F4DC45D-E143-43B3-B619-2860BD076381}"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DC45D-E143-43B3-B619-2860BD076381}">
      <dsp:nvSpPr>
        <dsp:cNvPr id="0" name=""/>
        <dsp:cNvSpPr/>
      </dsp:nvSpPr>
      <dsp:spPr>
        <a:xfrm>
          <a:off x="0" y="0"/>
          <a:ext cx="7290306" cy="554635"/>
        </a:xfrm>
        <a:prstGeom prst="roundRect">
          <a:avLst>
            <a:gd name="adj" fmla="val 10000"/>
          </a:avLst>
        </a:prstGeom>
        <a:solidFill>
          <a:srgbClr val="FFC000"/>
        </a:solidFill>
        <a:ln w="19050" cap="rnd" cmpd="sng" algn="ctr">
          <a:solidFill>
            <a:schemeClr val="accent2">
              <a:lumMod val="75000"/>
            </a:schemeClr>
          </a:solid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IN" sz="2300" b="1" kern="1200" dirty="0" smtClean="0">
              <a:solidFill>
                <a:schemeClr val="tx1"/>
              </a:solidFill>
              <a:effectLst>
                <a:outerShdw blurRad="50800" dist="50800" dir="5400000" algn="ctr" rotWithShape="0">
                  <a:schemeClr val="accent5"/>
                </a:outerShdw>
              </a:effectLst>
              <a:latin typeface="Arial Narrow" panose="020B0606020202030204" pitchFamily="34" charset="0"/>
              <a:cs typeface="Arial" panose="020B0604020202020204" pitchFamily="34" charset="0"/>
            </a:rPr>
            <a:t>HUMAN RESOURCES AND ENVIRONMENTAL MANAGEMENT</a:t>
          </a:r>
          <a:endParaRPr lang="en-IN" sz="2300" b="1" kern="1200" dirty="0">
            <a:solidFill>
              <a:schemeClr val="tx1"/>
            </a:solidFill>
            <a:effectLst>
              <a:outerShdw blurRad="50800" dist="50800" dir="5400000" algn="ctr" rotWithShape="0">
                <a:schemeClr val="accent5"/>
              </a:outerShdw>
            </a:effectLst>
            <a:latin typeface="Arial Narrow" panose="020B0606020202030204" pitchFamily="34" charset="0"/>
            <a:cs typeface="Arial" panose="020B0604020202020204" pitchFamily="34" charset="0"/>
          </a:endParaRPr>
        </a:p>
      </dsp:txBody>
      <dsp:txXfrm>
        <a:off x="16245" y="16245"/>
        <a:ext cx="7257816" cy="52214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944A76-FA9B-41CE-89F9-CB2057896157}" type="datetimeFigureOut">
              <a:rPr lang="en-IN" smtClean="0"/>
              <a:pPr/>
              <a:t>09-09-2021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6C91F3-F739-4EDD-8530-3EBB501D46CE}" type="slidenum">
              <a:rPr lang="en-IN" smtClean="0"/>
              <a:pPr/>
              <a:t>‹#›</a:t>
            </a:fld>
            <a:endParaRPr lang="en-IN"/>
          </a:p>
        </p:txBody>
      </p:sp>
    </p:spTree>
    <p:extLst>
      <p:ext uri="{BB962C8B-B14F-4D97-AF65-F5344CB8AC3E}">
        <p14:creationId xmlns:p14="http://schemas.microsoft.com/office/powerpoint/2010/main" val="2513143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A6C91F3-F739-4EDD-8530-3EBB501D46CE}" type="slidenum">
              <a:rPr lang="en-IN" smtClean="0"/>
              <a:pPr/>
              <a:t>1</a:t>
            </a:fld>
            <a:endParaRPr lang="en-IN"/>
          </a:p>
        </p:txBody>
      </p:sp>
    </p:spTree>
    <p:extLst>
      <p:ext uri="{BB962C8B-B14F-4D97-AF65-F5344CB8AC3E}">
        <p14:creationId xmlns:p14="http://schemas.microsoft.com/office/powerpoint/2010/main" val="884107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1B541C-9016-4CD8-8479-79308F8AE392}" type="datetimeFigureOut">
              <a:rPr lang="en-IN" smtClean="0"/>
              <a:pPr/>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57402-33F2-4453-8832-DFD9CD5C92BB}" type="slidenum">
              <a:rPr lang="en-IN" smtClean="0"/>
              <a:pPr/>
              <a:t>‹#›</a:t>
            </a:fld>
            <a:endParaRPr lang="en-IN"/>
          </a:p>
        </p:txBody>
      </p:sp>
    </p:spTree>
    <p:extLst>
      <p:ext uri="{BB962C8B-B14F-4D97-AF65-F5344CB8AC3E}">
        <p14:creationId xmlns:p14="http://schemas.microsoft.com/office/powerpoint/2010/main" val="956072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1B541C-9016-4CD8-8479-79308F8AE392}" type="datetimeFigureOut">
              <a:rPr lang="en-IN" smtClean="0"/>
              <a:pPr/>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57402-33F2-4453-8832-DFD9CD5C92BB}" type="slidenum">
              <a:rPr lang="en-IN" smtClean="0"/>
              <a:pPr/>
              <a:t>‹#›</a:t>
            </a:fld>
            <a:endParaRPr lang="en-IN"/>
          </a:p>
        </p:txBody>
      </p:sp>
    </p:spTree>
    <p:extLst>
      <p:ext uri="{BB962C8B-B14F-4D97-AF65-F5344CB8AC3E}">
        <p14:creationId xmlns:p14="http://schemas.microsoft.com/office/powerpoint/2010/main" val="1882473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1B541C-9016-4CD8-8479-79308F8AE392}" type="datetimeFigureOut">
              <a:rPr lang="en-IN" smtClean="0"/>
              <a:pPr/>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57402-33F2-4453-8832-DFD9CD5C92BB}"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72825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1B541C-9016-4CD8-8479-79308F8AE392}" type="datetimeFigureOut">
              <a:rPr lang="en-IN" smtClean="0"/>
              <a:pPr/>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57402-33F2-4453-8832-DFD9CD5C92BB}" type="slidenum">
              <a:rPr lang="en-IN" smtClean="0"/>
              <a:pPr/>
              <a:t>‹#›</a:t>
            </a:fld>
            <a:endParaRPr lang="en-IN"/>
          </a:p>
        </p:txBody>
      </p:sp>
    </p:spTree>
    <p:extLst>
      <p:ext uri="{BB962C8B-B14F-4D97-AF65-F5344CB8AC3E}">
        <p14:creationId xmlns:p14="http://schemas.microsoft.com/office/powerpoint/2010/main" val="3719164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1B541C-9016-4CD8-8479-79308F8AE392}" type="datetimeFigureOut">
              <a:rPr lang="en-IN" smtClean="0"/>
              <a:pPr/>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57402-33F2-4453-8832-DFD9CD5C92BB}"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5536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1B541C-9016-4CD8-8479-79308F8AE392}" type="datetimeFigureOut">
              <a:rPr lang="en-IN" smtClean="0"/>
              <a:pPr/>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57402-33F2-4453-8832-DFD9CD5C92BB}" type="slidenum">
              <a:rPr lang="en-IN" smtClean="0"/>
              <a:pPr/>
              <a:t>‹#›</a:t>
            </a:fld>
            <a:endParaRPr lang="en-IN"/>
          </a:p>
        </p:txBody>
      </p:sp>
    </p:spTree>
    <p:extLst>
      <p:ext uri="{BB962C8B-B14F-4D97-AF65-F5344CB8AC3E}">
        <p14:creationId xmlns:p14="http://schemas.microsoft.com/office/powerpoint/2010/main" val="2392549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1B541C-9016-4CD8-8479-79308F8AE392}" type="datetimeFigureOut">
              <a:rPr lang="en-IN" smtClean="0"/>
              <a:pPr/>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57402-33F2-4453-8832-DFD9CD5C92BB}" type="slidenum">
              <a:rPr lang="en-IN" smtClean="0"/>
              <a:pPr/>
              <a:t>‹#›</a:t>
            </a:fld>
            <a:endParaRPr lang="en-IN"/>
          </a:p>
        </p:txBody>
      </p:sp>
    </p:spTree>
    <p:extLst>
      <p:ext uri="{BB962C8B-B14F-4D97-AF65-F5344CB8AC3E}">
        <p14:creationId xmlns:p14="http://schemas.microsoft.com/office/powerpoint/2010/main" val="1265913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1B541C-9016-4CD8-8479-79308F8AE392}" type="datetimeFigureOut">
              <a:rPr lang="en-IN" smtClean="0"/>
              <a:pPr/>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57402-33F2-4453-8832-DFD9CD5C92BB}" type="slidenum">
              <a:rPr lang="en-IN" smtClean="0"/>
              <a:pPr/>
              <a:t>‹#›</a:t>
            </a:fld>
            <a:endParaRPr lang="en-IN"/>
          </a:p>
        </p:txBody>
      </p:sp>
    </p:spTree>
    <p:extLst>
      <p:ext uri="{BB962C8B-B14F-4D97-AF65-F5344CB8AC3E}">
        <p14:creationId xmlns:p14="http://schemas.microsoft.com/office/powerpoint/2010/main" val="72472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1B541C-9016-4CD8-8479-79308F8AE392}" type="datetimeFigureOut">
              <a:rPr lang="en-IN" smtClean="0"/>
              <a:pPr/>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57402-33F2-4453-8832-DFD9CD5C92BB}" type="slidenum">
              <a:rPr lang="en-IN" smtClean="0"/>
              <a:pPr/>
              <a:t>‹#›</a:t>
            </a:fld>
            <a:endParaRPr lang="en-IN"/>
          </a:p>
        </p:txBody>
      </p:sp>
    </p:spTree>
    <p:extLst>
      <p:ext uri="{BB962C8B-B14F-4D97-AF65-F5344CB8AC3E}">
        <p14:creationId xmlns:p14="http://schemas.microsoft.com/office/powerpoint/2010/main" val="676424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1B541C-9016-4CD8-8479-79308F8AE392}" type="datetimeFigureOut">
              <a:rPr lang="en-IN" smtClean="0"/>
              <a:pPr/>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57402-33F2-4453-8832-DFD9CD5C92BB}" type="slidenum">
              <a:rPr lang="en-IN" smtClean="0"/>
              <a:pPr/>
              <a:t>‹#›</a:t>
            </a:fld>
            <a:endParaRPr lang="en-IN"/>
          </a:p>
        </p:txBody>
      </p:sp>
    </p:spTree>
    <p:extLst>
      <p:ext uri="{BB962C8B-B14F-4D97-AF65-F5344CB8AC3E}">
        <p14:creationId xmlns:p14="http://schemas.microsoft.com/office/powerpoint/2010/main" val="361003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1B541C-9016-4CD8-8479-79308F8AE392}" type="datetimeFigureOut">
              <a:rPr lang="en-IN" smtClean="0"/>
              <a:pPr/>
              <a:t>09-09-2021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57402-33F2-4453-8832-DFD9CD5C92BB}" type="slidenum">
              <a:rPr lang="en-IN" smtClean="0"/>
              <a:pPr/>
              <a:t>‹#›</a:t>
            </a:fld>
            <a:endParaRPr lang="en-IN"/>
          </a:p>
        </p:txBody>
      </p:sp>
    </p:spTree>
    <p:extLst>
      <p:ext uri="{BB962C8B-B14F-4D97-AF65-F5344CB8AC3E}">
        <p14:creationId xmlns:p14="http://schemas.microsoft.com/office/powerpoint/2010/main" val="3952607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1B541C-9016-4CD8-8479-79308F8AE392}" type="datetimeFigureOut">
              <a:rPr lang="en-IN" smtClean="0"/>
              <a:pPr/>
              <a:t>09-09-2021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557402-33F2-4453-8832-DFD9CD5C92BB}" type="slidenum">
              <a:rPr lang="en-IN" smtClean="0"/>
              <a:pPr/>
              <a:t>‹#›</a:t>
            </a:fld>
            <a:endParaRPr lang="en-IN"/>
          </a:p>
        </p:txBody>
      </p:sp>
    </p:spTree>
    <p:extLst>
      <p:ext uri="{BB962C8B-B14F-4D97-AF65-F5344CB8AC3E}">
        <p14:creationId xmlns:p14="http://schemas.microsoft.com/office/powerpoint/2010/main" val="314577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1B541C-9016-4CD8-8479-79308F8AE392}" type="datetimeFigureOut">
              <a:rPr lang="en-IN" smtClean="0"/>
              <a:pPr/>
              <a:t>09-09-2021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557402-33F2-4453-8832-DFD9CD5C92BB}" type="slidenum">
              <a:rPr lang="en-IN" smtClean="0"/>
              <a:pPr/>
              <a:t>‹#›</a:t>
            </a:fld>
            <a:endParaRPr lang="en-IN"/>
          </a:p>
        </p:txBody>
      </p:sp>
    </p:spTree>
    <p:extLst>
      <p:ext uri="{BB962C8B-B14F-4D97-AF65-F5344CB8AC3E}">
        <p14:creationId xmlns:p14="http://schemas.microsoft.com/office/powerpoint/2010/main" val="2426255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B541C-9016-4CD8-8479-79308F8AE392}" type="datetimeFigureOut">
              <a:rPr lang="en-IN" smtClean="0"/>
              <a:pPr/>
              <a:t>09-09-2021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557402-33F2-4453-8832-DFD9CD5C92BB}" type="slidenum">
              <a:rPr lang="en-IN" smtClean="0"/>
              <a:pPr/>
              <a:t>‹#›</a:t>
            </a:fld>
            <a:endParaRPr lang="en-IN"/>
          </a:p>
        </p:txBody>
      </p:sp>
    </p:spTree>
    <p:extLst>
      <p:ext uri="{BB962C8B-B14F-4D97-AF65-F5344CB8AC3E}">
        <p14:creationId xmlns:p14="http://schemas.microsoft.com/office/powerpoint/2010/main" val="402440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1B541C-9016-4CD8-8479-79308F8AE392}" type="datetimeFigureOut">
              <a:rPr lang="en-IN" smtClean="0"/>
              <a:pPr/>
              <a:t>09-09-2021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57402-33F2-4453-8832-DFD9CD5C92BB}" type="slidenum">
              <a:rPr lang="en-IN" smtClean="0"/>
              <a:pPr/>
              <a:t>‹#›</a:t>
            </a:fld>
            <a:endParaRPr lang="en-IN"/>
          </a:p>
        </p:txBody>
      </p:sp>
    </p:spTree>
    <p:extLst>
      <p:ext uri="{BB962C8B-B14F-4D97-AF65-F5344CB8AC3E}">
        <p14:creationId xmlns:p14="http://schemas.microsoft.com/office/powerpoint/2010/main" val="3417438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1B541C-9016-4CD8-8479-79308F8AE392}" type="datetimeFigureOut">
              <a:rPr lang="en-IN" smtClean="0"/>
              <a:pPr/>
              <a:t>09-09-2021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57402-33F2-4453-8832-DFD9CD5C92BB}" type="slidenum">
              <a:rPr lang="en-IN" smtClean="0"/>
              <a:pPr/>
              <a:t>‹#›</a:t>
            </a:fld>
            <a:endParaRPr lang="en-IN"/>
          </a:p>
        </p:txBody>
      </p:sp>
    </p:spTree>
    <p:extLst>
      <p:ext uri="{BB962C8B-B14F-4D97-AF65-F5344CB8AC3E}">
        <p14:creationId xmlns:p14="http://schemas.microsoft.com/office/powerpoint/2010/main" val="1368458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1B541C-9016-4CD8-8479-79308F8AE392}" type="datetimeFigureOut">
              <a:rPr lang="en-IN" smtClean="0"/>
              <a:pPr/>
              <a:t>09-09-2021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557402-33F2-4453-8832-DFD9CD5C92BB}" type="slidenum">
              <a:rPr lang="en-IN" smtClean="0"/>
              <a:pPr/>
              <a:t>‹#›</a:t>
            </a:fld>
            <a:endParaRPr lang="en-IN"/>
          </a:p>
        </p:txBody>
      </p:sp>
    </p:spTree>
    <p:extLst>
      <p:ext uri="{BB962C8B-B14F-4D97-AF65-F5344CB8AC3E}">
        <p14:creationId xmlns:p14="http://schemas.microsoft.com/office/powerpoint/2010/main" val="40506360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colorTemperature colorTemp="6400"/>
                    </a14:imgEffect>
                    <a14:imgEffect>
                      <a14:saturation sat="99000"/>
                    </a14:imgEffect>
                    <a14:imgEffect>
                      <a14:brightnessContrast contrast="1000"/>
                    </a14:imgEffect>
                  </a14:imgLayer>
                </a14:imgProps>
              </a:ext>
            </a:extLst>
          </a:blip>
          <a:srcRect/>
          <a:tile tx="0" ty="0" sx="100000" sy="100000" flip="none" algn="tr"/>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8195" y="1403484"/>
            <a:ext cx="8980491" cy="1666557"/>
          </a:xfrm>
        </p:spPr>
        <p:txBody>
          <a:bodyPr>
            <a:normAutofit/>
          </a:bodyPr>
          <a:lstStyle/>
          <a:p>
            <a:r>
              <a:rPr lang="en-US" sz="4650" smtClean="0">
                <a:solidFill>
                  <a:srgbClr val="0070C0"/>
                </a:solidFill>
                <a:latin typeface="Arial" panose="020B0604020202020204" pitchFamily="34" charset="0"/>
                <a:cs typeface="Arial" panose="020B0604020202020204" pitchFamily="34" charset="0"/>
              </a:rPr>
              <a:t>SRK Cargo Movers &amp; Packers</a:t>
            </a:r>
            <a:r>
              <a:rPr lang="en-US" sz="4650" smtClean="0">
                <a:latin typeface="Arial" panose="020B0604020202020204" pitchFamily="34" charset="0"/>
                <a:cs typeface="Arial" panose="020B0604020202020204" pitchFamily="34" charset="0"/>
              </a:rPr>
              <a:t/>
            </a:r>
            <a:br>
              <a:rPr lang="en-US" sz="4650" smtClean="0">
                <a:latin typeface="Arial" panose="020B0604020202020204" pitchFamily="34" charset="0"/>
                <a:cs typeface="Arial" panose="020B0604020202020204" pitchFamily="34" charset="0"/>
              </a:rPr>
            </a:br>
            <a:r>
              <a:rPr lang="en-US" sz="4650" smtClean="0">
                <a:latin typeface="Arial" panose="020B0604020202020204" pitchFamily="34" charset="0"/>
                <a:cs typeface="Arial" panose="020B0604020202020204" pitchFamily="34" charset="0"/>
              </a:rPr>
              <a:t>	</a:t>
            </a:r>
            <a:endParaRPr lang="en-IN" sz="465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04335" y="2236763"/>
            <a:ext cx="7898098" cy="309489"/>
          </a:xfrm>
          <a:solidFill>
            <a:srgbClr val="CC0E0E"/>
          </a:solidFill>
          <a:ln w="6350"/>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US" sz="1600" smtClean="0">
                <a:solidFill>
                  <a:schemeClr val="bg1"/>
                </a:solidFill>
                <a:latin typeface="Arial Rounded MT Bold" panose="020F0704030504030204" pitchFamily="34" charset="0"/>
              </a:rPr>
              <a:t>(Mover Who Cares)</a:t>
            </a:r>
            <a:endParaRPr lang="en-IN" sz="1600" dirty="0">
              <a:solidFill>
                <a:schemeClr val="bg1"/>
              </a:solidFill>
              <a:latin typeface="Arial Rounded MT Bold" panose="020F0704030504030204" pitchFamily="34" charset="0"/>
            </a:endParaRPr>
          </a:p>
        </p:txBody>
      </p:sp>
      <p:pic>
        <p:nvPicPr>
          <p:cNvPr id="1026" name="Picture 2" descr="C:\Users\NEWS9NATION\Desktop\LOGO\LOGO.png"/>
          <p:cNvPicPr>
            <a:picLocks noChangeAspect="1" noChangeArrowheads="1"/>
          </p:cNvPicPr>
          <p:nvPr/>
        </p:nvPicPr>
        <p:blipFill>
          <a:blip r:embed="rId5"/>
          <a:srcRect/>
          <a:stretch>
            <a:fillRect/>
          </a:stretch>
        </p:blipFill>
        <p:spPr bwMode="auto">
          <a:xfrm>
            <a:off x="1448063" y="1229194"/>
            <a:ext cx="7941968" cy="500671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2929" y="4960497"/>
            <a:ext cx="1257300" cy="1524000"/>
          </a:xfrm>
          <a:prstGeom prst="rect">
            <a:avLst/>
          </a:prstGeom>
          <a:solidFill>
            <a:schemeClr val="accent1">
              <a:lumMod val="60000"/>
              <a:lumOff val="40000"/>
            </a:schemeClr>
          </a:solidFill>
          <a:ln w="88900" cap="sq" cmpd="thickThin">
            <a:solidFill>
              <a:schemeClr val="accent2"/>
            </a:solidFill>
            <a:prstDash val="solid"/>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4003185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419724" y="284814"/>
            <a:ext cx="1514008" cy="419724"/>
          </a:xfrm>
          <a:solidFill>
            <a:srgbClr val="FFC000"/>
          </a:solidFill>
          <a:ln>
            <a:noFill/>
          </a:ln>
          <a:effectLst>
            <a:glow rad="139700">
              <a:schemeClr val="accent2">
                <a:satMod val="175000"/>
                <a:alpha val="40000"/>
              </a:schemeClr>
            </a:glow>
            <a:outerShdw blurRad="44450" dist="27940" dir="5400000" algn="ctr">
              <a:srgbClr val="000000">
                <a:alpha val="32000"/>
              </a:srgbClr>
            </a:outerShdw>
            <a:reflection blurRad="6350" stA="50000" endA="300" endPos="53000" dir="5400000" sy="-100000" algn="bl" rotWithShape="0"/>
            <a:softEdge rad="31750"/>
          </a:effectLst>
          <a:scene3d>
            <a:camera prst="orthographicFront">
              <a:rot lat="0" lon="0" rev="0"/>
            </a:camera>
            <a:lightRig rig="balanced" dir="t">
              <a:rot lat="0" lon="0" rev="8700000"/>
            </a:lightRig>
          </a:scene3d>
          <a:sp3d>
            <a:bevelT w="190500" h="38100"/>
          </a:sp3d>
        </p:spPr>
        <p:txBody>
          <a:bodyPr/>
          <a:lstStyle/>
          <a:p>
            <a:r>
              <a:rPr lang="en-US" dirty="0" smtClean="0">
                <a:solidFill>
                  <a:schemeClr val="tx1"/>
                </a:solidFill>
              </a:rPr>
              <a:t>About us.. </a:t>
            </a:r>
            <a:endParaRPr lang="en-IN" dirty="0">
              <a:solidFill>
                <a:schemeClr val="tx1"/>
              </a:solidFill>
            </a:endParaRPr>
          </a:p>
        </p:txBody>
      </p:sp>
      <p:pic>
        <p:nvPicPr>
          <p:cNvPr id="12" name="Content Placeholder 11"/>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26342" t="18692" r="33659" b="23675"/>
          <a:stretch/>
        </p:blipFill>
        <p:spPr>
          <a:xfrm>
            <a:off x="7631514" y="1334125"/>
            <a:ext cx="2698232" cy="3057995"/>
          </a:xfrm>
        </p:spPr>
      </p:pic>
      <p:sp>
        <p:nvSpPr>
          <p:cNvPr id="11" name="Text Placeholder 10"/>
          <p:cNvSpPr>
            <a:spLocks noGrp="1"/>
          </p:cNvSpPr>
          <p:nvPr>
            <p:ph type="body" sz="half" idx="2"/>
          </p:nvPr>
        </p:nvSpPr>
        <p:spPr>
          <a:xfrm>
            <a:off x="389742" y="824459"/>
            <a:ext cx="7330192" cy="5606321"/>
          </a:xfrm>
        </p:spPr>
        <p:txBody>
          <a:bodyPr>
            <a:normAutofit fontScale="40000" lnSpcReduction="20000"/>
          </a:bodyPr>
          <a:lstStyle/>
          <a:p>
            <a:pPr algn="just"/>
            <a:r>
              <a:rPr lang="en-US" sz="4400" dirty="0">
                <a:solidFill>
                  <a:schemeClr val="tx1"/>
                </a:solidFill>
                <a:latin typeface="Cambria Math" panose="02040503050406030204" pitchFamily="18" charset="0"/>
                <a:ea typeface="Cambria Math" panose="02040503050406030204" pitchFamily="18" charset="0"/>
                <a:cs typeface="Calibri" panose="020F0502020204030204" pitchFamily="34" charset="0"/>
              </a:rPr>
              <a:t>Company is a PAN India provider of removal and relocation services i.e. Transportation, Packers &amp; Movers. A company with more than 5 years history which is highly experienced in relocating staff in public institutions provides you and us with the assurance that your move will be done with the highest degree of quality. Our removal company works regularly with various public institutions, so that we do not only own a number of framework contracts, but are also able to implement </a:t>
            </a:r>
            <a:r>
              <a:rPr lang="en-US" sz="4400" dirty="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a:t>them logistically</a:t>
            </a:r>
            <a:r>
              <a:rPr lang="en-US" sz="4400" dirty="0">
                <a:solidFill>
                  <a:schemeClr val="tx1"/>
                </a:solidFill>
                <a:latin typeface="Cambria Math" panose="02040503050406030204" pitchFamily="18" charset="0"/>
                <a:ea typeface="Cambria Math" panose="02040503050406030204" pitchFamily="18" charset="0"/>
                <a:cs typeface="Calibri" panose="020F0502020204030204" pitchFamily="34" charset="0"/>
              </a:rPr>
              <a:t>. </a:t>
            </a:r>
            <a:br>
              <a:rPr lang="en-US" sz="4400" dirty="0">
                <a:solidFill>
                  <a:schemeClr val="tx1"/>
                </a:solidFill>
                <a:latin typeface="Cambria Math" panose="02040503050406030204" pitchFamily="18" charset="0"/>
                <a:ea typeface="Cambria Math" panose="02040503050406030204" pitchFamily="18" charset="0"/>
                <a:cs typeface="Calibri" panose="020F0502020204030204" pitchFamily="34" charset="0"/>
              </a:rPr>
            </a:br>
            <a:r>
              <a:rPr lang="en-US" sz="4400" dirty="0">
                <a:solidFill>
                  <a:schemeClr val="tx1"/>
                </a:solidFill>
                <a:latin typeface="Cambria Math" panose="02040503050406030204" pitchFamily="18" charset="0"/>
                <a:ea typeface="Cambria Math" panose="02040503050406030204" pitchFamily="18" charset="0"/>
                <a:cs typeface="Calibri" panose="020F0502020204030204" pitchFamily="34" charset="0"/>
              </a:rPr>
              <a:t/>
            </a:r>
            <a:br>
              <a:rPr lang="en-US" sz="4400" dirty="0">
                <a:solidFill>
                  <a:schemeClr val="tx1"/>
                </a:solidFill>
                <a:latin typeface="Cambria Math" panose="02040503050406030204" pitchFamily="18" charset="0"/>
                <a:ea typeface="Cambria Math" panose="02040503050406030204" pitchFamily="18" charset="0"/>
                <a:cs typeface="Calibri" panose="020F0502020204030204" pitchFamily="34" charset="0"/>
              </a:rPr>
            </a:br>
            <a:r>
              <a:rPr lang="en-US" sz="4400" b="1" dirty="0">
                <a:solidFill>
                  <a:schemeClr val="tx1"/>
                </a:solidFill>
                <a:latin typeface="Cambria Math" panose="02040503050406030204" pitchFamily="18" charset="0"/>
                <a:ea typeface="Cambria Math" panose="02040503050406030204" pitchFamily="18" charset="0"/>
                <a:cs typeface="Calibri" panose="020F0502020204030204" pitchFamily="34" charset="0"/>
              </a:rPr>
              <a:t>With SRK Cargo Movers &amp; Packers, you can be sure of moving ”Nationwide</a:t>
            </a:r>
            <a:r>
              <a:rPr lang="en-US" sz="4400" b="1" dirty="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a:t>”</a:t>
            </a:r>
            <a:r>
              <a:rPr lang="en-US" sz="4400" dirty="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a:t>. We </a:t>
            </a:r>
            <a:r>
              <a:rPr lang="en-US" sz="4400" dirty="0">
                <a:solidFill>
                  <a:schemeClr val="tx1"/>
                </a:solidFill>
                <a:latin typeface="Cambria Math" panose="02040503050406030204" pitchFamily="18" charset="0"/>
                <a:ea typeface="Cambria Math" panose="02040503050406030204" pitchFamily="18" charset="0"/>
                <a:cs typeface="Calibri" panose="020F0502020204030204" pitchFamily="34" charset="0"/>
              </a:rPr>
              <a:t>offer nationwide services. The Company’s specialization is transportation of Full Truck Loads, Part Load, ODC consignments, packaging and operations through multi-modal services. We have a fleet of 5 trucks </a:t>
            </a:r>
            <a:r>
              <a:rPr lang="en-US" sz="4400" dirty="0" err="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a:t>monted</a:t>
            </a:r>
            <a:r>
              <a:rPr lang="en-US" sz="4400" dirty="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a:t> </a:t>
            </a:r>
            <a:r>
              <a:rPr lang="en-US" sz="4400" dirty="0">
                <a:solidFill>
                  <a:schemeClr val="tx1"/>
                </a:solidFill>
                <a:latin typeface="Cambria Math" panose="02040503050406030204" pitchFamily="18" charset="0"/>
                <a:ea typeface="Cambria Math" panose="02040503050406030204" pitchFamily="18" charset="0"/>
                <a:cs typeface="Calibri" panose="020F0502020204030204" pitchFamily="34" charset="0"/>
              </a:rPr>
              <a:t>with containers which operate for transportation of high-value cargo and has a large fleet of 400 attached trucks.</a:t>
            </a:r>
            <a:br>
              <a:rPr lang="en-US" sz="4400" dirty="0">
                <a:solidFill>
                  <a:schemeClr val="tx1"/>
                </a:solidFill>
                <a:latin typeface="Cambria Math" panose="02040503050406030204" pitchFamily="18" charset="0"/>
                <a:ea typeface="Cambria Math" panose="02040503050406030204" pitchFamily="18" charset="0"/>
                <a:cs typeface="Calibri" panose="020F0502020204030204" pitchFamily="34" charset="0"/>
              </a:rPr>
            </a:br>
            <a:r>
              <a:rPr lang="en-US" sz="4400" dirty="0">
                <a:solidFill>
                  <a:schemeClr val="tx1"/>
                </a:solidFill>
                <a:latin typeface="Cambria Math" panose="02040503050406030204" pitchFamily="18" charset="0"/>
                <a:ea typeface="Cambria Math" panose="02040503050406030204" pitchFamily="18" charset="0"/>
                <a:cs typeface="Calibri" panose="020F0502020204030204" pitchFamily="34" charset="0"/>
              </a:rPr>
              <a:t/>
            </a:r>
            <a:br>
              <a:rPr lang="en-US" sz="4400" dirty="0">
                <a:solidFill>
                  <a:schemeClr val="tx1"/>
                </a:solidFill>
                <a:latin typeface="Cambria Math" panose="02040503050406030204" pitchFamily="18" charset="0"/>
                <a:ea typeface="Cambria Math" panose="02040503050406030204" pitchFamily="18" charset="0"/>
                <a:cs typeface="Calibri" panose="020F0502020204030204" pitchFamily="34" charset="0"/>
              </a:rPr>
            </a:br>
            <a:r>
              <a:rPr lang="en-US" sz="4400" dirty="0">
                <a:solidFill>
                  <a:schemeClr val="tx1"/>
                </a:solidFill>
                <a:latin typeface="Cambria Math" panose="02040503050406030204" pitchFamily="18" charset="0"/>
                <a:ea typeface="Cambria Math" panose="02040503050406030204" pitchFamily="18" charset="0"/>
                <a:cs typeface="Calibri" panose="020F0502020204030204" pitchFamily="34" charset="0"/>
              </a:rPr>
              <a:t>Our core team consists of trained professionals in the field of logistics, marketing, finance and operations, who are capable of handling challenging assignments in the most competitive environment. The Company considers human resource as the most valuable and vital asset and the personnel are trained continuously to upgrade their skills and knowledge-base to meet the challenges and demands of customers in a </a:t>
            </a:r>
            <a:r>
              <a:rPr lang="en-US" sz="4400" dirty="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a:t>highly					competitive </a:t>
            </a:r>
            <a:r>
              <a:rPr lang="en-US" sz="4400" dirty="0">
                <a:solidFill>
                  <a:schemeClr val="tx1"/>
                </a:solidFill>
                <a:latin typeface="Cambria Math" panose="02040503050406030204" pitchFamily="18" charset="0"/>
                <a:ea typeface="Cambria Math" panose="02040503050406030204" pitchFamily="18" charset="0"/>
                <a:cs typeface="Calibri" panose="020F0502020204030204" pitchFamily="34" charset="0"/>
              </a:rPr>
              <a:t>milieu</a:t>
            </a:r>
            <a:r>
              <a:rPr lang="en-US" sz="4400" dirty="0">
                <a:solidFill>
                  <a:schemeClr val="tx1"/>
                </a:solidFill>
                <a:latin typeface="Calibri" panose="020F0502020204030204" pitchFamily="34" charset="0"/>
                <a:ea typeface="Arial Unicode MS" panose="020B0604020202020204" pitchFamily="34" charset="-128"/>
                <a:cs typeface="Calibri" panose="020F0502020204030204" pitchFamily="34" charset="0"/>
              </a:rPr>
              <a:t>.</a:t>
            </a:r>
            <a:br>
              <a:rPr lang="en-US" sz="4400" dirty="0">
                <a:solidFill>
                  <a:schemeClr val="tx1"/>
                </a:solidFill>
                <a:latin typeface="Calibri" panose="020F0502020204030204" pitchFamily="34" charset="0"/>
                <a:ea typeface="Arial Unicode MS" panose="020B0604020202020204" pitchFamily="34" charset="-128"/>
                <a:cs typeface="Calibri" panose="020F0502020204030204" pitchFamily="34" charset="0"/>
              </a:rPr>
            </a:br>
            <a:endParaRPr lang="en-IN" sz="4400" dirty="0">
              <a:latin typeface="Calibri" panose="020F0502020204030204" pitchFamily="34" charset="0"/>
              <a:ea typeface="Arial Unicode MS" panose="020B0604020202020204" pitchFamily="34" charset="-128"/>
              <a:cs typeface="Calibri" panose="020F0502020204030204" pitchFamily="34" charset="0"/>
            </a:endParaRPr>
          </a:p>
          <a:p>
            <a:endParaRPr lang="en-IN" dirty="0"/>
          </a:p>
        </p:txBody>
      </p:sp>
      <p:sp>
        <p:nvSpPr>
          <p:cNvPr id="3" name="Rectangle 2"/>
          <p:cNvSpPr/>
          <p:nvPr/>
        </p:nvSpPr>
        <p:spPr>
          <a:xfrm>
            <a:off x="7884826" y="4122295"/>
            <a:ext cx="2263515" cy="378312"/>
          </a:xfrm>
          <a:prstGeom prst="rect">
            <a:avLst/>
          </a:prstGeom>
          <a:solidFill>
            <a:srgbClr val="CC0E0E"/>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Mover Who Cares</a:t>
            </a:r>
            <a:endParaRPr lang="en-IN" dirty="0"/>
          </a:p>
        </p:txBody>
      </p:sp>
    </p:spTree>
    <p:extLst>
      <p:ext uri="{BB962C8B-B14F-4D97-AF65-F5344CB8AC3E}">
        <p14:creationId xmlns:p14="http://schemas.microsoft.com/office/powerpoint/2010/main" val="3377619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7673" y="284813"/>
            <a:ext cx="2395645" cy="389744"/>
          </a:xfrm>
          <a:solidFill>
            <a:srgbClr val="FFC000"/>
          </a:solidFill>
          <a:effectLst>
            <a:glow rad="63500">
              <a:schemeClr val="accent2">
                <a:alpha val="40000"/>
              </a:schemeClr>
            </a:glow>
            <a:outerShdw blurRad="50800" dist="38100" dir="2700000" algn="tl" rotWithShape="0">
              <a:schemeClr val="accent2">
                <a:lumMod val="75000"/>
                <a:alpha val="40000"/>
              </a:schemeClr>
            </a:outerShdw>
            <a:softEdge rad="50800"/>
          </a:effectLst>
          <a:scene3d>
            <a:camera prst="orthographicFront"/>
            <a:lightRig rig="morning" dir="t"/>
          </a:scene3d>
          <a:sp3d extrusionH="76200" contourW="12700">
            <a:bevelT/>
            <a:extrusionClr>
              <a:schemeClr val="accent1"/>
            </a:extrusionClr>
            <a:contourClr>
              <a:schemeClr val="accent1"/>
            </a:contourClr>
          </a:sp3d>
        </p:spPr>
        <p:txBody>
          <a:bodyPr>
            <a:normAutofit fontScale="90000"/>
          </a:bodyPr>
          <a:lstStyle/>
          <a:p>
            <a:r>
              <a:rPr lang="en-US" sz="2400" dirty="0" smtClean="0">
                <a:solidFill>
                  <a:schemeClr val="tx1"/>
                </a:solidFill>
              </a:rPr>
              <a:t>Company Profile</a:t>
            </a:r>
            <a:endParaRPr lang="en-IN" sz="2400" dirty="0">
              <a:solidFill>
                <a:schemeClr val="tx1"/>
              </a:solidFill>
            </a:endParaRPr>
          </a:p>
        </p:txBody>
      </p:sp>
      <p:pic>
        <p:nvPicPr>
          <p:cNvPr id="6" name="Content Placeholder 5"/>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21549" t="10279" r="30510" b="3611"/>
          <a:stretch/>
        </p:blipFill>
        <p:spPr>
          <a:xfrm>
            <a:off x="7465101" y="1304141"/>
            <a:ext cx="3282848" cy="4268738"/>
          </a:xfrm>
        </p:spPr>
      </p:pic>
      <p:sp>
        <p:nvSpPr>
          <p:cNvPr id="4" name="Text Placeholder 3"/>
          <p:cNvSpPr>
            <a:spLocks noGrp="1"/>
          </p:cNvSpPr>
          <p:nvPr>
            <p:ph type="body" sz="half" idx="2"/>
          </p:nvPr>
        </p:nvSpPr>
        <p:spPr>
          <a:xfrm>
            <a:off x="0" y="839449"/>
            <a:ext cx="8079698" cy="5606321"/>
          </a:xfrm>
          <a:ln>
            <a:noFill/>
          </a:ln>
        </p:spPr>
        <p:txBody>
          <a:bodyPr>
            <a:normAutofit fontScale="92500" lnSpcReduction="20000"/>
          </a:bodyPr>
          <a:lstStyle/>
          <a:p>
            <a:pPr lvl="0" algn="just"/>
            <a:endParaRPr lang="en-IN" dirty="0"/>
          </a:p>
          <a:p>
            <a:pPr marL="360363" lvl="1" indent="-285750" algn="just">
              <a:buClr>
                <a:srgbClr val="210CA0"/>
              </a:buClr>
              <a:buSzPct val="94000"/>
              <a:buFont typeface="Wingdings" panose="05000000000000000000" pitchFamily="2" charset="2"/>
              <a:buChar char="q"/>
            </a:pPr>
            <a:r>
              <a:rPr lang="en-US" sz="2000" dirty="0" smtClean="0">
                <a:solidFill>
                  <a:schemeClr val="tx1"/>
                </a:solidFill>
                <a:latin typeface="Calibri" panose="020F0502020204030204" pitchFamily="34" charset="0"/>
                <a:cs typeface="Calibri" panose="020F0502020204030204" pitchFamily="34" charset="0"/>
              </a:rPr>
              <a:t>PAN India operating transportation, packaging &amp; relocation company.</a:t>
            </a:r>
            <a:endParaRPr lang="en-IN" sz="2000" dirty="0">
              <a:solidFill>
                <a:schemeClr val="tx1"/>
              </a:solidFill>
              <a:latin typeface="Calibri" panose="020F0502020204030204" pitchFamily="34" charset="0"/>
              <a:cs typeface="Calibri" panose="020F0502020204030204" pitchFamily="34" charset="0"/>
            </a:endParaRPr>
          </a:p>
          <a:p>
            <a:pPr marL="360363" lvl="1" indent="-285750" algn="just">
              <a:buClr>
                <a:srgbClr val="210CA0"/>
              </a:buClr>
              <a:buSzPct val="94000"/>
              <a:buFont typeface="Wingdings" panose="05000000000000000000" pitchFamily="2" charset="2"/>
              <a:buChar char="q"/>
            </a:pPr>
            <a:r>
              <a:rPr lang="en-US" sz="2000" dirty="0">
                <a:solidFill>
                  <a:schemeClr val="tx1"/>
                </a:solidFill>
                <a:latin typeface="Calibri" panose="020F0502020204030204" pitchFamily="34" charset="0"/>
                <a:cs typeface="Calibri" panose="020F0502020204030204" pitchFamily="34" charset="0"/>
              </a:rPr>
              <a:t>Founded by </a:t>
            </a:r>
            <a:r>
              <a:rPr lang="en-US" sz="2000" dirty="0" smtClean="0">
                <a:solidFill>
                  <a:schemeClr val="tx1"/>
                </a:solidFill>
                <a:latin typeface="Calibri" panose="020F0502020204030204" pitchFamily="34" charset="0"/>
                <a:cs typeface="Calibri" panose="020F0502020204030204" pitchFamily="34" charset="0"/>
              </a:rPr>
              <a:t>Mr. </a:t>
            </a:r>
            <a:r>
              <a:rPr lang="en-US" sz="2000" dirty="0" err="1" smtClean="0">
                <a:solidFill>
                  <a:schemeClr val="tx1"/>
                </a:solidFill>
                <a:latin typeface="Calibri" panose="020F0502020204030204" pitchFamily="34" charset="0"/>
                <a:cs typeface="Calibri" panose="020F0502020204030204" pitchFamily="34" charset="0"/>
              </a:rPr>
              <a:t>Rajpal</a:t>
            </a:r>
            <a:r>
              <a:rPr lang="en-US" sz="2000" dirty="0" smtClean="0">
                <a:solidFill>
                  <a:schemeClr val="tx1"/>
                </a:solidFill>
                <a:latin typeface="Calibri" panose="020F0502020204030204" pitchFamily="34" charset="0"/>
                <a:cs typeface="Calibri" panose="020F0502020204030204" pitchFamily="34" charset="0"/>
              </a:rPr>
              <a:t> </a:t>
            </a:r>
            <a:r>
              <a:rPr lang="en-US" sz="2000" dirty="0">
                <a:solidFill>
                  <a:schemeClr val="tx1"/>
                </a:solidFill>
                <a:latin typeface="Calibri" panose="020F0502020204030204" pitchFamily="34" charset="0"/>
                <a:cs typeface="Calibri" panose="020F0502020204030204" pitchFamily="34" charset="0"/>
              </a:rPr>
              <a:t>Singh in 2015 since specializing in PAN India </a:t>
            </a:r>
            <a:r>
              <a:rPr lang="en-US" sz="2000" dirty="0" smtClean="0">
                <a:solidFill>
                  <a:schemeClr val="tx1"/>
                </a:solidFill>
                <a:latin typeface="Calibri" panose="020F0502020204030204" pitchFamily="34" charset="0"/>
                <a:cs typeface="Calibri" panose="020F0502020204030204" pitchFamily="34" charset="0"/>
              </a:rPr>
              <a:t>services</a:t>
            </a:r>
            <a:r>
              <a:rPr lang="en-US" sz="2000" dirty="0">
                <a:solidFill>
                  <a:schemeClr val="tx1"/>
                </a:solidFill>
                <a:latin typeface="Calibri" panose="020F0502020204030204" pitchFamily="34" charset="0"/>
                <a:cs typeface="Calibri" panose="020F0502020204030204" pitchFamily="34" charset="0"/>
              </a:rPr>
              <a:t> </a:t>
            </a:r>
            <a:r>
              <a:rPr lang="en-US" sz="2000" dirty="0" smtClean="0">
                <a:solidFill>
                  <a:schemeClr val="tx1"/>
                </a:solidFill>
                <a:latin typeface="Calibri" panose="020F0502020204030204" pitchFamily="34" charset="0"/>
                <a:cs typeface="Calibri" panose="020F0502020204030204" pitchFamily="34" charset="0"/>
              </a:rPr>
              <a:t>&amp; </a:t>
            </a:r>
            <a:r>
              <a:rPr lang="en-US" altLang="en-US" sz="2000" dirty="0">
                <a:solidFill>
                  <a:schemeClr val="tx1"/>
                </a:solidFill>
                <a:latin typeface="Calibri" panose="020F0502020204030204" pitchFamily="34" charset="0"/>
                <a:cs typeface="Calibri" panose="020F0502020204030204" pitchFamily="34" charset="0"/>
              </a:rPr>
              <a:t>closely associated with logistics and supply chain business</a:t>
            </a:r>
            <a:r>
              <a:rPr lang="en-US" altLang="en-US" sz="2000" dirty="0" smtClean="0">
                <a:solidFill>
                  <a:schemeClr val="tx1"/>
                </a:solidFill>
                <a:latin typeface="Calibri" panose="020F0502020204030204" pitchFamily="34" charset="0"/>
                <a:cs typeface="Calibri" panose="020F0502020204030204" pitchFamily="34" charset="0"/>
              </a:rPr>
              <a:t>.</a:t>
            </a:r>
          </a:p>
          <a:p>
            <a:pPr marL="360363" lvl="1" indent="-285750" algn="just">
              <a:buClr>
                <a:srgbClr val="210CA0"/>
              </a:buClr>
              <a:buSzPct val="94000"/>
              <a:buFont typeface="Wingdings" panose="05000000000000000000" pitchFamily="2" charset="2"/>
              <a:buChar char="q"/>
            </a:pPr>
            <a:r>
              <a:rPr lang="en-US" altLang="en-US" sz="2000" dirty="0" smtClean="0">
                <a:solidFill>
                  <a:schemeClr val="tx1"/>
                </a:solidFill>
                <a:latin typeface="Calibri" panose="020F0502020204030204" pitchFamily="34" charset="0"/>
                <a:cs typeface="Calibri" panose="020F0502020204030204" pitchFamily="34" charset="0"/>
              </a:rPr>
              <a:t>SRK Cargo Movers &amp; Packers(SRK) </a:t>
            </a:r>
            <a:r>
              <a:rPr lang="en-US" altLang="en-US" sz="2000" dirty="0">
                <a:solidFill>
                  <a:schemeClr val="tx1"/>
                </a:solidFill>
                <a:latin typeface="Calibri" panose="020F0502020204030204" pitchFamily="34" charset="0"/>
                <a:cs typeface="Calibri" panose="020F0502020204030204" pitchFamily="34" charset="0"/>
              </a:rPr>
              <a:t>has head-quartered in New Delhi and registered its presence in North India through strong networking and branch offices</a:t>
            </a:r>
            <a:r>
              <a:rPr lang="en-US" altLang="en-US" sz="2000" dirty="0" smtClean="0">
                <a:solidFill>
                  <a:schemeClr val="tx1"/>
                </a:solidFill>
                <a:latin typeface="Calibri" panose="020F0502020204030204" pitchFamily="34" charset="0"/>
                <a:cs typeface="Calibri" panose="020F0502020204030204" pitchFamily="34" charset="0"/>
              </a:rPr>
              <a:t>. SRK </a:t>
            </a:r>
            <a:r>
              <a:rPr lang="en-US" altLang="en-US" sz="2000" dirty="0">
                <a:solidFill>
                  <a:schemeClr val="tx1"/>
                </a:solidFill>
                <a:latin typeface="Calibri" panose="020F0502020204030204" pitchFamily="34" charset="0"/>
                <a:cs typeface="Calibri" panose="020F0502020204030204" pitchFamily="34" charset="0"/>
              </a:rPr>
              <a:t>Started off with a </a:t>
            </a:r>
            <a:r>
              <a:rPr lang="en-US" altLang="en-US" sz="2000" dirty="0" smtClean="0">
                <a:solidFill>
                  <a:schemeClr val="tx1"/>
                </a:solidFill>
                <a:latin typeface="Calibri" panose="020F0502020204030204" pitchFamily="34" charset="0"/>
                <a:cs typeface="Calibri" panose="020F0502020204030204" pitchFamily="34" charset="0"/>
              </a:rPr>
              <a:t>single person, the </a:t>
            </a:r>
            <a:r>
              <a:rPr lang="en-US" altLang="en-US" sz="2000" dirty="0">
                <a:solidFill>
                  <a:schemeClr val="tx1"/>
                </a:solidFill>
                <a:latin typeface="Calibri" panose="020F0502020204030204" pitchFamily="34" charset="0"/>
                <a:cs typeface="Calibri" panose="020F0502020204030204" pitchFamily="34" charset="0"/>
              </a:rPr>
              <a:t>company today </a:t>
            </a:r>
            <a:r>
              <a:rPr lang="en-US" altLang="en-US" sz="2000" dirty="0" smtClean="0">
                <a:solidFill>
                  <a:schemeClr val="tx1"/>
                </a:solidFill>
                <a:latin typeface="Calibri" panose="020F0502020204030204" pitchFamily="34" charset="0"/>
                <a:cs typeface="Calibri" panose="020F0502020204030204" pitchFamily="34" charset="0"/>
              </a:rPr>
              <a:t>owns 5 closed body vehicle </a:t>
            </a:r>
            <a:r>
              <a:rPr lang="en-US" altLang="en-US" sz="2000" dirty="0">
                <a:solidFill>
                  <a:schemeClr val="tx1"/>
                </a:solidFill>
                <a:latin typeface="Calibri" panose="020F0502020204030204" pitchFamily="34" charset="0"/>
                <a:cs typeface="Calibri" panose="020F0502020204030204" pitchFamily="34" charset="0"/>
              </a:rPr>
              <a:t>and has since acquired more than </a:t>
            </a:r>
            <a:r>
              <a:rPr lang="en-US" altLang="en-US" sz="2000" dirty="0" smtClean="0">
                <a:solidFill>
                  <a:schemeClr val="tx1"/>
                </a:solidFill>
                <a:latin typeface="Calibri" panose="020F0502020204030204" pitchFamily="34" charset="0"/>
                <a:cs typeface="Calibri" panose="020F0502020204030204" pitchFamily="34" charset="0"/>
              </a:rPr>
              <a:t>100 Trailers/Close Body / Forklifts </a:t>
            </a:r>
            <a:r>
              <a:rPr lang="en-US" altLang="en-US" sz="2000" dirty="0">
                <a:solidFill>
                  <a:schemeClr val="tx1"/>
                </a:solidFill>
                <a:latin typeface="Calibri" panose="020F0502020204030204" pitchFamily="34" charset="0"/>
                <a:cs typeface="Calibri" panose="020F0502020204030204" pitchFamily="34" charset="0"/>
              </a:rPr>
              <a:t>on Contract and commission basis who working </a:t>
            </a:r>
            <a:r>
              <a:rPr lang="en-US" altLang="en-US" sz="2000" dirty="0" smtClean="0">
                <a:solidFill>
                  <a:schemeClr val="tx1"/>
                </a:solidFill>
                <a:latin typeface="Calibri" panose="020F0502020204030204" pitchFamily="34" charset="0"/>
                <a:cs typeface="Calibri" panose="020F0502020204030204" pitchFamily="34" charset="0"/>
              </a:rPr>
              <a:t>for SRK </a:t>
            </a:r>
            <a:r>
              <a:rPr lang="en-US" altLang="en-US" sz="2000" dirty="0">
                <a:solidFill>
                  <a:schemeClr val="tx1"/>
                </a:solidFill>
                <a:latin typeface="Calibri" panose="020F0502020204030204" pitchFamily="34" charset="0"/>
                <a:cs typeface="Calibri" panose="020F0502020204030204" pitchFamily="34" charset="0"/>
              </a:rPr>
              <a:t>and provides complete door to door logistics to the EXIM community in Northern India</a:t>
            </a:r>
            <a:r>
              <a:rPr lang="en-US" altLang="en-US" sz="2000" dirty="0" smtClean="0">
                <a:solidFill>
                  <a:schemeClr val="tx1"/>
                </a:solidFill>
                <a:latin typeface="Calibri" panose="020F0502020204030204" pitchFamily="34" charset="0"/>
                <a:cs typeface="Calibri" panose="020F0502020204030204" pitchFamily="34" charset="0"/>
              </a:rPr>
              <a:t>.</a:t>
            </a:r>
            <a:endParaRPr lang="en-IN" sz="2000" dirty="0">
              <a:solidFill>
                <a:schemeClr val="tx1"/>
              </a:solidFill>
              <a:latin typeface="Calibri" panose="020F0502020204030204" pitchFamily="34" charset="0"/>
              <a:cs typeface="Calibri" panose="020F0502020204030204" pitchFamily="34" charset="0"/>
            </a:endParaRPr>
          </a:p>
          <a:p>
            <a:pPr marL="360363" lvl="1" indent="-285750" algn="just">
              <a:buClr>
                <a:srgbClr val="210CA0"/>
              </a:buClr>
              <a:buSzPct val="94000"/>
              <a:buFont typeface="Wingdings" panose="05000000000000000000" pitchFamily="2" charset="2"/>
              <a:buChar char="q"/>
            </a:pPr>
            <a:r>
              <a:rPr lang="en-US" sz="2000" dirty="0">
                <a:solidFill>
                  <a:schemeClr val="tx1"/>
                </a:solidFill>
                <a:latin typeface="Calibri" panose="020F0502020204030204" pitchFamily="34" charset="0"/>
                <a:cs typeface="Calibri" panose="020F0502020204030204" pitchFamily="34" charset="0"/>
              </a:rPr>
              <a:t>Since </a:t>
            </a:r>
            <a:r>
              <a:rPr lang="en-US" sz="1800" dirty="0">
                <a:solidFill>
                  <a:schemeClr val="tx1"/>
                </a:solidFill>
                <a:latin typeface="Cambria" panose="02040503050406030204" pitchFamily="18" charset="0"/>
                <a:ea typeface="Cambria" panose="02040503050406030204" pitchFamily="18" charset="0"/>
                <a:cs typeface="Calibri" panose="020F0502020204030204" pitchFamily="34" charset="0"/>
              </a:rPr>
              <a:t>2015</a:t>
            </a:r>
            <a:r>
              <a:rPr lang="en-US" sz="2000" dirty="0">
                <a:solidFill>
                  <a:schemeClr val="tx1"/>
                </a:solidFill>
                <a:latin typeface="Calibri" panose="020F0502020204030204" pitchFamily="34" charset="0"/>
                <a:cs typeface="Calibri" panose="020F0502020204030204" pitchFamily="34" charset="0"/>
              </a:rPr>
              <a:t> specializing in PAN India transportation, packaging &amp; relocations.</a:t>
            </a:r>
            <a:endParaRPr lang="en-IN" sz="2000" dirty="0">
              <a:solidFill>
                <a:schemeClr val="tx1"/>
              </a:solidFill>
              <a:latin typeface="Calibri" panose="020F0502020204030204" pitchFamily="34" charset="0"/>
              <a:cs typeface="Calibri" panose="020F0502020204030204" pitchFamily="34" charset="0"/>
            </a:endParaRPr>
          </a:p>
          <a:p>
            <a:pPr marL="360363" lvl="1" indent="-285750" algn="just">
              <a:buClr>
                <a:srgbClr val="210CA0"/>
              </a:buClr>
              <a:buSzPct val="94000"/>
              <a:buFont typeface="Wingdings" panose="05000000000000000000" pitchFamily="2" charset="2"/>
              <a:buChar char="q"/>
            </a:pPr>
            <a:r>
              <a:rPr lang="en-US" sz="2000" dirty="0">
                <a:solidFill>
                  <a:schemeClr val="tx1"/>
                </a:solidFill>
                <a:latin typeface="Calibri" panose="020F0502020204030204" pitchFamily="34" charset="0"/>
                <a:cs typeface="Calibri" panose="020F0502020204030204" pitchFamily="34" charset="0"/>
              </a:rPr>
              <a:t>Over 30 Employees with facilities in PAN India Branches, soon will be of 100.</a:t>
            </a:r>
            <a:endParaRPr lang="en-IN" sz="2000" dirty="0">
              <a:solidFill>
                <a:schemeClr val="tx1"/>
              </a:solidFill>
              <a:latin typeface="Calibri" panose="020F0502020204030204" pitchFamily="34" charset="0"/>
              <a:cs typeface="Calibri" panose="020F0502020204030204" pitchFamily="34" charset="0"/>
            </a:endParaRPr>
          </a:p>
          <a:p>
            <a:pPr marL="360363" lvl="1" indent="-285750" algn="just">
              <a:buClr>
                <a:srgbClr val="210CA0"/>
              </a:buClr>
              <a:buSzPct val="94000"/>
              <a:buFont typeface="Wingdings" panose="05000000000000000000" pitchFamily="2" charset="2"/>
              <a:buChar char="q"/>
            </a:pPr>
            <a:r>
              <a:rPr lang="en-US" sz="2000" dirty="0">
                <a:solidFill>
                  <a:schemeClr val="tx1"/>
                </a:solidFill>
                <a:latin typeface="Calibri" panose="020F0502020204030204" pitchFamily="34" charset="0"/>
                <a:cs typeface="Calibri" panose="020F0502020204030204" pitchFamily="34" charset="0"/>
              </a:rPr>
              <a:t>Servicing our customers directly through our own representatives, even after the move has been completed </a:t>
            </a:r>
            <a:endParaRPr lang="en-IN" sz="2000" dirty="0">
              <a:solidFill>
                <a:schemeClr val="tx1"/>
              </a:solidFill>
              <a:latin typeface="Calibri" panose="020F0502020204030204" pitchFamily="34" charset="0"/>
              <a:cs typeface="Calibri" panose="020F0502020204030204" pitchFamily="34" charset="0"/>
            </a:endParaRPr>
          </a:p>
          <a:p>
            <a:pPr marL="360363" lvl="1" indent="-285750" algn="just">
              <a:buClr>
                <a:srgbClr val="210CA0"/>
              </a:buClr>
              <a:buSzPct val="94000"/>
              <a:buFont typeface="Wingdings" panose="05000000000000000000" pitchFamily="2" charset="2"/>
              <a:buChar char="q"/>
            </a:pPr>
            <a:r>
              <a:rPr lang="en-US" sz="2000" dirty="0" smtClean="0">
                <a:solidFill>
                  <a:schemeClr val="tx1"/>
                </a:solidFill>
                <a:latin typeface="Calibri" panose="020F0502020204030204" pitchFamily="34" charset="0"/>
                <a:cs typeface="Calibri" panose="020F0502020204030204" pitchFamily="34" charset="0"/>
              </a:rPr>
              <a:t>Certification with GSTIN,MSME ,the highest quality standard in the moving business</a:t>
            </a:r>
            <a:endParaRPr lang="en-IN" sz="2000" dirty="0" smtClean="0">
              <a:solidFill>
                <a:schemeClr val="tx1"/>
              </a:solidFill>
              <a:latin typeface="Calibri" panose="020F0502020204030204" pitchFamily="34" charset="0"/>
              <a:cs typeface="Calibri" panose="020F0502020204030204" pitchFamily="34" charset="0"/>
            </a:endParaRPr>
          </a:p>
          <a:p>
            <a:pPr marL="360363" lvl="1" indent="-285750" algn="just">
              <a:buClr>
                <a:srgbClr val="210CA0"/>
              </a:buClr>
              <a:buSzPct val="94000"/>
              <a:buFont typeface="Wingdings" panose="05000000000000000000" pitchFamily="2" charset="2"/>
              <a:buChar char="q"/>
            </a:pPr>
            <a:r>
              <a:rPr lang="en-US" sz="2000" dirty="0" smtClean="0">
                <a:solidFill>
                  <a:schemeClr val="tx1"/>
                </a:solidFill>
                <a:latin typeface="Calibri" panose="020F0502020204030204" pitchFamily="34" charset="0"/>
                <a:cs typeface="Calibri" panose="020F0502020204030204" pitchFamily="34" charset="0"/>
              </a:rPr>
              <a:t>“</a:t>
            </a:r>
            <a:r>
              <a:rPr lang="en-US" sz="2000" dirty="0">
                <a:solidFill>
                  <a:schemeClr val="tx1"/>
                </a:solidFill>
                <a:latin typeface="Calibri" panose="020F0502020204030204" pitchFamily="34" charset="0"/>
                <a:cs typeface="Calibri" panose="020F0502020204030204" pitchFamily="34" charset="0"/>
              </a:rPr>
              <a:t>Mover Who Cares” is stand for SRK Cargo Movers &amp; Packers</a:t>
            </a:r>
            <a:r>
              <a:rPr lang="en-US" sz="1600" dirty="0"/>
              <a:t>.</a:t>
            </a:r>
            <a:endParaRPr lang="en-IN" sz="1600" dirty="0"/>
          </a:p>
          <a:p>
            <a:pPr marL="285750" indent="-285750" algn="just">
              <a:buClr>
                <a:srgbClr val="0070C0"/>
              </a:buClr>
              <a:buSzPct val="94000"/>
              <a:buFont typeface="Trebuchet MS" panose="020B0603020202020204" pitchFamily="34" charset="0"/>
              <a:buChar char="֍"/>
            </a:pPr>
            <a:endParaRPr lang="en-IN" dirty="0"/>
          </a:p>
        </p:txBody>
      </p:sp>
      <p:sp>
        <p:nvSpPr>
          <p:cNvPr id="3" name="Rectangle 2"/>
          <p:cNvSpPr/>
          <p:nvPr/>
        </p:nvSpPr>
        <p:spPr>
          <a:xfrm>
            <a:off x="8079698" y="4437089"/>
            <a:ext cx="2383432" cy="374754"/>
          </a:xfrm>
          <a:prstGeom prst="rect">
            <a:avLst/>
          </a:prstGeom>
          <a:solidFill>
            <a:srgbClr val="CC0E0E"/>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solidFill>
                  <a:schemeClr val="bg1"/>
                </a:solidFill>
              </a:rPr>
              <a:t>Mover Who Cares</a:t>
            </a:r>
            <a:endParaRPr lang="en-IN" dirty="0">
              <a:solidFill>
                <a:schemeClr val="bg1"/>
              </a:solidFill>
            </a:endParaRPr>
          </a:p>
        </p:txBody>
      </p:sp>
    </p:spTree>
    <p:extLst>
      <p:ext uri="{BB962C8B-B14F-4D97-AF65-F5344CB8AC3E}">
        <p14:creationId xmlns:p14="http://schemas.microsoft.com/office/powerpoint/2010/main" val="1109052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730407459"/>
              </p:ext>
            </p:extLst>
          </p:nvPr>
        </p:nvGraphicFramePr>
        <p:xfrm>
          <a:off x="677334" y="209863"/>
          <a:ext cx="7297433" cy="554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p:cNvSpPr>
            <a:spLocks noGrp="1"/>
          </p:cNvSpPr>
          <p:nvPr>
            <p:ph idx="1"/>
          </p:nvPr>
        </p:nvSpPr>
        <p:spPr>
          <a:xfrm>
            <a:off x="677334" y="1603948"/>
            <a:ext cx="8901381" cy="4991723"/>
          </a:xfrm>
          <a:effectLst/>
          <a:scene3d>
            <a:camera prst="orthographicFront"/>
            <a:lightRig rig="threePt" dir="t"/>
          </a:scene3d>
          <a:sp3d>
            <a:bevelT/>
            <a:bevelB/>
          </a:sp3d>
        </p:spPr>
        <p:txBody>
          <a:bodyPr>
            <a:noAutofit/>
          </a:bodyPr>
          <a:lstStyle/>
          <a:p>
            <a:pPr>
              <a:buFont typeface="Wingdings" panose="05000000000000000000" pitchFamily="2" charset="2"/>
              <a:buChar char="q"/>
            </a:pPr>
            <a:r>
              <a:rPr lang="en-US" dirty="0" smtClean="0">
                <a:solidFill>
                  <a:schemeClr val="tx1"/>
                </a:solidFill>
                <a:latin typeface="Cambria" panose="02040503050406030204" pitchFamily="18" charset="0"/>
                <a:ea typeface="Cambria" panose="02040503050406030204" pitchFamily="18" charset="0"/>
                <a:cs typeface="Arial" panose="020B0604020202020204" pitchFamily="34" charset="0"/>
              </a:rPr>
              <a:t>Our </a:t>
            </a:r>
            <a:r>
              <a:rPr lang="en-US" dirty="0">
                <a:solidFill>
                  <a:schemeClr val="tx1"/>
                </a:solidFill>
                <a:latin typeface="Cambria" panose="02040503050406030204" pitchFamily="18" charset="0"/>
                <a:ea typeface="Cambria" panose="02040503050406030204" pitchFamily="18" charset="0"/>
                <a:cs typeface="Arial" panose="020B0604020202020204" pitchFamily="34" charset="0"/>
              </a:rPr>
              <a:t>employees are at least bilingual </a:t>
            </a:r>
            <a:r>
              <a:rPr lang="en-US" dirty="0" smtClean="0">
                <a:solidFill>
                  <a:schemeClr val="tx1"/>
                </a:solidFill>
                <a:latin typeface="Cambria" panose="02040503050406030204" pitchFamily="18" charset="0"/>
                <a:ea typeface="Cambria" panose="02040503050406030204" pitchFamily="18" charset="0"/>
                <a:cs typeface="Arial" panose="020B0604020202020204" pitchFamily="34" charset="0"/>
              </a:rPr>
              <a:t>(Hindi &amp; English)</a:t>
            </a:r>
            <a:endParaRPr lang="en-IN" dirty="0">
              <a:latin typeface="Cambria" panose="02040503050406030204" pitchFamily="18" charset="0"/>
              <a:ea typeface="Cambria" panose="02040503050406030204" pitchFamily="18" charset="0"/>
              <a:cs typeface="Arial" panose="020B0604020202020204" pitchFamily="34" charset="0"/>
            </a:endParaRPr>
          </a:p>
          <a:p>
            <a:pPr>
              <a:buFont typeface="Wingdings" panose="05000000000000000000" pitchFamily="2" charset="2"/>
              <a:buChar char="q"/>
            </a:pPr>
            <a:r>
              <a:rPr lang="en-US" dirty="0">
                <a:solidFill>
                  <a:schemeClr val="tx1"/>
                </a:solidFill>
                <a:latin typeface="Cambria" panose="02040503050406030204" pitchFamily="18" charset="0"/>
                <a:ea typeface="Cambria" panose="02040503050406030204" pitchFamily="18" charset="0"/>
                <a:cs typeface="Arial" panose="020B0604020202020204" pitchFamily="34" charset="0"/>
              </a:rPr>
              <a:t>We provide internal and external training and learning courses on a constant </a:t>
            </a:r>
            <a:r>
              <a:rPr lang="en-US" dirty="0" smtClean="0">
                <a:solidFill>
                  <a:schemeClr val="tx1"/>
                </a:solidFill>
                <a:latin typeface="Cambria" panose="02040503050406030204" pitchFamily="18" charset="0"/>
                <a:ea typeface="Cambria" panose="02040503050406030204" pitchFamily="18" charset="0"/>
                <a:cs typeface="Arial" panose="020B0604020202020204" pitchFamily="34" charset="0"/>
              </a:rPr>
              <a:t>basis</a:t>
            </a:r>
          </a:p>
          <a:p>
            <a:pPr>
              <a:buFont typeface="Wingdings" panose="05000000000000000000" pitchFamily="2" charset="2"/>
              <a:buChar char="q"/>
            </a:pPr>
            <a:r>
              <a:rPr lang="en-US" dirty="0">
                <a:solidFill>
                  <a:schemeClr val="tx1"/>
                </a:solidFill>
                <a:latin typeface="Cambria" panose="02040503050406030204" pitchFamily="18" charset="0"/>
                <a:ea typeface="Cambria" panose="02040503050406030204" pitchFamily="18" charset="0"/>
                <a:cs typeface="Arial" panose="020B0604020202020204" pitchFamily="34" charset="0"/>
              </a:rPr>
              <a:t>Our highly </a:t>
            </a:r>
            <a:r>
              <a:rPr lang="en-US" dirty="0" smtClean="0">
                <a:solidFill>
                  <a:schemeClr val="tx1"/>
                </a:solidFill>
                <a:latin typeface="Cambria" panose="02040503050406030204" pitchFamily="18" charset="0"/>
                <a:ea typeface="Cambria" panose="02040503050406030204" pitchFamily="18" charset="0"/>
                <a:cs typeface="Arial" panose="020B0604020202020204" pitchFamily="34" charset="0"/>
              </a:rPr>
              <a:t>qualified packers &amp; operation team </a:t>
            </a:r>
            <a:r>
              <a:rPr lang="en-US" dirty="0">
                <a:solidFill>
                  <a:schemeClr val="tx1"/>
                </a:solidFill>
                <a:latin typeface="Cambria" panose="02040503050406030204" pitchFamily="18" charset="0"/>
                <a:ea typeface="Cambria" panose="02040503050406030204" pitchFamily="18" charset="0"/>
                <a:cs typeface="Arial" panose="020B0604020202020204" pitchFamily="34" charset="0"/>
              </a:rPr>
              <a:t>have additional qualifications as electricians and </a:t>
            </a:r>
            <a:r>
              <a:rPr lang="en-US" dirty="0" smtClean="0">
                <a:solidFill>
                  <a:schemeClr val="tx1"/>
                </a:solidFill>
                <a:latin typeface="Cambria" panose="02040503050406030204" pitchFamily="18" charset="0"/>
                <a:ea typeface="Cambria" panose="02040503050406030204" pitchFamily="18" charset="0"/>
                <a:cs typeface="Arial" panose="020B0604020202020204" pitchFamily="34" charset="0"/>
              </a:rPr>
              <a:t>carpenters</a:t>
            </a:r>
          </a:p>
          <a:p>
            <a:pPr>
              <a:buFont typeface="Wingdings" panose="05000000000000000000" pitchFamily="2" charset="2"/>
              <a:buChar char="q"/>
            </a:pPr>
            <a:r>
              <a:rPr lang="en-US" dirty="0">
                <a:solidFill>
                  <a:schemeClr val="tx1"/>
                </a:solidFill>
                <a:latin typeface="Cambria" panose="02040503050406030204" pitchFamily="18" charset="0"/>
                <a:ea typeface="Cambria" panose="02040503050406030204" pitchFamily="18" charset="0"/>
              </a:rPr>
              <a:t>All employees have permanent </a:t>
            </a:r>
            <a:r>
              <a:rPr lang="en-US" dirty="0" smtClean="0">
                <a:solidFill>
                  <a:schemeClr val="tx1"/>
                </a:solidFill>
                <a:latin typeface="Cambria" panose="02040503050406030204" pitchFamily="18" charset="0"/>
                <a:ea typeface="Cambria" panose="02040503050406030204" pitchFamily="18" charset="0"/>
              </a:rPr>
              <a:t>contracts</a:t>
            </a:r>
            <a:endParaRPr lang="en-US" b="1" u="sng" dirty="0" smtClean="0">
              <a:solidFill>
                <a:schemeClr val="tx1"/>
              </a:solidFill>
              <a:latin typeface="Cambria" panose="02040503050406030204" pitchFamily="18" charset="0"/>
              <a:ea typeface="Cambria" panose="02040503050406030204" pitchFamily="18" charset="0"/>
              <a:cs typeface="Arial" panose="020B0604020202020204" pitchFamily="34" charset="0"/>
            </a:endParaRP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q"/>
            </a:pPr>
            <a:r>
              <a:rPr lang="en-US" dirty="0" smtClean="0">
                <a:solidFill>
                  <a:schemeClr val="tx1"/>
                </a:solidFill>
                <a:latin typeface="Cambria" panose="02040503050406030204" pitchFamily="18" charset="0"/>
                <a:ea typeface="Cambria" panose="02040503050406030204" pitchFamily="18" charset="0"/>
                <a:cs typeface="Arial" panose="020B0604020202020204" pitchFamily="34" charset="0"/>
              </a:rPr>
              <a:t>Our products don’t contain PVC.</a:t>
            </a:r>
          </a:p>
          <a:p>
            <a:pPr>
              <a:buFont typeface="Wingdings" panose="05000000000000000000" pitchFamily="2" charset="2"/>
              <a:buChar char="q"/>
            </a:pPr>
            <a:r>
              <a:rPr lang="en-US" dirty="0" smtClean="0">
                <a:solidFill>
                  <a:schemeClr val="tx1"/>
                </a:solidFill>
                <a:latin typeface="Cambria" panose="02040503050406030204" pitchFamily="18" charset="0"/>
                <a:ea typeface="Cambria" panose="02040503050406030204" pitchFamily="18" charset="0"/>
                <a:cs typeface="Arial" panose="020B0604020202020204" pitchFamily="34" charset="0"/>
              </a:rPr>
              <a:t>All materials are recyclable.</a:t>
            </a:r>
          </a:p>
          <a:p>
            <a:pPr>
              <a:buFont typeface="Wingdings" panose="05000000000000000000" pitchFamily="2" charset="2"/>
              <a:buChar char="q"/>
            </a:pPr>
            <a:r>
              <a:rPr lang="en-US" dirty="0" smtClean="0">
                <a:solidFill>
                  <a:schemeClr val="tx1"/>
                </a:solidFill>
                <a:latin typeface="Cambria" panose="02040503050406030204" pitchFamily="18" charset="0"/>
                <a:ea typeface="Cambria" panose="02040503050406030204" pitchFamily="18" charset="0"/>
                <a:cs typeface="Arial" panose="020B0604020202020204" pitchFamily="34" charset="0"/>
              </a:rPr>
              <a:t>All used packing material are returned to the manufacturer in order to be re-used in the production-cycle.</a:t>
            </a:r>
          </a:p>
          <a:p>
            <a:pPr>
              <a:buFont typeface="Wingdings" panose="05000000000000000000" pitchFamily="2" charset="2"/>
              <a:buChar char="q"/>
            </a:pPr>
            <a:r>
              <a:rPr lang="en-US" dirty="0" smtClean="0">
                <a:solidFill>
                  <a:schemeClr val="tx1"/>
                </a:solidFill>
                <a:latin typeface="Cambria" panose="02040503050406030204" pitchFamily="18" charset="0"/>
                <a:ea typeface="Cambria" panose="02040503050406030204" pitchFamily="18" charset="0"/>
                <a:cs typeface="Arial" panose="020B0604020202020204" pitchFamily="34" charset="0"/>
              </a:rPr>
              <a:t>Constant optimization to avoid empty trips.</a:t>
            </a:r>
          </a:p>
          <a:p>
            <a:pPr>
              <a:buFont typeface="Wingdings" panose="05000000000000000000" pitchFamily="2" charset="2"/>
              <a:buChar char="q"/>
            </a:pPr>
            <a:r>
              <a:rPr lang="en-US" dirty="0" smtClean="0">
                <a:solidFill>
                  <a:schemeClr val="tx1"/>
                </a:solidFill>
                <a:latin typeface="Cambria" panose="02040503050406030204" pitchFamily="18" charset="0"/>
                <a:ea typeface="Cambria" panose="02040503050406030204" pitchFamily="18" charset="0"/>
                <a:cs typeface="Arial" panose="020B0604020202020204" pitchFamily="34" charset="0"/>
              </a:rPr>
              <a:t>Our Fleet is very modern (on average newer than 5 years)</a:t>
            </a:r>
            <a:endParaRPr lang="en-US" dirty="0">
              <a:solidFill>
                <a:schemeClr val="tx1"/>
              </a:solidFill>
              <a:latin typeface="Cambria" panose="02040503050406030204" pitchFamily="18" charset="0"/>
              <a:ea typeface="Cambria" panose="02040503050406030204" pitchFamily="18" charset="0"/>
              <a:cs typeface="Arial" panose="020B0604020202020204" pitchFamily="34" charset="0"/>
            </a:endParaRPr>
          </a:p>
        </p:txBody>
      </p:sp>
      <p:sp>
        <p:nvSpPr>
          <p:cNvPr id="3" name="Rounded Rectangle 2"/>
          <p:cNvSpPr/>
          <p:nvPr/>
        </p:nvSpPr>
        <p:spPr>
          <a:xfrm>
            <a:off x="677334" y="1049312"/>
            <a:ext cx="839449" cy="389744"/>
          </a:xfrm>
          <a:prstGeom prst="round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r>
              <a:rPr lang="en-US" sz="2000" dirty="0" smtClean="0">
                <a:solidFill>
                  <a:srgbClr val="002060"/>
                </a:solidFill>
              </a:rPr>
              <a:t>Staff</a:t>
            </a:r>
            <a:endParaRPr lang="en-IN" sz="2000" dirty="0">
              <a:solidFill>
                <a:srgbClr val="002060"/>
              </a:solidFill>
            </a:endParaRPr>
          </a:p>
        </p:txBody>
      </p:sp>
      <p:sp>
        <p:nvSpPr>
          <p:cNvPr id="6" name="Rounded Rectangle 5"/>
          <p:cNvSpPr/>
          <p:nvPr/>
        </p:nvSpPr>
        <p:spPr>
          <a:xfrm>
            <a:off x="677334" y="3657600"/>
            <a:ext cx="3489932" cy="314793"/>
          </a:xfrm>
          <a:prstGeom prst="round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Environmental Management</a:t>
            </a:r>
            <a:endParaRPr lang="en-IN" sz="2000" dirty="0"/>
          </a:p>
        </p:txBody>
      </p:sp>
      <p:pic>
        <p:nvPicPr>
          <p:cNvPr id="7" name="Content Placeholder 11"/>
          <p:cNvPicPr>
            <a:picLocks noChangeAspect="1"/>
          </p:cNvPicPr>
          <p:nvPr/>
        </p:nvPicPr>
        <p:blipFill rotWithShape="1">
          <a:blip r:embed="rId7" cstate="print">
            <a:extLst>
              <a:ext uri="{28A0092B-C50C-407E-A947-70E740481C1C}">
                <a14:useLocalDpi xmlns:a14="http://schemas.microsoft.com/office/drawing/2010/main" val="0"/>
              </a:ext>
            </a:extLst>
          </a:blip>
          <a:srcRect l="26342" t="18692" r="33659" b="23675"/>
          <a:stretch/>
        </p:blipFill>
        <p:spPr>
          <a:xfrm>
            <a:off x="7555043" y="2113614"/>
            <a:ext cx="2698232" cy="2848133"/>
          </a:xfrm>
          <a:prstGeom prst="rect">
            <a:avLst/>
          </a:prstGeom>
        </p:spPr>
      </p:pic>
      <p:sp>
        <p:nvSpPr>
          <p:cNvPr id="10" name="Rounded Rectangle 9"/>
          <p:cNvSpPr/>
          <p:nvPr/>
        </p:nvSpPr>
        <p:spPr>
          <a:xfrm>
            <a:off x="7734925" y="4721902"/>
            <a:ext cx="2473377" cy="344775"/>
          </a:xfrm>
          <a:prstGeom prst="roundRect">
            <a:avLst/>
          </a:prstGeom>
          <a:solidFill>
            <a:srgbClr val="CC0E0E"/>
          </a:solidFill>
          <a:ln>
            <a:solidFill>
              <a:schemeClr val="accent2">
                <a:lumMod val="60000"/>
                <a:lumOff val="4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Mover Who Cares</a:t>
            </a:r>
            <a:endParaRPr lang="en-IN" dirty="0"/>
          </a:p>
        </p:txBody>
      </p:sp>
    </p:spTree>
    <p:extLst>
      <p:ext uri="{BB962C8B-B14F-4D97-AF65-F5344CB8AC3E}">
        <p14:creationId xmlns:p14="http://schemas.microsoft.com/office/powerpoint/2010/main" val="2008428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2800383" cy="529652"/>
          </a:xfr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r>
              <a:rPr lang="en-US" sz="2400" b="1" dirty="0" smtClean="0">
                <a:solidFill>
                  <a:schemeClr val="tx1"/>
                </a:solidFill>
              </a:rPr>
              <a:t>Vehicles &amp; Storage</a:t>
            </a:r>
            <a:endParaRPr lang="en-IN" sz="2400" b="1" dirty="0">
              <a:solidFill>
                <a:schemeClr val="tx1"/>
              </a:solidFill>
            </a:endParaRPr>
          </a:p>
        </p:txBody>
      </p:sp>
      <p:sp>
        <p:nvSpPr>
          <p:cNvPr id="3" name="Text Placeholder 2"/>
          <p:cNvSpPr>
            <a:spLocks noGrp="1"/>
          </p:cNvSpPr>
          <p:nvPr>
            <p:ph type="body" idx="1"/>
          </p:nvPr>
        </p:nvSpPr>
        <p:spPr>
          <a:xfrm>
            <a:off x="677335" y="1274167"/>
            <a:ext cx="8596668" cy="5081663"/>
          </a:xfrm>
        </p:spPr>
        <p:txBody>
          <a:bodyPr>
            <a:normAutofit/>
          </a:bodyPr>
          <a:lstStyle/>
          <a:p>
            <a:r>
              <a:rPr lang="en-US" b="1" u="sng" dirty="0" smtClean="0"/>
              <a:t>Vehicles:</a:t>
            </a:r>
          </a:p>
          <a:p>
            <a:pPr marL="285750" indent="-285750">
              <a:buClr>
                <a:srgbClr val="C00000"/>
              </a:buClr>
              <a:buFont typeface="Wingdings" panose="05000000000000000000" pitchFamily="2" charset="2"/>
              <a:buChar char="v"/>
            </a:pPr>
            <a:r>
              <a:rPr lang="en-US" dirty="0" smtClean="0"/>
              <a:t>All Vehicles have the latest technology.</a:t>
            </a:r>
          </a:p>
          <a:p>
            <a:pPr marL="285750" indent="-285750">
              <a:buClr>
                <a:srgbClr val="C00000"/>
              </a:buClr>
              <a:buFont typeface="Wingdings" panose="05000000000000000000" pitchFamily="2" charset="2"/>
              <a:buChar char="v"/>
            </a:pPr>
            <a:r>
              <a:rPr lang="en-US" dirty="0" smtClean="0"/>
              <a:t>Our Vehicles are GPS Enabled. </a:t>
            </a:r>
          </a:p>
          <a:p>
            <a:pPr marL="285750" indent="-285750">
              <a:buClr>
                <a:srgbClr val="C00000"/>
              </a:buClr>
              <a:buFont typeface="Wingdings" panose="05000000000000000000" pitchFamily="2" charset="2"/>
              <a:buChar char="v"/>
            </a:pPr>
            <a:r>
              <a:rPr lang="en-US" dirty="0" smtClean="0"/>
              <a:t>All vehicles meet the newest Indian air pollution restrictions.</a:t>
            </a:r>
          </a:p>
          <a:p>
            <a:pPr>
              <a:buClr>
                <a:srgbClr val="C00000"/>
              </a:buClr>
            </a:pPr>
            <a:endParaRPr lang="en-US" b="1" u="sng" dirty="0"/>
          </a:p>
          <a:p>
            <a:pPr>
              <a:buClr>
                <a:srgbClr val="C00000"/>
              </a:buClr>
            </a:pPr>
            <a:endParaRPr lang="en-US" b="1" u="sng" dirty="0" smtClean="0"/>
          </a:p>
          <a:p>
            <a:pPr>
              <a:buClr>
                <a:srgbClr val="C00000"/>
              </a:buClr>
            </a:pPr>
            <a:r>
              <a:rPr lang="en-US" b="1" u="sng" dirty="0" smtClean="0"/>
              <a:t>Storage Of Goods:</a:t>
            </a:r>
          </a:p>
          <a:p>
            <a:pPr marL="285750" indent="-285750">
              <a:buClr>
                <a:srgbClr val="C00000"/>
              </a:buClr>
              <a:buFont typeface="Wingdings" panose="05000000000000000000" pitchFamily="2" charset="2"/>
              <a:buChar char="v"/>
            </a:pPr>
            <a:r>
              <a:rPr lang="en-US" dirty="0" smtClean="0"/>
              <a:t>Two storage facility equipped with climate control.</a:t>
            </a:r>
          </a:p>
          <a:p>
            <a:pPr marL="285750" indent="-285750">
              <a:buClr>
                <a:srgbClr val="C00000"/>
              </a:buClr>
              <a:buFont typeface="Wingdings" panose="05000000000000000000" pitchFamily="2" charset="2"/>
              <a:buChar char="v"/>
            </a:pPr>
            <a:r>
              <a:rPr lang="en-US" dirty="0" smtClean="0"/>
              <a:t>Our storage facility has a state of the art burglar &amp; fire system which is directly connected to the police &amp; fire department.</a:t>
            </a:r>
          </a:p>
          <a:p>
            <a:pPr marL="285750" indent="-285750">
              <a:buClr>
                <a:srgbClr val="C00000"/>
              </a:buClr>
              <a:buFont typeface="Wingdings" panose="05000000000000000000" pitchFamily="2" charset="2"/>
              <a:buChar char="v"/>
            </a:pPr>
            <a:r>
              <a:rPr lang="en-US" dirty="0" smtClean="0"/>
              <a:t>Special packing of household goods with moisture resistant materials.</a:t>
            </a:r>
          </a:p>
          <a:p>
            <a:pPr>
              <a:buClr>
                <a:srgbClr val="C00000"/>
              </a:buClr>
            </a:pPr>
            <a:endParaRPr lang="en-US" dirty="0" smtClean="0"/>
          </a:p>
        </p:txBody>
      </p:sp>
      <p:pic>
        <p:nvPicPr>
          <p:cNvPr id="5" name="Content Placeholder 11"/>
          <p:cNvPicPr>
            <a:picLocks noChangeAspect="1"/>
          </p:cNvPicPr>
          <p:nvPr/>
        </p:nvPicPr>
        <p:blipFill rotWithShape="1">
          <a:blip r:embed="rId2" cstate="print">
            <a:extLst>
              <a:ext uri="{28A0092B-C50C-407E-A947-70E740481C1C}">
                <a14:useLocalDpi xmlns:a14="http://schemas.microsoft.com/office/drawing/2010/main" val="0"/>
              </a:ext>
            </a:extLst>
          </a:blip>
          <a:srcRect l="26342" t="18692" r="33659" b="23675"/>
          <a:stretch/>
        </p:blipFill>
        <p:spPr>
          <a:xfrm>
            <a:off x="7435123" y="1633925"/>
            <a:ext cx="2698232" cy="2848133"/>
          </a:xfrm>
          <a:prstGeom prst="rect">
            <a:avLst/>
          </a:prstGeom>
        </p:spPr>
      </p:pic>
      <p:sp>
        <p:nvSpPr>
          <p:cNvPr id="7" name="Rounded Rectangle 6"/>
          <p:cNvSpPr/>
          <p:nvPr/>
        </p:nvSpPr>
        <p:spPr>
          <a:xfrm>
            <a:off x="7674965" y="4272197"/>
            <a:ext cx="2203554" cy="344776"/>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Movers Who Cares</a:t>
            </a:r>
            <a:endParaRPr lang="en-IN" dirty="0"/>
          </a:p>
        </p:txBody>
      </p:sp>
    </p:spTree>
    <p:extLst>
      <p:ext uri="{BB962C8B-B14F-4D97-AF65-F5344CB8AC3E}">
        <p14:creationId xmlns:p14="http://schemas.microsoft.com/office/powerpoint/2010/main" val="357871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7501" y="734520"/>
            <a:ext cx="3312821" cy="494675"/>
          </a:xfr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sz="2800" dirty="0" smtClean="0">
                <a:solidFill>
                  <a:schemeClr val="tx1"/>
                </a:solidFill>
              </a:rPr>
              <a:t>Registered office:</a:t>
            </a:r>
            <a:endParaRPr lang="en-IN" sz="2800" dirty="0">
              <a:solidFill>
                <a:schemeClr val="tx1"/>
              </a:solidFill>
            </a:endParaRPr>
          </a:p>
        </p:txBody>
      </p:sp>
      <p:sp>
        <p:nvSpPr>
          <p:cNvPr id="3" name="Subtitle 2"/>
          <p:cNvSpPr>
            <a:spLocks noGrp="1"/>
          </p:cNvSpPr>
          <p:nvPr>
            <p:ph type="subTitle" idx="1"/>
          </p:nvPr>
        </p:nvSpPr>
        <p:spPr>
          <a:xfrm>
            <a:off x="1432117" y="1543993"/>
            <a:ext cx="8476382" cy="1978702"/>
          </a:xfrm>
        </p:spPr>
        <p:txBody>
          <a:bodyPr>
            <a:normAutofit lnSpcReduction="10000"/>
          </a:bodyPr>
          <a:lstStyle/>
          <a:p>
            <a:pPr algn="ctr"/>
            <a:r>
              <a:rPr lang="en-US" sz="2200" dirty="0" smtClean="0">
                <a:solidFill>
                  <a:schemeClr val="tx1"/>
                </a:solidFill>
                <a:latin typeface="Arial" panose="020B0604020202020204" pitchFamily="34" charset="0"/>
                <a:cs typeface="Arial" panose="020B0604020202020204" pitchFamily="34" charset="0"/>
              </a:rPr>
              <a:t>Plot No.-373, Ground Floor, Kumar </a:t>
            </a:r>
            <a:r>
              <a:rPr lang="en-US" sz="2200" dirty="0" err="1" smtClean="0">
                <a:solidFill>
                  <a:schemeClr val="tx1"/>
                </a:solidFill>
                <a:latin typeface="Arial" panose="020B0604020202020204" pitchFamily="34" charset="0"/>
                <a:cs typeface="Arial" panose="020B0604020202020204" pitchFamily="34" charset="0"/>
              </a:rPr>
              <a:t>Basti,Near</a:t>
            </a:r>
            <a:r>
              <a:rPr lang="en-US" sz="2200" dirty="0" smtClean="0">
                <a:solidFill>
                  <a:schemeClr val="tx1"/>
                </a:solidFill>
                <a:latin typeface="Arial" panose="020B0604020202020204" pitchFamily="34" charset="0"/>
                <a:cs typeface="Arial" panose="020B0604020202020204" pitchFamily="34" charset="0"/>
              </a:rPr>
              <a:t> </a:t>
            </a:r>
            <a:r>
              <a:rPr lang="en-US" sz="2200" dirty="0" err="1" smtClean="0">
                <a:solidFill>
                  <a:schemeClr val="tx1"/>
                </a:solidFill>
                <a:latin typeface="Arial" panose="020B0604020202020204" pitchFamily="34" charset="0"/>
                <a:cs typeface="Arial" panose="020B0604020202020204" pitchFamily="34" charset="0"/>
              </a:rPr>
              <a:t>Sardar</a:t>
            </a:r>
            <a:r>
              <a:rPr lang="en-US" sz="2200" dirty="0" smtClean="0">
                <a:solidFill>
                  <a:schemeClr val="tx1"/>
                </a:solidFill>
                <a:latin typeface="Arial" panose="020B0604020202020204" pitchFamily="34" charset="0"/>
                <a:cs typeface="Arial" panose="020B0604020202020204" pitchFamily="34" charset="0"/>
              </a:rPr>
              <a:t> Patel Public School, </a:t>
            </a:r>
            <a:r>
              <a:rPr lang="en-US" sz="2200" dirty="0" err="1" smtClean="0">
                <a:solidFill>
                  <a:schemeClr val="tx1"/>
                </a:solidFill>
                <a:latin typeface="Arial" panose="020B0604020202020204" pitchFamily="34" charset="0"/>
                <a:cs typeface="Arial" panose="020B0604020202020204" pitchFamily="34" charset="0"/>
              </a:rPr>
              <a:t>Gharoli</a:t>
            </a:r>
            <a:r>
              <a:rPr lang="en-US" sz="2200" dirty="0" smtClean="0">
                <a:solidFill>
                  <a:schemeClr val="tx1"/>
                </a:solidFill>
                <a:latin typeface="Arial" panose="020B0604020202020204" pitchFamily="34" charset="0"/>
                <a:cs typeface="Arial" panose="020B0604020202020204" pitchFamily="34" charset="0"/>
              </a:rPr>
              <a:t>, New Delhi-110096</a:t>
            </a:r>
          </a:p>
          <a:p>
            <a:pPr algn="ctr"/>
            <a:r>
              <a:rPr lang="en-US" sz="2200" dirty="0" smtClean="0">
                <a:solidFill>
                  <a:schemeClr val="tx1"/>
                </a:solidFill>
                <a:latin typeface="Arial" panose="020B0604020202020204" pitchFamily="34" charset="0"/>
                <a:cs typeface="Arial" panose="020B0604020202020204" pitchFamily="34" charset="0"/>
              </a:rPr>
              <a:t>Contact No.- 8287390581, 9650613304</a:t>
            </a:r>
          </a:p>
          <a:p>
            <a:pPr algn="ctr"/>
            <a:r>
              <a:rPr lang="en-US" sz="2200" dirty="0" smtClean="0">
                <a:solidFill>
                  <a:schemeClr val="tx1"/>
                </a:solidFill>
                <a:latin typeface="Arial" panose="020B0604020202020204" pitchFamily="34" charset="0"/>
                <a:cs typeface="Arial" panose="020B0604020202020204" pitchFamily="34" charset="0"/>
              </a:rPr>
              <a:t>Email:- info@srkcargomoverspackers.com,  srkcargomoverspackers.com</a:t>
            </a:r>
          </a:p>
          <a:p>
            <a:pPr algn="ctr"/>
            <a:endParaRPr lang="en-US" sz="2200" dirty="0" smtClean="0">
              <a:solidFill>
                <a:schemeClr val="tx1"/>
              </a:solidFill>
              <a:latin typeface="Arial" panose="020B0604020202020204" pitchFamily="34" charset="0"/>
              <a:cs typeface="Arial" panose="020B0604020202020204" pitchFamily="34" charset="0"/>
            </a:endParaRPr>
          </a:p>
          <a:p>
            <a:pPr algn="ctr"/>
            <a:endParaRPr lang="en-US" sz="2200" dirty="0" smtClean="0">
              <a:solidFill>
                <a:schemeClr val="tx1"/>
              </a:solidFill>
              <a:latin typeface="Arial" panose="020B0604020202020204" pitchFamily="34" charset="0"/>
              <a:cs typeface="Arial" panose="020B0604020202020204" pitchFamily="34" charset="0"/>
            </a:endParaRPr>
          </a:p>
          <a:p>
            <a:pPr algn="ctr"/>
            <a:endParaRPr lang="en-US" dirty="0" smtClean="0">
              <a:solidFill>
                <a:schemeClr val="tx1"/>
              </a:solidFill>
              <a:latin typeface="Arial" panose="020B0604020202020204" pitchFamily="34" charset="0"/>
              <a:cs typeface="Arial" panose="020B0604020202020204" pitchFamily="34" charset="0"/>
            </a:endParaRPr>
          </a:p>
          <a:p>
            <a:endParaRPr lang="en-IN" dirty="0"/>
          </a:p>
        </p:txBody>
      </p:sp>
      <p:pic>
        <p:nvPicPr>
          <p:cNvPr id="4" name="Content Placeholder 11"/>
          <p:cNvPicPr>
            <a:picLocks noChangeAspect="1"/>
          </p:cNvPicPr>
          <p:nvPr/>
        </p:nvPicPr>
        <p:blipFill rotWithShape="1">
          <a:blip r:embed="rId2" cstate="print">
            <a:extLst>
              <a:ext uri="{28A0092B-C50C-407E-A947-70E740481C1C}">
                <a14:useLocalDpi xmlns:a14="http://schemas.microsoft.com/office/drawing/2010/main" val="0"/>
              </a:ext>
            </a:extLst>
          </a:blip>
          <a:srcRect l="26342" t="18692" r="33659" b="23675"/>
          <a:stretch/>
        </p:blipFill>
        <p:spPr>
          <a:xfrm>
            <a:off x="4317160" y="3028035"/>
            <a:ext cx="2698232" cy="2413404"/>
          </a:xfrm>
          <a:prstGeom prst="rect">
            <a:avLst/>
          </a:prstGeom>
        </p:spPr>
      </p:pic>
      <p:sp>
        <p:nvSpPr>
          <p:cNvPr id="8" name="Rounded Rectangle 7"/>
          <p:cNvSpPr/>
          <p:nvPr/>
        </p:nvSpPr>
        <p:spPr>
          <a:xfrm>
            <a:off x="3612630" y="5276538"/>
            <a:ext cx="4377128" cy="854439"/>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smtClean="0">
                <a:solidFill>
                  <a:schemeClr val="tx1"/>
                </a:solidFill>
              </a:rPr>
              <a:t>Thank You</a:t>
            </a:r>
            <a:endParaRPr lang="en-IN" sz="4400" dirty="0">
              <a:solidFill>
                <a:schemeClr val="tx1"/>
              </a:solidFill>
            </a:endParaRPr>
          </a:p>
        </p:txBody>
      </p:sp>
    </p:spTree>
    <p:extLst>
      <p:ext uri="{BB962C8B-B14F-4D97-AF65-F5344CB8AC3E}">
        <p14:creationId xmlns:p14="http://schemas.microsoft.com/office/powerpoint/2010/main" val="3621863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529</TotalTime>
  <Words>506</Words>
  <Application>Microsoft Office PowerPoint</Application>
  <PresentationFormat>Widescreen</PresentationFormat>
  <Paragraphs>51</Paragraphs>
  <Slides>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vt:i4>
      </vt:variant>
    </vt:vector>
  </HeadingPairs>
  <TitlesOfParts>
    <vt:vector size="17" baseType="lpstr">
      <vt:lpstr>Arial Unicode MS</vt:lpstr>
      <vt:lpstr>Arial</vt:lpstr>
      <vt:lpstr>Arial Narrow</vt:lpstr>
      <vt:lpstr>Arial Rounded MT Bold</vt:lpstr>
      <vt:lpstr>Calibri</vt:lpstr>
      <vt:lpstr>Cambria</vt:lpstr>
      <vt:lpstr>Cambria Math</vt:lpstr>
      <vt:lpstr>Trebuchet MS</vt:lpstr>
      <vt:lpstr>Wingdings</vt:lpstr>
      <vt:lpstr>Wingdings 3</vt:lpstr>
      <vt:lpstr>Facet</vt:lpstr>
      <vt:lpstr>SRK Cargo Movers &amp; Packers  </vt:lpstr>
      <vt:lpstr>About us.. </vt:lpstr>
      <vt:lpstr>Company Profile</vt:lpstr>
      <vt:lpstr>PowerPoint Presentation</vt:lpstr>
      <vt:lpstr>Vehicles &amp; Storage</vt:lpstr>
      <vt:lpstr>Registered office: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SRK Cargo Movers &amp; Packers</dc:title>
  <dc:creator>Krishan Gautam</dc:creator>
  <cp:lastModifiedBy>Krishan Gautam</cp:lastModifiedBy>
  <cp:revision>80</cp:revision>
  <dcterms:created xsi:type="dcterms:W3CDTF">2021-09-07T10:17:06Z</dcterms:created>
  <dcterms:modified xsi:type="dcterms:W3CDTF">2021-09-09T10:02:57Z</dcterms:modified>
</cp:coreProperties>
</file>