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70" r:id="rId4"/>
    <p:sldId id="298" r:id="rId5"/>
    <p:sldId id="299" r:id="rId6"/>
    <p:sldId id="30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17120216 唐烨男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rcRect r="7651"/>
          <a:stretch>
            <a:fillRect/>
          </a:stretch>
        </p:blipFill>
        <p:spPr>
          <a:xfrm>
            <a:off x="7356475" y="4253865"/>
            <a:ext cx="4100830" cy="1713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4253865"/>
            <a:ext cx="5982335" cy="165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11430"/>
            <a:ext cx="3306445" cy="198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" y="11430"/>
            <a:ext cx="2753995" cy="32385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4000"/>
              <a:t>横跨</a:t>
            </a:r>
            <a:r>
              <a:rPr lang="zh-CN" altLang="en-US" sz="40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进化树</a:t>
            </a:r>
            <a:r>
              <a:rPr lang="zh-CN" altLang="en-US" sz="4000"/>
              <a:t>的</a:t>
            </a:r>
            <a:r>
              <a:rPr lang="zh-CN" altLang="en-US" sz="4000">
                <a:solidFill>
                  <a:schemeClr val="accent5"/>
                </a:solidFill>
              </a:rPr>
              <a:t>蛋白质相互作用组</a:t>
            </a:r>
            <a:br>
              <a:rPr lang="zh-CN" altLang="en-US" sz="4000">
                <a:solidFill>
                  <a:schemeClr val="accent5"/>
                </a:solidFill>
              </a:rPr>
            </a:br>
            <a:r>
              <a:rPr lang="zh-CN" altLang="en-US" sz="4000">
                <a:solidFill>
                  <a:srgbClr val="7030A0"/>
                </a:solidFill>
              </a:rPr>
              <a:t>适应力（稳定性）</a:t>
            </a:r>
            <a:r>
              <a:rPr lang="zh-CN" altLang="en-US" sz="4000"/>
              <a:t>的</a:t>
            </a:r>
            <a:r>
              <a:rPr lang="zh-CN" altLang="en-US" sz="4000">
                <a:solidFill>
                  <a:schemeClr val="accent4"/>
                </a:solidFill>
              </a:rPr>
              <a:t>演化</a:t>
            </a:r>
            <a:r>
              <a:rPr lang="zh-CN" altLang="en-US" sz="4000"/>
              <a:t>研究</a:t>
            </a:r>
            <a:endParaRPr lang="zh-CN" altLang="en-US" sz="40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Evolution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zh-CN" altLang="en-US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resilience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zh-CN" altLang="en-US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 interactomes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across </a:t>
            </a:r>
            <a:r>
              <a:rPr lang="zh-CN" altLang="en-US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tree of life</a:t>
            </a:r>
            <a:endParaRPr lang="zh-CN" altLang="en-US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 rot="10800000">
            <a:off x="2780030" y="1127760"/>
            <a:ext cx="1418590" cy="950595"/>
          </a:xfrm>
          <a:prstGeom prst="curved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8" idx="1"/>
          </p:cNvCxnSpPr>
          <p:nvPr/>
        </p:nvCxnSpPr>
        <p:spPr>
          <a:xfrm rot="16200000">
            <a:off x="7871460" y="1098550"/>
            <a:ext cx="1075690" cy="88519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2959100" y="3521075"/>
            <a:ext cx="934085" cy="78105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V="true">
            <a:off x="7932420" y="3453765"/>
            <a:ext cx="866140" cy="831850"/>
          </a:xfrm>
          <a:prstGeom prst="curvedConnector3">
            <a:avLst>
              <a:gd name="adj1" fmla="val 5007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520" y="5967730"/>
            <a:ext cx="1124585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217805" y="29654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回顾</a:t>
            </a:r>
            <a:endParaRPr lang="zh-CN" altLang="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0065" y="1499870"/>
            <a:ext cx="4633595" cy="1966595"/>
            <a:chOff x="1743" y="2368"/>
            <a:chExt cx="15712" cy="6469"/>
          </a:xfrm>
        </p:grpSpPr>
        <p:pic>
          <p:nvPicPr>
            <p:cNvPr id="2" name="图片 -2147482619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43" y="2368"/>
              <a:ext cx="15713" cy="6439"/>
            </a:xfrm>
            <a:prstGeom prst="rect">
              <a:avLst/>
            </a:prstGeom>
            <a:noFill/>
            <a:ln w="9525" cap="flat" cmpd="sng">
              <a:solidFill>
                <a:srgbClr val="4F81BD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7" name="任意多边形 6"/>
            <p:cNvSpPr/>
            <p:nvPr/>
          </p:nvSpPr>
          <p:spPr>
            <a:xfrm>
              <a:off x="1808" y="2935"/>
              <a:ext cx="15406" cy="5902"/>
            </a:xfrm>
            <a:custGeom>
              <a:avLst/>
              <a:gdLst>
                <a:gd name="connisteX0" fmla="*/ 7575193 w 9782929"/>
                <a:gd name="connsiteY0" fmla="*/ 177235 h 3747894"/>
                <a:gd name="connisteX1" fmla="*/ 7155458 w 9782929"/>
                <a:gd name="connsiteY1" fmla="*/ 323920 h 3747894"/>
                <a:gd name="connisteX2" fmla="*/ 6627773 w 9782929"/>
                <a:gd name="connsiteY2" fmla="*/ 1203395 h 3747894"/>
                <a:gd name="connisteX3" fmla="*/ 4820563 w 9782929"/>
                <a:gd name="connsiteY3" fmla="*/ 1965395 h 3747894"/>
                <a:gd name="connisteX4" fmla="*/ 2075458 w 9782929"/>
                <a:gd name="connsiteY4" fmla="*/ 1955235 h 3747894"/>
                <a:gd name="connisteX5" fmla="*/ 297458 w 9782929"/>
                <a:gd name="connsiteY5" fmla="*/ 2258130 h 3747894"/>
                <a:gd name="connisteX6" fmla="*/ 297458 w 9782929"/>
                <a:gd name="connsiteY6" fmla="*/ 3440500 h 3747894"/>
                <a:gd name="connisteX7" fmla="*/ 2475508 w 9782929"/>
                <a:gd name="connsiteY7" fmla="*/ 3723710 h 3747894"/>
                <a:gd name="connisteX8" fmla="*/ 6617613 w 9782929"/>
                <a:gd name="connsiteY8" fmla="*/ 3694500 h 3747894"/>
                <a:gd name="connisteX9" fmla="*/ 9421773 w 9782929"/>
                <a:gd name="connsiteY9" fmla="*/ 3518605 h 3747894"/>
                <a:gd name="connisteX10" fmla="*/ 9675773 w 9782929"/>
                <a:gd name="connsiteY10" fmla="*/ 2366080 h 3747894"/>
                <a:gd name="connisteX11" fmla="*/ 9372878 w 9782929"/>
                <a:gd name="connsiteY11" fmla="*/ 236290 h 3747894"/>
                <a:gd name="connisteX12" fmla="*/ 8122563 w 9782929"/>
                <a:gd name="connsiteY12" fmla="*/ 109290 h 3747894"/>
                <a:gd name="connisteX13" fmla="*/ 7575193 w 9782929"/>
                <a:gd name="connsiteY13" fmla="*/ 177235 h 374789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</a:cxnLst>
              <a:rect l="l" t="t" r="r" b="b"/>
              <a:pathLst>
                <a:path w="9782930" h="3747895">
                  <a:moveTo>
                    <a:pt x="7575193" y="177235"/>
                  </a:moveTo>
                  <a:cubicBezTo>
                    <a:pt x="7381518" y="220415"/>
                    <a:pt x="7344688" y="118815"/>
                    <a:pt x="7155458" y="323920"/>
                  </a:cubicBezTo>
                  <a:cubicBezTo>
                    <a:pt x="6966228" y="529025"/>
                    <a:pt x="7094498" y="875100"/>
                    <a:pt x="6627773" y="1203395"/>
                  </a:cubicBezTo>
                  <a:cubicBezTo>
                    <a:pt x="6161048" y="1531690"/>
                    <a:pt x="5731153" y="1814900"/>
                    <a:pt x="4820563" y="1965395"/>
                  </a:cubicBezTo>
                  <a:cubicBezTo>
                    <a:pt x="3909973" y="2115890"/>
                    <a:pt x="2980333" y="1896815"/>
                    <a:pt x="2075458" y="1955235"/>
                  </a:cubicBezTo>
                  <a:cubicBezTo>
                    <a:pt x="1170583" y="2013655"/>
                    <a:pt x="653058" y="1960950"/>
                    <a:pt x="297458" y="2258130"/>
                  </a:cubicBezTo>
                  <a:cubicBezTo>
                    <a:pt x="-58142" y="2555310"/>
                    <a:pt x="-138152" y="3147130"/>
                    <a:pt x="297458" y="3440500"/>
                  </a:cubicBezTo>
                  <a:cubicBezTo>
                    <a:pt x="733068" y="3733870"/>
                    <a:pt x="1211223" y="3672910"/>
                    <a:pt x="2475508" y="3723710"/>
                  </a:cubicBezTo>
                  <a:cubicBezTo>
                    <a:pt x="3739793" y="3774510"/>
                    <a:pt x="5228233" y="3735775"/>
                    <a:pt x="6617613" y="3694500"/>
                  </a:cubicBezTo>
                  <a:cubicBezTo>
                    <a:pt x="8006993" y="3653225"/>
                    <a:pt x="8810268" y="3784035"/>
                    <a:pt x="9421773" y="3518605"/>
                  </a:cubicBezTo>
                  <a:cubicBezTo>
                    <a:pt x="10033278" y="3253175"/>
                    <a:pt x="9685298" y="3022670"/>
                    <a:pt x="9675773" y="2366080"/>
                  </a:cubicBezTo>
                  <a:cubicBezTo>
                    <a:pt x="9666248" y="1709490"/>
                    <a:pt x="9683393" y="687775"/>
                    <a:pt x="9372878" y="236290"/>
                  </a:cubicBezTo>
                  <a:cubicBezTo>
                    <a:pt x="9062363" y="-215195"/>
                    <a:pt x="8481973" y="121355"/>
                    <a:pt x="8122563" y="109290"/>
                  </a:cubicBezTo>
                  <a:cubicBezTo>
                    <a:pt x="7763153" y="97225"/>
                    <a:pt x="7768868" y="134055"/>
                    <a:pt x="7575193" y="177235"/>
                  </a:cubicBezTo>
                  <a:close/>
                </a:path>
              </a:pathLst>
            </a:custGeom>
            <a:noFill/>
            <a:ln w="28575" cmpd="sng">
              <a:solidFill>
                <a:srgbClr val="FF33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0" name="图片 3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4005580"/>
            <a:ext cx="4871085" cy="20288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0" y="137160"/>
            <a:ext cx="6477635" cy="3641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图片 4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50" y="4005580"/>
            <a:ext cx="2472690" cy="21247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4" name="矩形 43"/>
          <p:cNvSpPr/>
          <p:nvPr/>
        </p:nvSpPr>
        <p:spPr>
          <a:xfrm>
            <a:off x="8274050" y="4744720"/>
            <a:ext cx="111823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VS.</a:t>
            </a:r>
            <a:endParaRPr lang="en-US" altLang="zh-CN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5" name="图片 4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295" y="4005580"/>
            <a:ext cx="2472690" cy="21247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51" name="组合 50"/>
          <p:cNvGrpSpPr/>
          <p:nvPr/>
        </p:nvGrpSpPr>
        <p:grpSpPr>
          <a:xfrm>
            <a:off x="1967230" y="4107815"/>
            <a:ext cx="1737995" cy="1821180"/>
            <a:chOff x="4312" y="118"/>
            <a:chExt cx="1522" cy="1522"/>
          </a:xfrm>
        </p:grpSpPr>
        <p:sp>
          <p:nvSpPr>
            <p:cNvPr id="49" name="矩形 48"/>
            <p:cNvSpPr/>
            <p:nvPr/>
          </p:nvSpPr>
          <p:spPr>
            <a:xfrm rot="2880000">
              <a:off x="4260" y="733"/>
              <a:ext cx="1523" cy="29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8340000">
              <a:off x="4312" y="734"/>
              <a:ext cx="1523" cy="29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672705" y="4053840"/>
            <a:ext cx="1952625" cy="1659890"/>
            <a:chOff x="4312" y="118"/>
            <a:chExt cx="1522" cy="1522"/>
          </a:xfrm>
        </p:grpSpPr>
        <p:sp>
          <p:nvSpPr>
            <p:cNvPr id="53" name="矩形 52"/>
            <p:cNvSpPr/>
            <p:nvPr/>
          </p:nvSpPr>
          <p:spPr>
            <a:xfrm rot="2880000">
              <a:off x="4260" y="733"/>
              <a:ext cx="1523" cy="29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8340000">
              <a:off x="4312" y="734"/>
              <a:ext cx="1523" cy="29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五角星 54"/>
          <p:cNvSpPr/>
          <p:nvPr/>
        </p:nvSpPr>
        <p:spPr>
          <a:xfrm>
            <a:off x="3218180" y="2705735"/>
            <a:ext cx="692785" cy="65405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217805" y="296545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可视化方案技术选型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532130" y="1198880"/>
            <a:ext cx="435483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我的需求：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运行在浏览器中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可流畅加载大规模图（上万节点和边）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显示效果好（支持力引导布局）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能进行交互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80604020202020204" pitchFamily="34" charset="0"/>
              <a:buNone/>
            </a:pPr>
            <a:endParaRPr lang="zh-CN" altLang="en-US"/>
          </a:p>
          <a:p>
            <a:pPr indent="0">
              <a:buFont typeface="Arial" panose="02080604020202020204" pitchFamily="34" charset="0"/>
              <a:buNone/>
            </a:pPr>
            <a:endParaRPr lang="zh-CN" altLang="en-US"/>
          </a:p>
          <a:p>
            <a:pPr indent="0">
              <a:buFont typeface="Arial" panose="02080604020202020204" pitchFamily="34" charset="0"/>
              <a:buNone/>
            </a:pPr>
            <a:r>
              <a:rPr lang="zh-CN" altLang="en-US"/>
              <a:t>被</a:t>
            </a:r>
            <a:r>
              <a:rPr lang="en-US" altLang="zh-CN"/>
              <a:t>pass</a:t>
            </a:r>
            <a:r>
              <a:rPr lang="zh-CN" altLang="en-US"/>
              <a:t>的可视化库：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"/>
              <a:t>百度</a:t>
            </a:r>
            <a:r>
              <a:rPr lang="" altLang="zh-CN"/>
              <a:t>Echarts</a:t>
            </a:r>
            <a:endParaRPr lang="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"/>
              <a:t>浙大</a:t>
            </a:r>
            <a:r>
              <a:rPr lang="" altLang="zh-CN"/>
              <a:t>NetV.js</a:t>
            </a:r>
            <a:endParaRPr lang="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"/>
              <a:t>another</a:t>
            </a:r>
            <a:endParaRPr lang="en-US" altLang="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"/>
              <a:t>another</a:t>
            </a:r>
            <a:endParaRPr lang="en-US" altLang="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"/>
              <a:t>……</a:t>
            </a:r>
            <a:endParaRPr lang="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zh-CN"/>
          </a:p>
        </p:txBody>
      </p:sp>
      <p:sp>
        <p:nvSpPr>
          <p:cNvPr id="9" name="矩形 8"/>
          <p:cNvSpPr/>
          <p:nvPr/>
        </p:nvSpPr>
        <p:spPr>
          <a:xfrm>
            <a:off x="2736850" y="3149600"/>
            <a:ext cx="2606675" cy="26460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166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 sz="166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78220" y="575310"/>
            <a:ext cx="4761865" cy="35407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1" name="文本框 10"/>
          <p:cNvSpPr txBox="true"/>
          <p:nvPr/>
        </p:nvSpPr>
        <p:spPr>
          <a:xfrm>
            <a:off x="7112635" y="4698365"/>
            <a:ext cx="25412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浏览器同时计算与渲染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本地计算、浏览器渲染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2" name="下箭头 11"/>
          <p:cNvSpPr/>
          <p:nvPr/>
        </p:nvSpPr>
        <p:spPr>
          <a:xfrm>
            <a:off x="8201660" y="5074920"/>
            <a:ext cx="349250" cy="445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云形标注 12"/>
          <p:cNvSpPr/>
          <p:nvPr/>
        </p:nvSpPr>
        <p:spPr>
          <a:xfrm>
            <a:off x="6544945" y="4294505"/>
            <a:ext cx="3828415" cy="2005965"/>
          </a:xfrm>
          <a:prstGeom prst="cloudCallout">
            <a:avLst>
              <a:gd name="adj1" fmla="val -43630"/>
              <a:gd name="adj2" fmla="val 596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217805" y="296545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可视化方案技术选型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8200" y="2501265"/>
            <a:ext cx="1887220" cy="585470"/>
            <a:chOff x="3417" y="3399"/>
            <a:chExt cx="2972" cy="922"/>
          </a:xfrm>
        </p:grpSpPr>
        <p:sp>
          <p:nvSpPr>
            <p:cNvPr id="8" name="矩形 7"/>
            <p:cNvSpPr/>
            <p:nvPr/>
          </p:nvSpPr>
          <p:spPr>
            <a:xfrm>
              <a:off x="3417" y="3399"/>
              <a:ext cx="2973" cy="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true"/>
            <p:nvPr/>
          </p:nvSpPr>
          <p:spPr>
            <a:xfrm>
              <a:off x="3534" y="3570"/>
              <a:ext cx="274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ngraph.graph</a:t>
              </a:r>
              <a:endParaRPr lang="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81400" y="2500630"/>
            <a:ext cx="2643505" cy="586105"/>
            <a:chOff x="3417" y="3399"/>
            <a:chExt cx="4163" cy="923"/>
          </a:xfrm>
        </p:grpSpPr>
        <p:sp>
          <p:nvSpPr>
            <p:cNvPr id="12" name="矩形 11"/>
            <p:cNvSpPr/>
            <p:nvPr/>
          </p:nvSpPr>
          <p:spPr>
            <a:xfrm>
              <a:off x="3417" y="3399"/>
              <a:ext cx="4163" cy="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3534" y="3570"/>
              <a:ext cx="40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ngraph.</a:t>
              </a:r>
              <a:r>
                <a:rPr lang="" altLang="en-US"/>
                <a:t>offline.layout</a:t>
              </a:r>
              <a:endParaRPr lang="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69760" y="2507615"/>
            <a:ext cx="2096770" cy="586740"/>
            <a:chOff x="3417" y="3398"/>
            <a:chExt cx="3302" cy="924"/>
          </a:xfrm>
        </p:grpSpPr>
        <p:sp>
          <p:nvSpPr>
            <p:cNvPr id="15" name="矩形 14"/>
            <p:cNvSpPr/>
            <p:nvPr/>
          </p:nvSpPr>
          <p:spPr>
            <a:xfrm>
              <a:off x="3417" y="3398"/>
              <a:ext cx="3302" cy="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true"/>
            <p:nvPr/>
          </p:nvSpPr>
          <p:spPr>
            <a:xfrm>
              <a:off x="3534" y="3570"/>
              <a:ext cx="31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ngraph.</a:t>
              </a:r>
              <a:r>
                <a:rPr lang="" altLang="en-US"/>
                <a:t>tobinary</a:t>
              </a:r>
              <a:endParaRPr lang="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11385" y="2513965"/>
            <a:ext cx="888914" cy="572770"/>
            <a:chOff x="3417" y="3399"/>
            <a:chExt cx="1233" cy="750"/>
          </a:xfrm>
        </p:grpSpPr>
        <p:sp>
          <p:nvSpPr>
            <p:cNvPr id="18" name="矩形 17"/>
            <p:cNvSpPr/>
            <p:nvPr/>
          </p:nvSpPr>
          <p:spPr>
            <a:xfrm>
              <a:off x="3417" y="3399"/>
              <a:ext cx="1233" cy="7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true"/>
            <p:nvPr/>
          </p:nvSpPr>
          <p:spPr>
            <a:xfrm>
              <a:off x="3599" y="3533"/>
              <a:ext cx="1051" cy="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/>
                <a:t>pm</a:t>
              </a:r>
              <a:endParaRPr lang="" altLang="en-US"/>
            </a:p>
          </p:txBody>
        </p:sp>
      </p:grpSp>
      <p:sp>
        <p:nvSpPr>
          <p:cNvPr id="20" name="右箭头 19"/>
          <p:cNvSpPr/>
          <p:nvPr/>
        </p:nvSpPr>
        <p:spPr>
          <a:xfrm>
            <a:off x="2983865" y="2699385"/>
            <a:ext cx="339090" cy="203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397625" y="2691765"/>
            <a:ext cx="339090" cy="203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9335135" y="2699385"/>
            <a:ext cx="339090" cy="203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80000">
            <a:off x="7835900" y="1337310"/>
            <a:ext cx="4685665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" altLang="zh-CN" sz="6000" b="1">
                <a:ln/>
                <a:solidFill>
                  <a:schemeClr val="accent4"/>
                </a:solidFill>
                <a:effectLst/>
              </a:rPr>
              <a:t>AMAZING!</a:t>
            </a:r>
            <a:endParaRPr lang="" altLang="zh-CN" sz="6000" b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217805" y="296545"/>
            <a:ext cx="2308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ppi-galaxy</a:t>
            </a:r>
            <a:endParaRPr lang="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805" y="880110"/>
            <a:ext cx="8709025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2021-4-29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8560" y="282956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感谢聆听！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演示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宋体</vt:lpstr>
      <vt:lpstr>Noto Sans CJK SC</vt:lpstr>
      <vt:lpstr>Times New Roman</vt:lpstr>
      <vt:lpstr>Arial Black</vt:lpstr>
      <vt:lpstr>微软雅黑</vt:lpstr>
      <vt:lpstr>Arial Unicode MS</vt:lpstr>
      <vt:lpstr>汉仪细圆B5</vt:lpstr>
      <vt:lpstr>Pothana2000</vt:lpstr>
      <vt:lpstr>Office 主题​​</vt:lpstr>
      <vt:lpstr>横跨进化树的蛋白质相互作用组 适应力（稳定性）的演化研究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tyn</dc:creator>
  <cp:lastModifiedBy>evad4rs</cp:lastModifiedBy>
  <cp:revision>51</cp:revision>
  <dcterms:created xsi:type="dcterms:W3CDTF">2021-05-13T07:33:43Z</dcterms:created>
  <dcterms:modified xsi:type="dcterms:W3CDTF">2021-05-13T07:33:43Z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