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70" r:id="rId4"/>
    <p:sldId id="257" r:id="rId5"/>
    <p:sldId id="263" r:id="rId6"/>
    <p:sldId id="264" r:id="rId7"/>
    <p:sldId id="265" r:id="rId8"/>
    <p:sldId id="266" r:id="rId9"/>
    <p:sldId id="267" r:id="rId10"/>
    <p:sldId id="261" r:id="rId11"/>
    <p:sldId id="271" r:id="rId12"/>
    <p:sldId id="272" r:id="rId13"/>
    <p:sldId id="273" r:id="rId14"/>
    <p:sldId id="274" r:id="rId15"/>
    <p:sldId id="275" r:id="rId16"/>
    <p:sldId id="276" r:id="rId17"/>
    <p:sldId id="26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17120216 唐烨男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rcRect r="7651"/>
          <a:stretch>
            <a:fillRect/>
          </a:stretch>
        </p:blipFill>
        <p:spPr>
          <a:xfrm>
            <a:off x="7356475" y="4253865"/>
            <a:ext cx="4100830" cy="1713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4253865"/>
            <a:ext cx="5982335" cy="165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11430"/>
            <a:ext cx="3306445" cy="1983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" y="11430"/>
            <a:ext cx="2753995" cy="323850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4000"/>
              <a:t>横跨</a:t>
            </a:r>
            <a:r>
              <a:rPr lang="zh-CN" altLang="en-US" sz="40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进化树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5"/>
                </a:solidFill>
              </a:rPr>
              <a:t>蛋白质相互作用组</a:t>
            </a:r>
            <a:br>
              <a:rPr lang="zh-CN" altLang="en-US" sz="4000">
                <a:solidFill>
                  <a:schemeClr val="accent5"/>
                </a:solidFill>
              </a:rPr>
            </a:br>
            <a:r>
              <a:rPr lang="zh-CN" altLang="en-US" sz="4000">
                <a:solidFill>
                  <a:srgbClr val="7030A0"/>
                </a:solidFill>
              </a:rPr>
              <a:t>适应力（稳定性）</a:t>
            </a:r>
            <a:r>
              <a:rPr lang="zh-CN" altLang="en-US" sz="4000"/>
              <a:t>的</a:t>
            </a:r>
            <a:r>
              <a:rPr lang="zh-CN" altLang="en-US" sz="4000">
                <a:solidFill>
                  <a:schemeClr val="accent4"/>
                </a:solidFill>
              </a:rPr>
              <a:t>演化</a:t>
            </a:r>
            <a:r>
              <a:rPr lang="zh-CN" altLang="en-US" sz="4000"/>
              <a:t>研究</a:t>
            </a:r>
            <a:endParaRPr lang="zh-CN" altLang="en-US" sz="400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Evolution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zh-CN" altLang="en-US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resilience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zh-CN" altLang="en-US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protein interactomes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across </a:t>
            </a:r>
            <a:r>
              <a:rPr lang="zh-CN" altLang="en-US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tree of life</a:t>
            </a:r>
            <a:endParaRPr lang="zh-CN" altLang="en-US"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cxnSp>
        <p:nvCxnSpPr>
          <p:cNvPr id="11" name="曲线连接符 10"/>
          <p:cNvCxnSpPr/>
          <p:nvPr/>
        </p:nvCxnSpPr>
        <p:spPr>
          <a:xfrm rot="10800000">
            <a:off x="2780030" y="1127760"/>
            <a:ext cx="1418590" cy="950595"/>
          </a:xfrm>
          <a:prstGeom prst="curvedConnector3">
            <a:avLst>
              <a:gd name="adj1" fmla="val 49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8" idx="1"/>
          </p:cNvCxnSpPr>
          <p:nvPr/>
        </p:nvCxnSpPr>
        <p:spPr>
          <a:xfrm rot="16200000">
            <a:off x="7871460" y="1098550"/>
            <a:ext cx="1075690" cy="8851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5400000">
            <a:off x="2959100" y="3521075"/>
            <a:ext cx="934085" cy="78105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5400000" flipV="true">
            <a:off x="7932420" y="3453765"/>
            <a:ext cx="866140" cy="831850"/>
          </a:xfrm>
          <a:prstGeom prst="curvedConnector3">
            <a:avLst>
              <a:gd name="adj1" fmla="val 5007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520" y="5967730"/>
            <a:ext cx="1124585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true"/>
          <p:nvPr/>
        </p:nvSpPr>
        <p:spPr>
          <a:xfrm>
            <a:off x="838200" y="1346200"/>
            <a:ext cx="939101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cs typeface="宋体" charset="0"/>
              </a:rPr>
              <a:t>目前基于中间数据</a:t>
            </a:r>
            <a:r>
              <a:rPr lang="en-US" sz="2400" b="0">
                <a:latin typeface="Times New Roman" charset="0"/>
              </a:rPr>
              <a:t>fragmentation</a:t>
            </a:r>
            <a:r>
              <a:rPr lang="zh-CN" sz="2400" b="0">
                <a:cs typeface="宋体" charset="0"/>
              </a:rPr>
              <a:t>计算了物种的</a:t>
            </a:r>
            <a:r>
              <a:rPr lang="en-US" sz="2400" b="0">
                <a:latin typeface="Times New Roman" charset="0"/>
              </a:rPr>
              <a:t>resilience</a:t>
            </a:r>
            <a:r>
              <a:rPr lang="zh-CN" sz="2400" b="0">
                <a:cs typeface="宋体" charset="0"/>
              </a:rPr>
              <a:t>（可以理解为物种蛋白质相互作用组的鲁棒性），该指标计算步骤如下：</a:t>
            </a:r>
            <a:endParaRPr lang="zh-CN" sz="2400" b="0">
              <a:cs typeface="宋体" charset="0"/>
            </a:endParaRPr>
          </a:p>
          <a:p>
            <a:pPr indent="0">
              <a:lnSpc>
                <a:spcPct val="150000"/>
              </a:lnSpc>
            </a:pPr>
            <a:r>
              <a:rPr lang="en-US" sz="2400" b="0">
                <a:latin typeface="Times New Roman" charset="0"/>
              </a:rPr>
              <a:t>1. </a:t>
            </a:r>
            <a:r>
              <a:rPr lang="zh-CN" sz="2400" b="0">
                <a:cs typeface="宋体" charset="0"/>
              </a:rPr>
              <a:t>给定</a:t>
            </a:r>
            <a:r>
              <a:rPr lang="en-US" sz="2400" b="0">
                <a:latin typeface="Times New Roman" charset="0"/>
              </a:rPr>
              <a:t>f</a:t>
            </a:r>
            <a:r>
              <a:rPr lang="zh-CN" sz="2400" b="0">
                <a:cs typeface="宋体" charset="0"/>
              </a:rPr>
              <a:t>，（随机）移除对应数量的顶点和与之相连的边；</a:t>
            </a:r>
            <a:r>
              <a:rPr lang="en-US" sz="2400" b="0">
                <a:latin typeface="Times New Roman" charset="0"/>
              </a:rPr>
              <a:t>2. </a:t>
            </a:r>
            <a:r>
              <a:rPr lang="zh-CN" sz="2400" b="0">
                <a:cs typeface="宋体" charset="0"/>
              </a:rPr>
              <a:t>计算剩下图的</a:t>
            </a:r>
            <a:r>
              <a:rPr lang="en-US" sz="2400" b="0">
                <a:latin typeface="Times New Roman" charset="0"/>
              </a:rPr>
              <a:t>Hmsh</a:t>
            </a:r>
            <a:r>
              <a:rPr lang="zh-CN" sz="2400" b="0">
                <a:cs typeface="宋体" charset="0"/>
              </a:rPr>
              <a:t>；</a:t>
            </a:r>
            <a:r>
              <a:rPr lang="en-US" sz="2400" b="0">
                <a:latin typeface="Times New Roman" charset="0"/>
              </a:rPr>
              <a:t>3. </a:t>
            </a:r>
            <a:r>
              <a:rPr lang="zh-CN" sz="2400" b="0">
                <a:cs typeface="宋体" charset="0"/>
              </a:rPr>
              <a:t>在</a:t>
            </a:r>
            <a:r>
              <a:rPr lang="en-US" sz="2400" b="0">
                <a:latin typeface="Times New Roman" charset="0"/>
              </a:rPr>
              <a:t>100</a:t>
            </a:r>
            <a:r>
              <a:rPr lang="zh-CN" sz="2400" b="0">
                <a:cs typeface="宋体" charset="0"/>
              </a:rPr>
              <a:t>个</a:t>
            </a:r>
            <a:r>
              <a:rPr lang="en-US" sz="2400" b="0">
                <a:latin typeface="Times New Roman" charset="0"/>
              </a:rPr>
              <a:t>f</a:t>
            </a:r>
            <a:r>
              <a:rPr lang="zh-CN" sz="2400" b="0">
                <a:cs typeface="宋体" charset="0"/>
              </a:rPr>
              <a:t>下得到</a:t>
            </a:r>
            <a:r>
              <a:rPr lang="en-US" sz="2400" b="0">
                <a:latin typeface="Times New Roman" charset="0"/>
              </a:rPr>
              <a:t>100</a:t>
            </a:r>
            <a:r>
              <a:rPr lang="zh-CN" sz="2400" b="0">
                <a:cs typeface="宋体" charset="0"/>
              </a:rPr>
              <a:t>个</a:t>
            </a:r>
            <a:r>
              <a:rPr lang="en-US" sz="2400" b="0">
                <a:latin typeface="Times New Roman" charset="0"/>
              </a:rPr>
              <a:t>Hmsh</a:t>
            </a:r>
            <a:r>
              <a:rPr lang="zh-CN" sz="2400" b="0">
                <a:cs typeface="宋体" charset="0"/>
              </a:rPr>
              <a:t>；</a:t>
            </a:r>
            <a:r>
              <a:rPr lang="en-US" sz="2400" b="0">
                <a:latin typeface="宋体" charset="0"/>
              </a:rPr>
              <a:t>4. </a:t>
            </a:r>
            <a:r>
              <a:rPr lang="en-US" sz="2400" b="0">
                <a:latin typeface="Times New Roman" charset="0"/>
              </a:rPr>
              <a:t>Resilience=1-AUC</a:t>
            </a:r>
            <a:r>
              <a:rPr lang="zh-CN" sz="2400" b="0">
                <a:cs typeface="宋体" charset="0"/>
              </a:rPr>
              <a:t>。其中，第</a:t>
            </a:r>
            <a:r>
              <a:rPr lang="en-US" sz="2400" b="0">
                <a:latin typeface="Times New Roman" charset="0"/>
              </a:rPr>
              <a:t>1</a:t>
            </a:r>
            <a:r>
              <a:rPr lang="zh-CN" sz="2400" b="0">
                <a:cs typeface="宋体" charset="0"/>
              </a:rPr>
              <a:t>步的结果已经体现在中间数据</a:t>
            </a:r>
            <a:r>
              <a:rPr lang="en-US" sz="2400" b="0">
                <a:latin typeface="Times New Roman" charset="0"/>
              </a:rPr>
              <a:t>fragmentation</a:t>
            </a:r>
            <a:r>
              <a:rPr lang="zh-CN" sz="2400" b="0">
                <a:cs typeface="宋体" charset="0"/>
              </a:rPr>
              <a:t>中（局部，如图）。</a:t>
            </a:r>
            <a:endParaRPr lang="zh-CN" altLang="en-US" sz="2400" b="0">
              <a:cs typeface="宋体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3948430" y="5197475"/>
            <a:ext cx="3362325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true"/>
          <p:nvPr/>
        </p:nvSpPr>
        <p:spPr>
          <a:xfrm>
            <a:off x="3556000" y="43878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1200" b="0">
                <a:latin typeface="宋体" charset="0"/>
              </a:rPr>
              <a:t>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-2147482615" name="图片 -21474826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1244600"/>
            <a:ext cx="10078720" cy="4138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-2147482614" name="图片 -2147482615"/>
          <p:cNvPicPr>
            <a:picLocks noChangeAspect="true"/>
          </p:cNvPicPr>
          <p:nvPr/>
        </p:nvPicPr>
        <p:blipFill>
          <a:blip r:embed="rId1"/>
          <a:srcRect b="44961"/>
          <a:stretch>
            <a:fillRect/>
          </a:stretch>
        </p:blipFill>
        <p:spPr>
          <a:xfrm>
            <a:off x="712470" y="1255395"/>
            <a:ext cx="9645015" cy="454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-2147482615"/>
          <p:cNvPicPr>
            <a:picLocks noChangeAspect="true"/>
          </p:cNvPicPr>
          <p:nvPr/>
        </p:nvPicPr>
        <p:blipFill>
          <a:blip r:embed="rId1"/>
          <a:srcRect l="421" t="55539" r="-421" b="173"/>
          <a:stretch>
            <a:fillRect/>
          </a:stretch>
        </p:blipFill>
        <p:spPr>
          <a:xfrm>
            <a:off x="670560" y="1714500"/>
            <a:ext cx="9645015" cy="365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95796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fragmentation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（中间）</a:t>
            </a:r>
            <a:r>
              <a:rPr lang="en-US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--&gt; resilience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（生物学）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文本框 102"/>
          <p:cNvSpPr txBox="true"/>
          <p:nvPr/>
        </p:nvSpPr>
        <p:spPr>
          <a:xfrm>
            <a:off x="781685" y="1985645"/>
            <a:ext cx="84512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cs typeface="宋体" charset="0"/>
              </a:rPr>
              <a:t>部分物种的采用</a:t>
            </a:r>
            <a:r>
              <a:rPr lang="en-US" b="0">
                <a:latin typeface="Times New Roman" charset="0"/>
              </a:rPr>
              <a:t>degreecentrality</a:t>
            </a:r>
            <a:r>
              <a:rPr lang="zh-CN" b="0">
                <a:cs typeface="宋体" charset="0"/>
              </a:rPr>
              <a:t>节点移除策略计算得到的</a:t>
            </a:r>
            <a:r>
              <a:rPr lang="en-US" b="0">
                <a:latin typeface="Times New Roman" charset="0"/>
              </a:rPr>
              <a:t>resilience</a:t>
            </a:r>
            <a:r>
              <a:rPr lang="zh-CN" b="0">
                <a:cs typeface="宋体" charset="0"/>
              </a:rPr>
              <a:t>如下：</a:t>
            </a:r>
            <a:endParaRPr lang="zh-CN" altLang="en-US" b="0">
              <a:cs typeface="宋体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2753360"/>
            <a:ext cx="3527425" cy="1708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下一阶段</a:t>
            </a:r>
            <a:endParaRPr lang="zh-CN" altLang="en-US" sz="32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38200" y="1842135"/>
            <a:ext cx="33870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完善生物学指标</a:t>
            </a:r>
            <a:endParaRPr lang="zh-CN" altLang="en-US" sz="2400"/>
          </a:p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交互式可视化方案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感谢聆听！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-2147482618" name="图片 -214748261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1503680"/>
            <a:ext cx="9977755" cy="4088765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" name="文本框 2"/>
          <p:cNvSpPr txBox="true"/>
          <p:nvPr/>
        </p:nvSpPr>
        <p:spPr>
          <a:xfrm>
            <a:off x="217805" y="29654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设计方案和思路</a:t>
            </a:r>
            <a:endParaRPr lang="zh-CN" altLang="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82295" y="1285240"/>
            <a:ext cx="11027410" cy="4004310"/>
            <a:chOff x="1283" y="2011"/>
            <a:chExt cx="17366" cy="6306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1283" y="2770"/>
              <a:ext cx="5293" cy="3969"/>
              <a:chOff x="1464" y="2239"/>
              <a:chExt cx="5524" cy="4126"/>
            </a:xfrm>
          </p:grpSpPr>
          <p:sp>
            <p:nvSpPr>
              <p:cNvPr id="7" name="文本框 6"/>
              <p:cNvSpPr txBox="true"/>
              <p:nvPr/>
            </p:nvSpPr>
            <p:spPr>
              <a:xfrm>
                <a:off x="1464" y="2239"/>
                <a:ext cx="5524" cy="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1840</a:t>
                </a:r>
                <a:r>
                  <a:rPr lang="zh-CN" altLang="en-US" sz="1400"/>
                  <a:t>个物种的蛋白质相互作用对</a:t>
                </a:r>
                <a:endParaRPr lang="zh-CN" altLang="en-US" sz="1400"/>
              </a:p>
            </p:txBody>
          </p:sp>
          <p:pic>
            <p:nvPicPr>
              <p:cNvPr id="8" name="图片 7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43" y="2819"/>
                <a:ext cx="5345" cy="3546"/>
              </a:xfrm>
              <a:prstGeom prst="rect">
                <a:avLst/>
              </a:prstGeom>
            </p:spPr>
          </p:pic>
        </p:grpSp>
        <p:sp>
          <p:nvSpPr>
            <p:cNvPr id="11" name="矩形 10"/>
            <p:cNvSpPr/>
            <p:nvPr/>
          </p:nvSpPr>
          <p:spPr>
            <a:xfrm>
              <a:off x="1370" y="2697"/>
              <a:ext cx="5426" cy="4287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394" y="4107"/>
              <a:ext cx="2439" cy="1468"/>
              <a:chOff x="8651" y="4222"/>
              <a:chExt cx="2439" cy="1468"/>
            </a:xfrm>
          </p:grpSpPr>
          <p:sp>
            <p:nvSpPr>
              <p:cNvPr id="2" name="右箭头 1"/>
              <p:cNvSpPr/>
              <p:nvPr/>
            </p:nvSpPr>
            <p:spPr>
              <a:xfrm>
                <a:off x="8768" y="4650"/>
                <a:ext cx="2323" cy="584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true"/>
              <p:nvPr/>
            </p:nvSpPr>
            <p:spPr>
              <a:xfrm>
                <a:off x="8651" y="4222"/>
                <a:ext cx="189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Snap-4.0</a:t>
                </a:r>
                <a:endParaRPr lang="en-US" altLang="zh-CN"/>
              </a:p>
            </p:txBody>
          </p:sp>
          <p:sp>
            <p:nvSpPr>
              <p:cNvPr id="14" name="文本框 13"/>
              <p:cNvSpPr txBox="true"/>
              <p:nvPr/>
            </p:nvSpPr>
            <p:spPr>
              <a:xfrm>
                <a:off x="8672" y="5110"/>
                <a:ext cx="20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图计算平台</a:t>
                </a:r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5" y="2697"/>
              <a:ext cx="8117" cy="5464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10219" y="2011"/>
              <a:ext cx="8430" cy="6306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true"/>
            <p:nvPr/>
          </p:nvSpPr>
          <p:spPr>
            <a:xfrm>
              <a:off x="10375" y="2128"/>
              <a:ext cx="52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中间数据：</a:t>
              </a:r>
              <a:r>
                <a:rPr lang="en-US" altLang="zh-CN" sz="1400"/>
                <a:t>graph</a:t>
              </a:r>
              <a:r>
                <a:rPr lang="zh-CN" altLang="en-US" sz="1400"/>
                <a:t>的一些度量</a:t>
              </a:r>
              <a:endParaRPr lang="zh-CN" altLang="en-US" sz="1400"/>
            </a:p>
          </p:txBody>
        </p:sp>
      </p:grpSp>
      <p:sp>
        <p:nvSpPr>
          <p:cNvPr id="54" name="文本框 53"/>
          <p:cNvSpPr txBox="true"/>
          <p:nvPr/>
        </p:nvSpPr>
        <p:spPr>
          <a:xfrm>
            <a:off x="217805" y="275590"/>
            <a:ext cx="5507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进展一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--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中间数据</a:t>
            </a:r>
            <a:endParaRPr lang="en-US" altLang="zh-CN" sz="32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1377950"/>
            <a:ext cx="9796145" cy="4521835"/>
          </a:xfrm>
          <a:prstGeom prst="rect">
            <a:avLst/>
          </a:prstGeom>
        </p:spPr>
      </p:pic>
      <p:sp>
        <p:nvSpPr>
          <p:cNvPr id="54" name="文本框 53"/>
          <p:cNvSpPr txBox="true"/>
          <p:nvPr/>
        </p:nvSpPr>
        <p:spPr>
          <a:xfrm>
            <a:off x="217805" y="27559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代码目录结构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1099820"/>
            <a:ext cx="10817225" cy="5015230"/>
          </a:xfrm>
          <a:prstGeom prst="rect">
            <a:avLst/>
          </a:prstGeom>
        </p:spPr>
      </p:pic>
      <p:sp>
        <p:nvSpPr>
          <p:cNvPr id="54" name="文本框 53"/>
          <p:cNvSpPr txBox="true"/>
          <p:nvPr/>
        </p:nvSpPr>
        <p:spPr>
          <a:xfrm>
            <a:off x="217805" y="275590"/>
            <a:ext cx="3565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analyze.cpp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3565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analyze.cpp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1063625"/>
            <a:ext cx="8629650" cy="5292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60" y="2195195"/>
            <a:ext cx="3106420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4" name="文本框 53"/>
          <p:cNvSpPr txBox="true"/>
          <p:nvPr/>
        </p:nvSpPr>
        <p:spPr>
          <a:xfrm>
            <a:off x="217805" y="275590"/>
            <a:ext cx="3565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analyze.cpp</a:t>
            </a:r>
            <a:r>
              <a:rPr lang="en-US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2180590"/>
            <a:ext cx="10290175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" y="52705"/>
            <a:ext cx="9063990" cy="6371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rcRect l="40029"/>
          <a:stretch>
            <a:fillRect/>
          </a:stretch>
        </p:blipFill>
        <p:spPr>
          <a:xfrm>
            <a:off x="8028305" y="2395220"/>
            <a:ext cx="390715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2021-4-22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17120216 唐烨男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0">
            <a:off x="3651885" y="2799715"/>
            <a:ext cx="1475105" cy="673735"/>
            <a:chOff x="3783" y="4107"/>
            <a:chExt cx="2323" cy="1061"/>
          </a:xfrm>
        </p:grpSpPr>
        <p:sp>
          <p:nvSpPr>
            <p:cNvPr id="3" name="流程图: 可选过程 2"/>
            <p:cNvSpPr/>
            <p:nvPr/>
          </p:nvSpPr>
          <p:spPr>
            <a:xfrm>
              <a:off x="3783" y="4107"/>
              <a:ext cx="2323" cy="106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true"/>
            <p:nvPr/>
          </p:nvSpPr>
          <p:spPr>
            <a:xfrm>
              <a:off x="4081" y="4348"/>
              <a:ext cx="1728" cy="58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/>
                <a:t>中间数据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6778625" y="2801620"/>
            <a:ext cx="1831975" cy="673100"/>
            <a:chOff x="3783" y="4107"/>
            <a:chExt cx="2677" cy="1060"/>
          </a:xfrm>
        </p:grpSpPr>
        <p:sp>
          <p:nvSpPr>
            <p:cNvPr id="10" name="流程图: 可选过程 9"/>
            <p:cNvSpPr/>
            <p:nvPr/>
          </p:nvSpPr>
          <p:spPr>
            <a:xfrm>
              <a:off x="3783" y="4107"/>
              <a:ext cx="2677" cy="1060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4176" y="4348"/>
              <a:ext cx="2088" cy="58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zh-CN" altLang="en-US"/>
                <a:t>生物学数据</a:t>
              </a:r>
              <a:endParaRPr lang="zh-CN" altLang="en-US"/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67680" y="2952750"/>
            <a:ext cx="849630" cy="3708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5567680" y="26727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9162415" y="1927225"/>
            <a:ext cx="2650490" cy="2619375"/>
            <a:chOff x="4743" y="558"/>
            <a:chExt cx="4174" cy="4125"/>
          </a:xfrm>
        </p:grpSpPr>
        <p:grpSp>
          <p:nvGrpSpPr>
            <p:cNvPr id="19" name="组合 18"/>
            <p:cNvGrpSpPr/>
            <p:nvPr/>
          </p:nvGrpSpPr>
          <p:grpSpPr>
            <a:xfrm>
              <a:off x="4743" y="558"/>
              <a:ext cx="4174" cy="4125"/>
              <a:chOff x="1464" y="2163"/>
              <a:chExt cx="5754" cy="4457"/>
            </a:xfrm>
          </p:grpSpPr>
          <p:sp>
            <p:nvSpPr>
              <p:cNvPr id="35" name="文本框 34"/>
              <p:cNvSpPr txBox="true"/>
              <p:nvPr/>
            </p:nvSpPr>
            <p:spPr>
              <a:xfrm>
                <a:off x="1464" y="2239"/>
                <a:ext cx="5524" cy="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1840</a:t>
                </a:r>
                <a:r>
                  <a:rPr lang="zh-CN" altLang="en-US" sz="1400"/>
                  <a:t>个物种的</a:t>
                </a:r>
                <a:r>
                  <a:rPr lang="en-US" altLang="zh-CN" sz="1400"/>
                  <a:t>resilience</a:t>
                </a:r>
                <a:endParaRPr lang="en-US" altLang="zh-CN" sz="140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555" y="2163"/>
                <a:ext cx="5663" cy="4457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72" y="1199"/>
              <a:ext cx="3981" cy="3015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true"/>
          </p:cNvPicPr>
          <p:nvPr/>
        </p:nvPicPr>
        <p:blipFill>
          <a:blip r:embed="rId2"/>
          <a:srcRect l="40029"/>
          <a:stretch>
            <a:fillRect/>
          </a:stretch>
        </p:blipFill>
        <p:spPr>
          <a:xfrm>
            <a:off x="444500" y="1831975"/>
            <a:ext cx="2722880" cy="2809240"/>
          </a:xfrm>
          <a:prstGeom prst="rect">
            <a:avLst/>
          </a:prstGeom>
        </p:spPr>
      </p:pic>
      <p:sp>
        <p:nvSpPr>
          <p:cNvPr id="54" name="文本框 53"/>
          <p:cNvSpPr txBox="true"/>
          <p:nvPr/>
        </p:nvSpPr>
        <p:spPr>
          <a:xfrm>
            <a:off x="217805" y="275590"/>
            <a:ext cx="6486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进展二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：中间数据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--</a:t>
            </a:r>
            <a:r>
              <a:rPr lang="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生物学指标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宽屏</PresentationFormat>
  <Paragraphs>158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Noto Sans CJK SC</vt:lpstr>
      <vt:lpstr>Arial Black</vt:lpstr>
      <vt:lpstr>微软雅黑</vt:lpstr>
      <vt:lpstr>宋体</vt:lpstr>
      <vt:lpstr>Arial Unicode MS</vt:lpstr>
      <vt:lpstr>Times New Roman</vt:lpstr>
      <vt:lpstr>Office 主题​​</vt:lpstr>
      <vt:lpstr>横跨进化树的蛋白质相互作用组 适应力（稳定性）的演化研究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下一步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tyn</dc:creator>
  <cp:lastModifiedBy>evad4rs</cp:lastModifiedBy>
  <cp:revision>35</cp:revision>
  <dcterms:created xsi:type="dcterms:W3CDTF">2021-04-21T10:51:44Z</dcterms:created>
  <dcterms:modified xsi:type="dcterms:W3CDTF">2021-04-21T10:51:44Z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