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70" r:id="rId4"/>
    <p:sldId id="257" r:id="rId5"/>
    <p:sldId id="285" r:id="rId6"/>
    <p:sldId id="286" r:id="rId7"/>
    <p:sldId id="261" r:id="rId8"/>
    <p:sldId id="271" r:id="rId9"/>
    <p:sldId id="272" r:id="rId10"/>
    <p:sldId id="273" r:id="rId11"/>
    <p:sldId id="274" r:id="rId12"/>
    <p:sldId id="275" r:id="rId13"/>
    <p:sldId id="287" r:id="rId14"/>
    <p:sldId id="288" r:id="rId15"/>
    <p:sldId id="289" r:id="rId16"/>
    <p:sldId id="276" r:id="rId17"/>
    <p:sldId id="262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17120216 唐烨男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rcRect r="7651"/>
          <a:stretch>
            <a:fillRect/>
          </a:stretch>
        </p:blipFill>
        <p:spPr>
          <a:xfrm>
            <a:off x="7356475" y="4253865"/>
            <a:ext cx="4100830" cy="1713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4253865"/>
            <a:ext cx="5982335" cy="1658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11430"/>
            <a:ext cx="3306445" cy="1983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" y="11430"/>
            <a:ext cx="2753995" cy="323850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zh-CN" altLang="en-US" sz="4000"/>
              <a:t>横跨</a:t>
            </a:r>
            <a:r>
              <a:rPr lang="zh-CN" altLang="en-US" sz="40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进化树</a:t>
            </a:r>
            <a:r>
              <a:rPr lang="zh-CN" altLang="en-US" sz="4000"/>
              <a:t>的</a:t>
            </a:r>
            <a:r>
              <a:rPr lang="zh-CN" altLang="en-US" sz="4000">
                <a:solidFill>
                  <a:schemeClr val="accent5"/>
                </a:solidFill>
              </a:rPr>
              <a:t>蛋白质相互作用组</a:t>
            </a:r>
            <a:br>
              <a:rPr lang="zh-CN" altLang="en-US" sz="4000">
                <a:solidFill>
                  <a:schemeClr val="accent5"/>
                </a:solidFill>
              </a:rPr>
            </a:br>
            <a:r>
              <a:rPr lang="zh-CN" altLang="en-US" sz="4000">
                <a:solidFill>
                  <a:srgbClr val="7030A0"/>
                </a:solidFill>
              </a:rPr>
              <a:t>适应力（稳定性）</a:t>
            </a:r>
            <a:r>
              <a:rPr lang="zh-CN" altLang="en-US" sz="4000"/>
              <a:t>的</a:t>
            </a:r>
            <a:r>
              <a:rPr lang="zh-CN" altLang="en-US" sz="4000">
                <a:solidFill>
                  <a:schemeClr val="accent4"/>
                </a:solidFill>
              </a:rPr>
              <a:t>演化</a:t>
            </a:r>
            <a:r>
              <a:rPr lang="zh-CN" altLang="en-US" sz="4000"/>
              <a:t>研究</a:t>
            </a:r>
            <a:endParaRPr lang="zh-CN" altLang="en-US" sz="400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Evolution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zh-CN" altLang="en-US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resilience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zh-CN" altLang="en-US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protein interactomes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across </a:t>
            </a:r>
            <a:r>
              <a:rPr lang="zh-CN" altLang="en-US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tree of life</a:t>
            </a:r>
            <a:endParaRPr lang="zh-CN" altLang="en-US"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cxnSp>
        <p:nvCxnSpPr>
          <p:cNvPr id="11" name="曲线连接符 10"/>
          <p:cNvCxnSpPr/>
          <p:nvPr/>
        </p:nvCxnSpPr>
        <p:spPr>
          <a:xfrm rot="10800000">
            <a:off x="2780030" y="1127760"/>
            <a:ext cx="1418590" cy="950595"/>
          </a:xfrm>
          <a:prstGeom prst="curvedConnector3">
            <a:avLst>
              <a:gd name="adj1" fmla="val 49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endCxn id="8" idx="1"/>
          </p:cNvCxnSpPr>
          <p:nvPr/>
        </p:nvCxnSpPr>
        <p:spPr>
          <a:xfrm rot="16200000">
            <a:off x="7871460" y="1098550"/>
            <a:ext cx="1075690" cy="88519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2959100" y="3521075"/>
            <a:ext cx="934085" cy="78105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5400000" flipV="true">
            <a:off x="7932420" y="3453765"/>
            <a:ext cx="866140" cy="831850"/>
          </a:xfrm>
          <a:prstGeom prst="curvedConnector3">
            <a:avLst>
              <a:gd name="adj1" fmla="val 5007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520" y="5967730"/>
            <a:ext cx="1124585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9579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fragmentation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（中间）</a:t>
            </a:r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--&gt; resilience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（生物学）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-2147482615"/>
          <p:cNvPicPr>
            <a:picLocks noChangeAspect="true"/>
          </p:cNvPicPr>
          <p:nvPr/>
        </p:nvPicPr>
        <p:blipFill>
          <a:blip r:embed="rId1"/>
          <a:srcRect l="421" t="55539" r="-421" b="173"/>
          <a:stretch>
            <a:fillRect/>
          </a:stretch>
        </p:blipFill>
        <p:spPr>
          <a:xfrm>
            <a:off x="670560" y="1714500"/>
            <a:ext cx="9645015" cy="365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9579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fragmentation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（中间）</a:t>
            </a:r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--&gt; resilience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（生物学）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文本框 102"/>
          <p:cNvSpPr txBox="true"/>
          <p:nvPr/>
        </p:nvSpPr>
        <p:spPr>
          <a:xfrm>
            <a:off x="781685" y="1985645"/>
            <a:ext cx="84512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cs typeface="宋体" charset="0"/>
              </a:rPr>
              <a:t>部分物种的采用</a:t>
            </a:r>
            <a:r>
              <a:rPr lang="en-US" b="0" u="sng">
                <a:latin typeface="Times New Roman" charset="0"/>
              </a:rPr>
              <a:t>degreecentrality</a:t>
            </a:r>
            <a:r>
              <a:rPr lang="zh-CN" b="0" u="sng">
                <a:cs typeface="宋体" charset="0"/>
              </a:rPr>
              <a:t>节点移除策略</a:t>
            </a:r>
            <a:r>
              <a:rPr lang="zh-CN" b="0">
                <a:cs typeface="宋体" charset="0"/>
              </a:rPr>
              <a:t>计算得到的</a:t>
            </a:r>
            <a:r>
              <a:rPr lang="en-US" b="0">
                <a:latin typeface="Times New Roman" charset="0"/>
              </a:rPr>
              <a:t>resilience</a:t>
            </a:r>
            <a:r>
              <a:rPr lang="zh-CN" b="0">
                <a:cs typeface="宋体" charset="0"/>
              </a:rPr>
              <a:t>如下：</a:t>
            </a:r>
            <a:endParaRPr lang="zh-CN" altLang="en-US" b="0">
              <a:cs typeface="宋体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2753360"/>
            <a:ext cx="3527425" cy="1708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39693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进展三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：可视化初探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7805" y="1280160"/>
            <a:ext cx="5113655" cy="4150995"/>
            <a:chOff x="815" y="2016"/>
            <a:chExt cx="8053" cy="6537"/>
          </a:xfrm>
        </p:grpSpPr>
        <p:sp>
          <p:nvSpPr>
            <p:cNvPr id="14" name="矩形 13"/>
            <p:cNvSpPr/>
            <p:nvPr/>
          </p:nvSpPr>
          <p:spPr>
            <a:xfrm>
              <a:off x="3091" y="2812"/>
              <a:ext cx="3502" cy="5741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14" y="2016"/>
              <a:ext cx="2245" cy="224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" y="4486"/>
              <a:ext cx="8053" cy="1829"/>
            </a:xfrm>
            <a:prstGeom prst="rect">
              <a:avLst/>
            </a:prstGeom>
          </p:spPr>
        </p:pic>
        <p:sp>
          <p:nvSpPr>
            <p:cNvPr id="24" name="文本框 23"/>
            <p:cNvSpPr txBox="true"/>
            <p:nvPr/>
          </p:nvSpPr>
          <p:spPr>
            <a:xfrm>
              <a:off x="4214" y="7031"/>
              <a:ext cx="174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前端</a:t>
              </a:r>
              <a:endParaRPr lang="zh-CN" altLang="en-US" sz="28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096885" y="1280160"/>
            <a:ext cx="3162300" cy="4150995"/>
            <a:chOff x="11532" y="2016"/>
            <a:chExt cx="4980" cy="6537"/>
          </a:xfrm>
        </p:grpSpPr>
        <p:sp>
          <p:nvSpPr>
            <p:cNvPr id="18" name="矩形 17"/>
            <p:cNvSpPr/>
            <p:nvPr/>
          </p:nvSpPr>
          <p:spPr>
            <a:xfrm>
              <a:off x="12553" y="2812"/>
              <a:ext cx="3502" cy="5741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2" y="2016"/>
              <a:ext cx="3885" cy="1155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32" y="4486"/>
              <a:ext cx="4980" cy="1567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6009640" y="3009265"/>
            <a:ext cx="1337310" cy="731520"/>
            <a:chOff x="9307" y="4785"/>
            <a:chExt cx="2106" cy="1152"/>
          </a:xfrm>
        </p:grpSpPr>
        <p:sp>
          <p:nvSpPr>
            <p:cNvPr id="28" name="左右箭头 27"/>
            <p:cNvSpPr/>
            <p:nvPr/>
          </p:nvSpPr>
          <p:spPr>
            <a:xfrm>
              <a:off x="9307" y="5169"/>
              <a:ext cx="2107" cy="76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true"/>
            <p:nvPr/>
          </p:nvSpPr>
          <p:spPr>
            <a:xfrm>
              <a:off x="9519" y="5264"/>
              <a:ext cx="18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/>
                <a:t>JSON</a:t>
              </a:r>
              <a:r>
                <a:rPr lang="zh-CN" altLang=""/>
                <a:t>数据</a:t>
              </a:r>
              <a:endParaRPr lang="zh-CN" altLang=""/>
            </a:p>
          </p:txBody>
        </p:sp>
        <p:sp>
          <p:nvSpPr>
            <p:cNvPr id="30" name="文本框 29"/>
            <p:cNvSpPr txBox="true"/>
            <p:nvPr/>
          </p:nvSpPr>
          <p:spPr>
            <a:xfrm>
              <a:off x="9862" y="4785"/>
              <a:ext cx="12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HTTP</a:t>
              </a:r>
              <a:endParaRPr lang="en-US" altLang="zh-CN"/>
            </a:p>
          </p:txBody>
        </p:sp>
      </p:grpSp>
      <p:sp>
        <p:nvSpPr>
          <p:cNvPr id="31" name="文本框 30"/>
          <p:cNvSpPr txBox="true"/>
          <p:nvPr/>
        </p:nvSpPr>
        <p:spPr>
          <a:xfrm>
            <a:off x="9124315" y="4464685"/>
            <a:ext cx="992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后端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165100"/>
            <a:ext cx="10890250" cy="61220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56030"/>
            <a:ext cx="4035425" cy="3467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14235" y="1256030"/>
            <a:ext cx="4035425" cy="3467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矩形 7"/>
          <p:cNvSpPr/>
          <p:nvPr/>
        </p:nvSpPr>
        <p:spPr>
          <a:xfrm>
            <a:off x="5199380" y="2673985"/>
            <a:ext cx="179260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" altLang="zh-CN" sz="5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VS.</a:t>
            </a:r>
            <a:endParaRPr lang="" altLang="zh-CN" sz="5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下一阶段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38200" y="1842135"/>
            <a:ext cx="67767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zh-CN" altLang="en-US" sz="2400"/>
              <a:t>实现交互式可视化</a:t>
            </a:r>
            <a:endParaRPr lang="zh-CN" altLang="en-US" sz="2400"/>
          </a:p>
          <a:p>
            <a:pPr marL="285750" indent="-2857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zh-CN" altLang="en-US" sz="2400"/>
              <a:t>在可视化过程中更好地解释数据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8560" y="2829560"/>
            <a:ext cx="4754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感谢聆听！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-214748261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805" y="1503680"/>
            <a:ext cx="9977755" cy="4088765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" name="文本框 2"/>
          <p:cNvSpPr txBox="true"/>
          <p:nvPr/>
        </p:nvSpPr>
        <p:spPr>
          <a:xfrm>
            <a:off x="217805" y="296545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设计方案和思路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148080" y="1863725"/>
            <a:ext cx="9782810" cy="3747770"/>
          </a:xfrm>
          <a:custGeom>
            <a:avLst/>
            <a:gdLst>
              <a:gd name="connisteX0" fmla="*/ 7575193 w 9782929"/>
              <a:gd name="connsiteY0" fmla="*/ 177235 h 3747894"/>
              <a:gd name="connisteX1" fmla="*/ 7155458 w 9782929"/>
              <a:gd name="connsiteY1" fmla="*/ 323920 h 3747894"/>
              <a:gd name="connisteX2" fmla="*/ 6627773 w 9782929"/>
              <a:gd name="connsiteY2" fmla="*/ 1203395 h 3747894"/>
              <a:gd name="connisteX3" fmla="*/ 4820563 w 9782929"/>
              <a:gd name="connsiteY3" fmla="*/ 1965395 h 3747894"/>
              <a:gd name="connisteX4" fmla="*/ 2075458 w 9782929"/>
              <a:gd name="connsiteY4" fmla="*/ 1955235 h 3747894"/>
              <a:gd name="connisteX5" fmla="*/ 297458 w 9782929"/>
              <a:gd name="connsiteY5" fmla="*/ 2258130 h 3747894"/>
              <a:gd name="connisteX6" fmla="*/ 297458 w 9782929"/>
              <a:gd name="connsiteY6" fmla="*/ 3440500 h 3747894"/>
              <a:gd name="connisteX7" fmla="*/ 2475508 w 9782929"/>
              <a:gd name="connsiteY7" fmla="*/ 3723710 h 3747894"/>
              <a:gd name="connisteX8" fmla="*/ 6617613 w 9782929"/>
              <a:gd name="connsiteY8" fmla="*/ 3694500 h 3747894"/>
              <a:gd name="connisteX9" fmla="*/ 9421773 w 9782929"/>
              <a:gd name="connsiteY9" fmla="*/ 3518605 h 3747894"/>
              <a:gd name="connisteX10" fmla="*/ 9675773 w 9782929"/>
              <a:gd name="connsiteY10" fmla="*/ 2366080 h 3747894"/>
              <a:gd name="connisteX11" fmla="*/ 9372878 w 9782929"/>
              <a:gd name="connsiteY11" fmla="*/ 236290 h 3747894"/>
              <a:gd name="connisteX12" fmla="*/ 8122563 w 9782929"/>
              <a:gd name="connsiteY12" fmla="*/ 109290 h 3747894"/>
              <a:gd name="connisteX13" fmla="*/ 7575193 w 9782929"/>
              <a:gd name="connsiteY13" fmla="*/ 177235 h 374789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9782930" h="3747895">
                <a:moveTo>
                  <a:pt x="7575193" y="177235"/>
                </a:moveTo>
                <a:cubicBezTo>
                  <a:pt x="7381518" y="220415"/>
                  <a:pt x="7344688" y="118815"/>
                  <a:pt x="7155458" y="323920"/>
                </a:cubicBezTo>
                <a:cubicBezTo>
                  <a:pt x="6966228" y="529025"/>
                  <a:pt x="7094498" y="875100"/>
                  <a:pt x="6627773" y="1203395"/>
                </a:cubicBezTo>
                <a:cubicBezTo>
                  <a:pt x="6161048" y="1531690"/>
                  <a:pt x="5731153" y="1814900"/>
                  <a:pt x="4820563" y="1965395"/>
                </a:cubicBezTo>
                <a:cubicBezTo>
                  <a:pt x="3909973" y="2115890"/>
                  <a:pt x="2980333" y="1896815"/>
                  <a:pt x="2075458" y="1955235"/>
                </a:cubicBezTo>
                <a:cubicBezTo>
                  <a:pt x="1170583" y="2013655"/>
                  <a:pt x="653058" y="1960950"/>
                  <a:pt x="297458" y="2258130"/>
                </a:cubicBezTo>
                <a:cubicBezTo>
                  <a:pt x="-58142" y="2555310"/>
                  <a:pt x="-138152" y="3147130"/>
                  <a:pt x="297458" y="3440500"/>
                </a:cubicBezTo>
                <a:cubicBezTo>
                  <a:pt x="733068" y="3733870"/>
                  <a:pt x="1211223" y="3672910"/>
                  <a:pt x="2475508" y="3723710"/>
                </a:cubicBezTo>
                <a:cubicBezTo>
                  <a:pt x="3739793" y="3774510"/>
                  <a:pt x="5228233" y="3735775"/>
                  <a:pt x="6617613" y="3694500"/>
                </a:cubicBezTo>
                <a:cubicBezTo>
                  <a:pt x="8006993" y="3653225"/>
                  <a:pt x="8810268" y="3784035"/>
                  <a:pt x="9421773" y="3518605"/>
                </a:cubicBezTo>
                <a:cubicBezTo>
                  <a:pt x="10033278" y="3253175"/>
                  <a:pt x="9685298" y="3022670"/>
                  <a:pt x="9675773" y="2366080"/>
                </a:cubicBezTo>
                <a:cubicBezTo>
                  <a:pt x="9666248" y="1709490"/>
                  <a:pt x="9683393" y="687775"/>
                  <a:pt x="9372878" y="236290"/>
                </a:cubicBezTo>
                <a:cubicBezTo>
                  <a:pt x="9062363" y="-215195"/>
                  <a:pt x="8481973" y="121355"/>
                  <a:pt x="8122563" y="109290"/>
                </a:cubicBezTo>
                <a:cubicBezTo>
                  <a:pt x="7763153" y="97225"/>
                  <a:pt x="7768868" y="134055"/>
                  <a:pt x="7575193" y="177235"/>
                </a:cubicBezTo>
                <a:close/>
              </a:path>
            </a:pathLst>
          </a:custGeom>
          <a:noFill/>
          <a:ln w="28575" cmpd="sng">
            <a:solidFill>
              <a:srgbClr val="FF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82295" y="1285240"/>
            <a:ext cx="11027410" cy="4004310"/>
            <a:chOff x="1283" y="2011"/>
            <a:chExt cx="17366" cy="6306"/>
          </a:xfrm>
        </p:grpSpPr>
        <p:grpSp>
          <p:nvGrpSpPr>
            <p:cNvPr id="9" name="组合 8"/>
            <p:cNvGrpSpPr/>
            <p:nvPr/>
          </p:nvGrpSpPr>
          <p:grpSpPr>
            <a:xfrm rot="0">
              <a:off x="1283" y="2770"/>
              <a:ext cx="5293" cy="3969"/>
              <a:chOff x="1464" y="2239"/>
              <a:chExt cx="5524" cy="4126"/>
            </a:xfrm>
          </p:grpSpPr>
          <p:sp>
            <p:nvSpPr>
              <p:cNvPr id="7" name="文本框 6"/>
              <p:cNvSpPr txBox="true"/>
              <p:nvPr/>
            </p:nvSpPr>
            <p:spPr>
              <a:xfrm>
                <a:off x="1464" y="2239"/>
                <a:ext cx="5524" cy="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1840</a:t>
                </a:r>
                <a:r>
                  <a:rPr lang="zh-CN" altLang="en-US" sz="1400"/>
                  <a:t>个物种的蛋白质相互作用对</a:t>
                </a:r>
                <a:endParaRPr lang="zh-CN" altLang="en-US" sz="1400"/>
              </a:p>
            </p:txBody>
          </p:sp>
          <p:pic>
            <p:nvPicPr>
              <p:cNvPr id="8" name="图片 7"/>
              <p:cNvPicPr>
                <a:picLocks noChangeAspect="true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43" y="2819"/>
                <a:ext cx="5345" cy="3546"/>
              </a:xfrm>
              <a:prstGeom prst="rect">
                <a:avLst/>
              </a:prstGeom>
            </p:spPr>
          </p:pic>
        </p:grpSp>
        <p:sp>
          <p:nvSpPr>
            <p:cNvPr id="11" name="矩形 10"/>
            <p:cNvSpPr/>
            <p:nvPr/>
          </p:nvSpPr>
          <p:spPr>
            <a:xfrm>
              <a:off x="1370" y="2697"/>
              <a:ext cx="5426" cy="4287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394" y="4107"/>
              <a:ext cx="2439" cy="1468"/>
              <a:chOff x="8651" y="4222"/>
              <a:chExt cx="2439" cy="1468"/>
            </a:xfrm>
          </p:grpSpPr>
          <p:sp>
            <p:nvSpPr>
              <p:cNvPr id="2" name="右箭头 1"/>
              <p:cNvSpPr/>
              <p:nvPr/>
            </p:nvSpPr>
            <p:spPr>
              <a:xfrm>
                <a:off x="8768" y="4650"/>
                <a:ext cx="2323" cy="584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true"/>
              <p:nvPr/>
            </p:nvSpPr>
            <p:spPr>
              <a:xfrm>
                <a:off x="8651" y="4222"/>
                <a:ext cx="189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Snap-4.0</a:t>
                </a:r>
                <a:endParaRPr lang="en-US" altLang="zh-CN"/>
              </a:p>
            </p:txBody>
          </p:sp>
          <p:sp>
            <p:nvSpPr>
              <p:cNvPr id="14" name="文本框 13"/>
              <p:cNvSpPr txBox="true"/>
              <p:nvPr/>
            </p:nvSpPr>
            <p:spPr>
              <a:xfrm>
                <a:off x="8672" y="5110"/>
                <a:ext cx="2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图计算平台</a:t>
                </a:r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5" y="2697"/>
              <a:ext cx="8117" cy="5464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>
            <a:xfrm>
              <a:off x="10219" y="2011"/>
              <a:ext cx="8430" cy="6306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true"/>
            <p:nvPr/>
          </p:nvSpPr>
          <p:spPr>
            <a:xfrm>
              <a:off x="10375" y="2128"/>
              <a:ext cx="529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中间数据：</a:t>
              </a:r>
              <a:r>
                <a:rPr lang="en-US" altLang="zh-CN" sz="1400"/>
                <a:t>graph</a:t>
              </a:r>
              <a:r>
                <a:rPr lang="zh-CN" altLang="en-US" sz="1400"/>
                <a:t>的一些度量</a:t>
              </a:r>
              <a:endParaRPr lang="zh-CN" altLang="en-US" sz="1400"/>
            </a:p>
          </p:txBody>
        </p:sp>
      </p:grpSp>
      <p:sp>
        <p:nvSpPr>
          <p:cNvPr id="54" name="文本框 53"/>
          <p:cNvSpPr txBox="true"/>
          <p:nvPr/>
        </p:nvSpPr>
        <p:spPr>
          <a:xfrm>
            <a:off x="217805" y="275590"/>
            <a:ext cx="55073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进展一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--</a:t>
            </a: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中间数据</a:t>
            </a:r>
            <a:endParaRPr lang="en-US" altLang="zh-CN" sz="32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26168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solidFill>
                  <a:schemeClr val="tx1"/>
                </a:solidFill>
                <a:effectLst/>
              </a:rPr>
              <a:t>orbit counts</a:t>
            </a:r>
            <a:endParaRPr lang="" altLang="en-US" sz="3200">
              <a:solidFill>
                <a:schemeClr val="tx1"/>
              </a:solidFill>
              <a:effectLst/>
            </a:endParaRPr>
          </a:p>
        </p:txBody>
      </p:sp>
      <p:pic>
        <p:nvPicPr>
          <p:cNvPr id="13" name="图片 12"/>
          <p:cNvPicPr>
            <a:picLocks noChangeAspect="true"/>
          </p:cNvPicPr>
          <p:nvPr/>
        </p:nvPicPr>
        <p:blipFill>
          <a:blip r:embed="rId1"/>
          <a:srcRect b="75064"/>
          <a:stretch>
            <a:fillRect/>
          </a:stretch>
        </p:blipFill>
        <p:spPr>
          <a:xfrm>
            <a:off x="4020820" y="977900"/>
            <a:ext cx="6781800" cy="1235075"/>
          </a:xfrm>
          <a:prstGeom prst="rect">
            <a:avLst/>
          </a:prstGeom>
        </p:spPr>
      </p:pic>
      <p:sp>
        <p:nvSpPr>
          <p:cNvPr id="15" name="文本框 14"/>
          <p:cNvSpPr txBox="true"/>
          <p:nvPr/>
        </p:nvSpPr>
        <p:spPr>
          <a:xfrm>
            <a:off x="1779270" y="2781300"/>
            <a:ext cx="1198880" cy="18148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" sz="1600"/>
              <a:t>输入格式：</a:t>
            </a:r>
            <a:endParaRPr lang="zh-CN" altLang="" sz="1600"/>
          </a:p>
          <a:p>
            <a:r>
              <a:rPr lang="" altLang="zh-CN" sz="1600"/>
              <a:t>n e</a:t>
            </a:r>
            <a:endParaRPr lang="" altLang="zh-CN" sz="1600"/>
          </a:p>
          <a:p>
            <a:r>
              <a:rPr lang="" altLang="zh-CN" sz="1600"/>
              <a:t>v1 v2</a:t>
            </a:r>
            <a:endParaRPr lang="" altLang="zh-CN" sz="1600"/>
          </a:p>
          <a:p>
            <a:r>
              <a:rPr lang="" altLang="zh-CN" sz="1600"/>
              <a:t>v1 v3</a:t>
            </a:r>
            <a:endParaRPr lang="" altLang="zh-CN" sz="1600"/>
          </a:p>
          <a:p>
            <a:r>
              <a:rPr lang="" altLang="zh-CN" sz="1600"/>
              <a:t>v3 v3</a:t>
            </a:r>
            <a:endParaRPr lang="" altLang="zh-CN" sz="1600"/>
          </a:p>
          <a:p>
            <a:r>
              <a:rPr lang="" altLang="zh-CN" sz="1600"/>
              <a:t>...</a:t>
            </a:r>
            <a:endParaRPr lang="" altLang="zh-CN" sz="1600"/>
          </a:p>
          <a:p>
            <a:r>
              <a:rPr lang="" altLang="zh-CN" sz="1600"/>
              <a:t>(</a:t>
            </a:r>
            <a:r>
              <a:rPr lang="zh-CN" altLang="" sz="1600"/>
              <a:t>共</a:t>
            </a:r>
            <a:r>
              <a:rPr lang="en-US" altLang="zh-CN" sz="1600"/>
              <a:t>e</a:t>
            </a:r>
            <a:r>
              <a:rPr lang="zh-CN" altLang="en-US" sz="1600"/>
              <a:t>条边</a:t>
            </a:r>
            <a:r>
              <a:rPr lang="" altLang="zh-CN" sz="1600"/>
              <a:t>)</a:t>
            </a:r>
            <a:endParaRPr lang="" altLang="zh-CN" sz="1600"/>
          </a:p>
        </p:txBody>
      </p:sp>
      <p:pic>
        <p:nvPicPr>
          <p:cNvPr id="19" name="图片 1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2578100"/>
            <a:ext cx="6048375" cy="222885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086735" y="3244850"/>
            <a:ext cx="1047750" cy="866775"/>
            <a:chOff x="2508" y="4245"/>
            <a:chExt cx="1650" cy="1365"/>
          </a:xfrm>
        </p:grpSpPr>
        <p:grpSp>
          <p:nvGrpSpPr>
            <p:cNvPr id="18" name="组合 17"/>
            <p:cNvGrpSpPr/>
            <p:nvPr/>
          </p:nvGrpSpPr>
          <p:grpSpPr>
            <a:xfrm>
              <a:off x="2508" y="4245"/>
              <a:ext cx="1651" cy="984"/>
              <a:chOff x="3458" y="4218"/>
              <a:chExt cx="1651" cy="984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603" y="4632"/>
                <a:ext cx="1506" cy="570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true"/>
              <p:nvPr/>
            </p:nvSpPr>
            <p:spPr>
              <a:xfrm>
                <a:off x="3458" y="4218"/>
                <a:ext cx="106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orca</a:t>
                </a:r>
                <a:endParaRPr lang="en-US" altLang="zh-CN"/>
              </a:p>
            </p:txBody>
          </p:sp>
        </p:grpSp>
        <p:sp>
          <p:nvSpPr>
            <p:cNvPr id="20" name="文本框 19"/>
            <p:cNvSpPr txBox="true"/>
            <p:nvPr/>
          </p:nvSpPr>
          <p:spPr>
            <a:xfrm>
              <a:off x="2508" y="5030"/>
              <a:ext cx="15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size</a:t>
              </a:r>
              <a:r>
                <a:rPr lang="" altLang="en-US"/>
                <a:t>=4</a:t>
              </a:r>
              <a:endParaRPr lang="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6133465" y="2409825"/>
            <a:ext cx="17145" cy="2886075"/>
          </a:xfrm>
          <a:prstGeom prst="lin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830820" y="1145540"/>
            <a:ext cx="746760" cy="7131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012690" y="1145540"/>
            <a:ext cx="746760" cy="7131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195320" y="1145540"/>
            <a:ext cx="746760" cy="7131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3400425" y="1493520"/>
            <a:ext cx="330835" cy="0"/>
          </a:xfrm>
          <a:prstGeom prst="line">
            <a:avLst/>
          </a:prstGeom>
          <a:ln w="28575" cmpd="sng">
            <a:solidFill>
              <a:srgbClr val="32323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324860" y="145542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31260" y="1455420"/>
            <a:ext cx="75565" cy="755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53740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3200">
                <a:solidFill>
                  <a:schemeClr val="tx1"/>
                </a:solidFill>
                <a:effectLst/>
              </a:rPr>
              <a:t>微观结构对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resilience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的影响</a:t>
            </a:r>
            <a:endParaRPr lang="zh-CN" altLang="en-US" sz="3200">
              <a:solidFill>
                <a:schemeClr val="tx1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70" y="859155"/>
            <a:ext cx="10309860" cy="5779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0">
            <a:off x="3651885" y="2799715"/>
            <a:ext cx="1475105" cy="673735"/>
            <a:chOff x="3783" y="4107"/>
            <a:chExt cx="2323" cy="1061"/>
          </a:xfrm>
        </p:grpSpPr>
        <p:sp>
          <p:nvSpPr>
            <p:cNvPr id="3" name="流程图: 可选过程 2"/>
            <p:cNvSpPr/>
            <p:nvPr/>
          </p:nvSpPr>
          <p:spPr>
            <a:xfrm>
              <a:off x="3783" y="4107"/>
              <a:ext cx="2323" cy="1061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true"/>
            <p:nvPr/>
          </p:nvSpPr>
          <p:spPr>
            <a:xfrm>
              <a:off x="4081" y="4348"/>
              <a:ext cx="1728" cy="58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/>
                <a:t>中间数据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0">
            <a:off x="6778625" y="2801620"/>
            <a:ext cx="1831975" cy="673100"/>
            <a:chOff x="3783" y="4107"/>
            <a:chExt cx="2677" cy="1060"/>
          </a:xfrm>
        </p:grpSpPr>
        <p:sp>
          <p:nvSpPr>
            <p:cNvPr id="10" name="流程图: 可选过程 9"/>
            <p:cNvSpPr/>
            <p:nvPr/>
          </p:nvSpPr>
          <p:spPr>
            <a:xfrm>
              <a:off x="3783" y="4107"/>
              <a:ext cx="2677" cy="1060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4176" y="4348"/>
              <a:ext cx="2088" cy="58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/>
                <a:t>生物学数据</a:t>
              </a:r>
              <a:endParaRPr lang="zh-CN" altLang="en-US"/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67680" y="2952750"/>
            <a:ext cx="849630" cy="3708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5567680" y="26727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9162415" y="1927225"/>
            <a:ext cx="2650490" cy="2619375"/>
            <a:chOff x="4743" y="558"/>
            <a:chExt cx="4174" cy="4125"/>
          </a:xfrm>
        </p:grpSpPr>
        <p:grpSp>
          <p:nvGrpSpPr>
            <p:cNvPr id="19" name="组合 18"/>
            <p:cNvGrpSpPr/>
            <p:nvPr/>
          </p:nvGrpSpPr>
          <p:grpSpPr>
            <a:xfrm>
              <a:off x="4743" y="558"/>
              <a:ext cx="4174" cy="4125"/>
              <a:chOff x="1464" y="2163"/>
              <a:chExt cx="5754" cy="4457"/>
            </a:xfrm>
          </p:grpSpPr>
          <p:sp>
            <p:nvSpPr>
              <p:cNvPr id="35" name="文本框 34"/>
              <p:cNvSpPr txBox="true"/>
              <p:nvPr/>
            </p:nvSpPr>
            <p:spPr>
              <a:xfrm>
                <a:off x="1464" y="2239"/>
                <a:ext cx="5524" cy="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1840</a:t>
                </a:r>
                <a:r>
                  <a:rPr lang="zh-CN" altLang="en-US" sz="1400"/>
                  <a:t>个物种的</a:t>
                </a:r>
                <a:r>
                  <a:rPr lang="en-US" altLang="zh-CN" sz="1400"/>
                  <a:t>resilience</a:t>
                </a:r>
                <a:endParaRPr lang="en-US" altLang="zh-CN" sz="140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555" y="2163"/>
                <a:ext cx="5663" cy="4457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72" y="1199"/>
              <a:ext cx="3981" cy="3015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true"/>
          </p:cNvPicPr>
          <p:nvPr/>
        </p:nvPicPr>
        <p:blipFill>
          <a:blip r:embed="rId2"/>
          <a:srcRect l="40029"/>
          <a:stretch>
            <a:fillRect/>
          </a:stretch>
        </p:blipFill>
        <p:spPr>
          <a:xfrm>
            <a:off x="444500" y="1831975"/>
            <a:ext cx="2722880" cy="2809240"/>
          </a:xfrm>
          <a:prstGeom prst="rect">
            <a:avLst/>
          </a:prstGeom>
        </p:spPr>
      </p:pic>
      <p:sp>
        <p:nvSpPr>
          <p:cNvPr id="54" name="文本框 53"/>
          <p:cNvSpPr txBox="true"/>
          <p:nvPr/>
        </p:nvSpPr>
        <p:spPr>
          <a:xfrm>
            <a:off x="217805" y="275590"/>
            <a:ext cx="6486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进展二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：中间数据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</a:t>
            </a: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生物学指标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9579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fragmentation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（中间）</a:t>
            </a:r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--&gt; resilience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（生物学）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文本框 99"/>
          <p:cNvSpPr txBox="true"/>
          <p:nvPr/>
        </p:nvSpPr>
        <p:spPr>
          <a:xfrm>
            <a:off x="838200" y="1346200"/>
            <a:ext cx="939101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cs typeface="宋体" charset="0"/>
              </a:rPr>
              <a:t>目前基于中间数据</a:t>
            </a:r>
            <a:r>
              <a:rPr lang="en-US" sz="2400" b="0">
                <a:latin typeface="Times New Roman" charset="0"/>
              </a:rPr>
              <a:t>fragmentation</a:t>
            </a:r>
            <a:r>
              <a:rPr lang="zh-CN" sz="2400" b="0">
                <a:cs typeface="宋体" charset="0"/>
              </a:rPr>
              <a:t>计算了物种的</a:t>
            </a:r>
            <a:r>
              <a:rPr lang="en-US" sz="2400" b="0">
                <a:latin typeface="Times New Roman" charset="0"/>
              </a:rPr>
              <a:t>resilience</a:t>
            </a:r>
            <a:r>
              <a:rPr lang="zh-CN" sz="2400" b="0">
                <a:cs typeface="宋体" charset="0"/>
              </a:rPr>
              <a:t>（可以理解为物种蛋白质相互作用组的鲁棒性），该指标计算步骤如下：</a:t>
            </a:r>
            <a:endParaRPr lang="zh-CN" sz="2400" b="0">
              <a:cs typeface="宋体" charset="0"/>
            </a:endParaRPr>
          </a:p>
          <a:p>
            <a:pPr indent="0">
              <a:lnSpc>
                <a:spcPct val="150000"/>
              </a:lnSpc>
            </a:pPr>
            <a:r>
              <a:rPr lang="en-US" sz="2400" b="0">
                <a:latin typeface="Times New Roman" charset="0"/>
              </a:rPr>
              <a:t>1. </a:t>
            </a:r>
            <a:r>
              <a:rPr lang="zh-CN" sz="2400" b="0">
                <a:cs typeface="宋体" charset="0"/>
              </a:rPr>
              <a:t>给定</a:t>
            </a:r>
            <a:r>
              <a:rPr lang="en-US" sz="2400" b="0">
                <a:latin typeface="Times New Roman" charset="0"/>
              </a:rPr>
              <a:t>f</a:t>
            </a:r>
            <a:r>
              <a:rPr lang="zh-CN" sz="2400" b="0">
                <a:cs typeface="宋体" charset="0"/>
              </a:rPr>
              <a:t>，（随机）移除对应数量的顶点和与之相连的边；</a:t>
            </a:r>
            <a:r>
              <a:rPr lang="en-US" sz="2400" b="0">
                <a:latin typeface="Times New Roman" charset="0"/>
              </a:rPr>
              <a:t>2. </a:t>
            </a:r>
            <a:r>
              <a:rPr lang="zh-CN" sz="2400" b="0">
                <a:cs typeface="宋体" charset="0"/>
              </a:rPr>
              <a:t>计算剩下图的</a:t>
            </a:r>
            <a:r>
              <a:rPr lang="en-US" sz="2400" b="0">
                <a:latin typeface="Times New Roman" charset="0"/>
              </a:rPr>
              <a:t>Hmsh</a:t>
            </a:r>
            <a:r>
              <a:rPr lang="zh-CN" sz="2400" b="0">
                <a:cs typeface="宋体" charset="0"/>
              </a:rPr>
              <a:t>；</a:t>
            </a:r>
            <a:r>
              <a:rPr lang="en-US" sz="2400" b="0">
                <a:latin typeface="Times New Roman" charset="0"/>
              </a:rPr>
              <a:t>3. </a:t>
            </a:r>
            <a:r>
              <a:rPr lang="zh-CN" sz="2400" b="0">
                <a:cs typeface="宋体" charset="0"/>
              </a:rPr>
              <a:t>在</a:t>
            </a:r>
            <a:r>
              <a:rPr lang="en-US" sz="2400" b="0">
                <a:latin typeface="Times New Roman" charset="0"/>
              </a:rPr>
              <a:t>100</a:t>
            </a:r>
            <a:r>
              <a:rPr lang="zh-CN" sz="2400" b="0">
                <a:cs typeface="宋体" charset="0"/>
              </a:rPr>
              <a:t>个</a:t>
            </a:r>
            <a:r>
              <a:rPr lang="en-US" sz="2400" b="0">
                <a:latin typeface="Times New Roman" charset="0"/>
              </a:rPr>
              <a:t>f</a:t>
            </a:r>
            <a:r>
              <a:rPr lang="zh-CN" sz="2400" b="0">
                <a:cs typeface="宋体" charset="0"/>
              </a:rPr>
              <a:t>下得到</a:t>
            </a:r>
            <a:r>
              <a:rPr lang="en-US" sz="2400" b="0">
                <a:latin typeface="Times New Roman" charset="0"/>
              </a:rPr>
              <a:t>100</a:t>
            </a:r>
            <a:r>
              <a:rPr lang="zh-CN" sz="2400" b="0">
                <a:cs typeface="宋体" charset="0"/>
              </a:rPr>
              <a:t>个</a:t>
            </a:r>
            <a:r>
              <a:rPr lang="en-US" sz="2400" b="0">
                <a:latin typeface="Times New Roman" charset="0"/>
              </a:rPr>
              <a:t>Hmsh</a:t>
            </a:r>
            <a:r>
              <a:rPr lang="zh-CN" sz="2400" b="0">
                <a:cs typeface="宋体" charset="0"/>
              </a:rPr>
              <a:t>；</a:t>
            </a:r>
            <a:r>
              <a:rPr lang="en-US" sz="2400" b="0">
                <a:latin typeface="宋体" charset="0"/>
              </a:rPr>
              <a:t>4. </a:t>
            </a:r>
            <a:r>
              <a:rPr lang="en-US" sz="2400" b="0">
                <a:latin typeface="Times New Roman" charset="0"/>
              </a:rPr>
              <a:t>Resilience=1-AUC</a:t>
            </a:r>
            <a:r>
              <a:rPr lang="zh-CN" sz="2400" b="0">
                <a:cs typeface="宋体" charset="0"/>
              </a:rPr>
              <a:t>。其中，第</a:t>
            </a:r>
            <a:r>
              <a:rPr lang="en-US" sz="2400" b="0">
                <a:latin typeface="Times New Roman" charset="0"/>
              </a:rPr>
              <a:t>1</a:t>
            </a:r>
            <a:r>
              <a:rPr lang="zh-CN" sz="2400" b="0">
                <a:cs typeface="宋体" charset="0"/>
              </a:rPr>
              <a:t>步的结果已经体现在中间数据</a:t>
            </a:r>
            <a:r>
              <a:rPr lang="en-US" sz="2400" b="0">
                <a:latin typeface="Times New Roman" charset="0"/>
              </a:rPr>
              <a:t>fragmentation</a:t>
            </a:r>
            <a:r>
              <a:rPr lang="zh-CN" sz="2400" b="0">
                <a:cs typeface="宋体" charset="0"/>
              </a:rPr>
              <a:t>中（局部，如图）。</a:t>
            </a:r>
            <a:endParaRPr lang="zh-CN" altLang="en-US" sz="2400" b="0">
              <a:cs typeface="宋体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3948430" y="5197475"/>
            <a:ext cx="3362325" cy="80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true"/>
          <p:nvPr/>
        </p:nvSpPr>
        <p:spPr>
          <a:xfrm>
            <a:off x="3556000" y="438785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sz="1200" b="0">
                <a:latin typeface="宋体" charset="0"/>
              </a:rPr>
              <a:t>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9579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fragmentation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（中间）</a:t>
            </a:r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--&gt; resilience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（生物学）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-214748261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1244600"/>
            <a:ext cx="10078720" cy="41389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9579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fragmentation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（中间）</a:t>
            </a:r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--&gt; resilience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（生物学）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-2147482615"/>
          <p:cNvPicPr>
            <a:picLocks noChangeAspect="true"/>
          </p:cNvPicPr>
          <p:nvPr/>
        </p:nvPicPr>
        <p:blipFill>
          <a:blip r:embed="rId1"/>
          <a:srcRect b="44961"/>
          <a:stretch>
            <a:fillRect/>
          </a:stretch>
        </p:blipFill>
        <p:spPr>
          <a:xfrm>
            <a:off x="712470" y="1255395"/>
            <a:ext cx="9645015" cy="4541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WPS 演示</Application>
  <PresentationFormat>宽屏</PresentationFormat>
  <Paragraphs>178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DejaVu Sans</vt:lpstr>
      <vt:lpstr>宋体</vt:lpstr>
      <vt:lpstr>Noto Sans CJK SC</vt:lpstr>
      <vt:lpstr>Times New Roman</vt:lpstr>
      <vt:lpstr>Arial Black</vt:lpstr>
      <vt:lpstr>微软雅黑</vt:lpstr>
      <vt:lpstr>Arial Unicode MS</vt:lpstr>
      <vt:lpstr>Office 主题​​</vt:lpstr>
      <vt:lpstr>横跨进化树的蛋白质相互作用组 适应力（稳定性）的演化研究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tyn</dc:creator>
  <cp:lastModifiedBy>evad4rs</cp:lastModifiedBy>
  <cp:revision>45</cp:revision>
  <dcterms:created xsi:type="dcterms:W3CDTF">2021-04-29T06:55:43Z</dcterms:created>
  <dcterms:modified xsi:type="dcterms:W3CDTF">2021-04-29T06:55:43Z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