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57" r:id="rId5"/>
    <p:sldId id="263" r:id="rId6"/>
    <p:sldId id="264" r:id="rId7"/>
    <p:sldId id="265" r:id="rId8"/>
    <p:sldId id="266" r:id="rId9"/>
    <p:sldId id="267" r:id="rId10"/>
    <p:sldId id="261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17120216 唐烨男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rcRect r="7651"/>
          <a:stretch>
            <a:fillRect/>
          </a:stretch>
        </p:blipFill>
        <p:spPr>
          <a:xfrm>
            <a:off x="7356475" y="4253865"/>
            <a:ext cx="41008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4253865"/>
            <a:ext cx="5982335" cy="165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1430"/>
            <a:ext cx="3306445" cy="198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" y="11430"/>
            <a:ext cx="2753995" cy="32385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4000"/>
              <a:t>横跨</a:t>
            </a:r>
            <a:r>
              <a:rPr lang="zh-CN" altLang="en-US" sz="4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进化树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5"/>
                </a:solidFill>
              </a:rPr>
              <a:t>蛋白质相互作用组</a:t>
            </a:r>
            <a:br>
              <a:rPr lang="zh-CN" altLang="en-US" sz="4000">
                <a:solidFill>
                  <a:schemeClr val="accent5"/>
                </a:solidFill>
              </a:rPr>
            </a:br>
            <a:r>
              <a:rPr lang="zh-CN" altLang="en-US" sz="4000">
                <a:solidFill>
                  <a:srgbClr val="7030A0"/>
                </a:solidFill>
              </a:rPr>
              <a:t>适应力（稳定性）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4"/>
                </a:solidFill>
              </a:rPr>
              <a:t>演化</a:t>
            </a:r>
            <a:r>
              <a:rPr lang="zh-CN" altLang="en-US" sz="4000"/>
              <a:t>研究</a:t>
            </a:r>
            <a:endParaRPr lang="zh-CN" altLang="en-US" sz="40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resilience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 interactomes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</a:t>
            </a:r>
            <a:r>
              <a:rPr lang="zh-CN" altLang="en-US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tree of life</a:t>
            </a:r>
            <a:endParaRPr lang="zh-CN" altLang="en-US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2780030" y="1127760"/>
            <a:ext cx="1418590" cy="950595"/>
          </a:xfrm>
          <a:prstGeom prst="curved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1"/>
          </p:cNvCxnSpPr>
          <p:nvPr/>
        </p:nvCxnSpPr>
        <p:spPr>
          <a:xfrm rot="16200000">
            <a:off x="7871460" y="1098550"/>
            <a:ext cx="1075690" cy="8851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959100" y="3521075"/>
            <a:ext cx="934085" cy="7810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V="true">
            <a:off x="7932420" y="3453765"/>
            <a:ext cx="866140" cy="831850"/>
          </a:xfrm>
          <a:prstGeom prst="curved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5967730"/>
            <a:ext cx="112458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6" name="文本框 35"/>
          <p:cNvSpPr txBox="true"/>
          <p:nvPr/>
        </p:nvSpPr>
        <p:spPr>
          <a:xfrm>
            <a:off x="217805" y="275590"/>
            <a:ext cx="3539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--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Output</a:t>
            </a:r>
            <a:endParaRPr lang="en-US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true"/>
          <p:nvPr/>
        </p:nvSpPr>
        <p:spPr>
          <a:xfrm>
            <a:off x="2054225" y="1689100"/>
            <a:ext cx="2850515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个物种的蛋白质相互作用对</a:t>
            </a:r>
            <a:endParaRPr lang="zh-CN" altLang="en-US" sz="1400"/>
          </a:p>
        </p:txBody>
      </p:sp>
      <p:sp>
        <p:nvSpPr>
          <p:cNvPr id="59" name="文本框 58"/>
          <p:cNvSpPr txBox="true"/>
          <p:nvPr/>
        </p:nvSpPr>
        <p:spPr>
          <a:xfrm>
            <a:off x="2021205" y="3415665"/>
            <a:ext cx="1450230" cy="306462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物种的</a:t>
            </a:r>
            <a:r>
              <a:rPr lang="zh-CN" altLang="en-US" sz="1400"/>
              <a:t>进化度</a:t>
            </a:r>
            <a:endParaRPr lang="en-US" altLang="zh-CN" sz="1400"/>
          </a:p>
        </p:txBody>
      </p:sp>
      <p:sp>
        <p:nvSpPr>
          <p:cNvPr id="60" name="文本框 59"/>
          <p:cNvSpPr txBox="true"/>
          <p:nvPr/>
        </p:nvSpPr>
        <p:spPr>
          <a:xfrm>
            <a:off x="2021205" y="2567305"/>
            <a:ext cx="2202815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个物种的进化信息</a:t>
            </a:r>
            <a:endParaRPr lang="zh-CN" altLang="en-US" sz="1400"/>
          </a:p>
        </p:txBody>
      </p:sp>
      <p:sp>
        <p:nvSpPr>
          <p:cNvPr id="61" name="文本框 60"/>
          <p:cNvSpPr txBox="true"/>
          <p:nvPr/>
        </p:nvSpPr>
        <p:spPr>
          <a:xfrm>
            <a:off x="2021205" y="5172075"/>
            <a:ext cx="1560830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en-US" sz="1400"/>
              <a:t>P</a:t>
            </a:r>
            <a:r>
              <a:rPr lang="en-US" altLang="zh-CN" sz="1400"/>
              <a:t>rotein families</a:t>
            </a:r>
            <a:endParaRPr lang="en-US" altLang="en-US" sz="1400"/>
          </a:p>
        </p:txBody>
      </p:sp>
      <p:sp>
        <p:nvSpPr>
          <p:cNvPr id="62" name="文本框 61"/>
          <p:cNvSpPr txBox="true"/>
          <p:nvPr/>
        </p:nvSpPr>
        <p:spPr>
          <a:xfrm>
            <a:off x="2021205" y="4309745"/>
            <a:ext cx="1960880" cy="306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 sz="1400"/>
              <a:t>Ecology</a:t>
            </a:r>
            <a:r>
              <a:rPr lang="en-US" altLang="en-US" sz="1400"/>
              <a:t> information</a:t>
            </a:r>
            <a:endParaRPr lang="en-US" altLang="en-US" sz="1400"/>
          </a:p>
        </p:txBody>
      </p:sp>
      <p:sp>
        <p:nvSpPr>
          <p:cNvPr id="63" name="文本框 62"/>
          <p:cNvSpPr txBox="true"/>
          <p:nvPr/>
        </p:nvSpPr>
        <p:spPr>
          <a:xfrm>
            <a:off x="7578090" y="1689315"/>
            <a:ext cx="2544544" cy="3067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1840</a:t>
            </a:r>
            <a:r>
              <a:rPr lang="zh-CN" altLang="en-US" sz="1400"/>
              <a:t>个物种的</a:t>
            </a:r>
            <a:r>
              <a:rPr lang="en-US" altLang="zh-CN" sz="1400"/>
              <a:t>resilience</a:t>
            </a:r>
            <a:endParaRPr lang="en-US" altLang="zh-CN" sz="1400"/>
          </a:p>
        </p:txBody>
      </p:sp>
      <p:sp>
        <p:nvSpPr>
          <p:cNvPr id="64" name="文本框 63"/>
          <p:cNvSpPr txBox="true"/>
          <p:nvPr/>
        </p:nvSpPr>
        <p:spPr>
          <a:xfrm>
            <a:off x="7700010" y="2567305"/>
            <a:ext cx="2422740" cy="30684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和进化度的关系</a:t>
            </a:r>
            <a:endParaRPr lang="en-US" altLang="zh-CN" sz="1400"/>
          </a:p>
        </p:txBody>
      </p:sp>
      <p:sp>
        <p:nvSpPr>
          <p:cNvPr id="65" name="文本框 64"/>
          <p:cNvSpPr txBox="true"/>
          <p:nvPr/>
        </p:nvSpPr>
        <p:spPr>
          <a:xfrm>
            <a:off x="7688580" y="3415665"/>
            <a:ext cx="2433955" cy="3067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和</a:t>
            </a:r>
            <a:r>
              <a:rPr lang="en-US" altLang="zh-CN" sz="1400"/>
              <a:t>ecology</a:t>
            </a:r>
            <a:r>
              <a:rPr lang="zh-CN" altLang="en-US" sz="1400"/>
              <a:t>的关系</a:t>
            </a:r>
            <a:endParaRPr lang="zh-CN" altLang="en-US" sz="1400"/>
          </a:p>
        </p:txBody>
      </p:sp>
      <p:sp>
        <p:nvSpPr>
          <p:cNvPr id="66" name="文本框 65"/>
          <p:cNvSpPr txBox="true"/>
          <p:nvPr/>
        </p:nvSpPr>
        <p:spPr>
          <a:xfrm>
            <a:off x="7031990" y="4202430"/>
            <a:ext cx="3090545" cy="5219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随着拓扑结构变化而增强</a:t>
            </a:r>
            <a:br>
              <a:rPr lang="zh-CN" altLang="en-US" sz="1400"/>
            </a:br>
            <a:r>
              <a:rPr lang="zh-CN" altLang="en-US" sz="1400"/>
              <a:t>：</a:t>
            </a:r>
            <a:r>
              <a:rPr lang="en-US" altLang="zh-CN" sz="1400"/>
              <a:t>IC &amp; ES</a:t>
            </a:r>
            <a:endParaRPr lang="en-US" altLang="zh-CN" sz="1400"/>
          </a:p>
        </p:txBody>
      </p:sp>
      <p:sp>
        <p:nvSpPr>
          <p:cNvPr id="67" name="文本框 66"/>
          <p:cNvSpPr txBox="true"/>
          <p:nvPr/>
        </p:nvSpPr>
        <p:spPr>
          <a:xfrm>
            <a:off x="7009130" y="5151755"/>
            <a:ext cx="3113405" cy="30670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p>
            <a:r>
              <a:rPr lang="en-US" altLang="zh-CN" sz="1400"/>
              <a:t>resilience</a:t>
            </a:r>
            <a:r>
              <a:rPr lang="zh-CN" altLang="en-US" sz="1400"/>
              <a:t>的结构机理：</a:t>
            </a:r>
            <a:r>
              <a:rPr lang="en-US" altLang="zh-CN" sz="1400"/>
              <a:t>motif &amp; IRR</a:t>
            </a:r>
            <a:endParaRPr lang="en-US" altLang="zh-CN" sz="1400"/>
          </a:p>
        </p:txBody>
      </p:sp>
      <p:cxnSp>
        <p:nvCxnSpPr>
          <p:cNvPr id="70" name="曲线连接符 69"/>
          <p:cNvCxnSpPr>
            <a:stCxn id="58" idx="3"/>
            <a:endCxn id="63" idx="1"/>
          </p:cNvCxnSpPr>
          <p:nvPr/>
        </p:nvCxnSpPr>
        <p:spPr>
          <a:xfrm>
            <a:off x="4914265" y="1842770"/>
            <a:ext cx="2673350" cy="3175"/>
          </a:xfrm>
          <a:prstGeom prst="curvedConnector2">
            <a:avLst/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59" idx="3"/>
            <a:endCxn id="64" idx="1"/>
          </p:cNvCxnSpPr>
          <p:nvPr/>
        </p:nvCxnSpPr>
        <p:spPr>
          <a:xfrm flipV="true">
            <a:off x="3481070" y="2720975"/>
            <a:ext cx="4228465" cy="848360"/>
          </a:xfrm>
          <a:prstGeom prst="curvedConnector3">
            <a:avLst>
              <a:gd name="adj1" fmla="val 50008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58" idx="3"/>
            <a:endCxn id="64" idx="1"/>
          </p:cNvCxnSpPr>
          <p:nvPr/>
        </p:nvCxnSpPr>
        <p:spPr>
          <a:xfrm>
            <a:off x="4914265" y="1842770"/>
            <a:ext cx="2795270" cy="87820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58" idx="3"/>
            <a:endCxn id="65" idx="1"/>
          </p:cNvCxnSpPr>
          <p:nvPr/>
        </p:nvCxnSpPr>
        <p:spPr>
          <a:xfrm>
            <a:off x="4914265" y="1842770"/>
            <a:ext cx="2783840" cy="172656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58" idx="3"/>
            <a:endCxn id="66" idx="1"/>
          </p:cNvCxnSpPr>
          <p:nvPr/>
        </p:nvCxnSpPr>
        <p:spPr>
          <a:xfrm>
            <a:off x="4914265" y="1842770"/>
            <a:ext cx="2127250" cy="262064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58" idx="3"/>
            <a:endCxn id="67" idx="1"/>
          </p:cNvCxnSpPr>
          <p:nvPr/>
        </p:nvCxnSpPr>
        <p:spPr>
          <a:xfrm>
            <a:off x="4914265" y="1842770"/>
            <a:ext cx="2104390" cy="346265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60" idx="3"/>
            <a:endCxn id="63" idx="1"/>
          </p:cNvCxnSpPr>
          <p:nvPr/>
        </p:nvCxnSpPr>
        <p:spPr>
          <a:xfrm flipV="true">
            <a:off x="4233545" y="1842770"/>
            <a:ext cx="3354070" cy="878205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62" idx="3"/>
            <a:endCxn id="65" idx="1"/>
          </p:cNvCxnSpPr>
          <p:nvPr/>
        </p:nvCxnSpPr>
        <p:spPr>
          <a:xfrm flipV="true">
            <a:off x="3991610" y="3569335"/>
            <a:ext cx="3706495" cy="89408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61" idx="3"/>
            <a:endCxn id="66" idx="1"/>
          </p:cNvCxnSpPr>
          <p:nvPr/>
        </p:nvCxnSpPr>
        <p:spPr>
          <a:xfrm flipV="true">
            <a:off x="3591560" y="4463415"/>
            <a:ext cx="3449955" cy="86233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61" idx="3"/>
            <a:endCxn id="67" idx="1"/>
          </p:cNvCxnSpPr>
          <p:nvPr/>
        </p:nvCxnSpPr>
        <p:spPr>
          <a:xfrm flipV="true">
            <a:off x="3591560" y="5305425"/>
            <a:ext cx="3427095" cy="20320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892300" y="1364615"/>
            <a:ext cx="3021965" cy="959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82295" y="1285240"/>
            <a:ext cx="11027410" cy="4004310"/>
            <a:chOff x="1283" y="2011"/>
            <a:chExt cx="17366" cy="6306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1283" y="2770"/>
              <a:ext cx="5293" cy="3969"/>
              <a:chOff x="1464" y="2239"/>
              <a:chExt cx="5524" cy="4126"/>
            </a:xfrm>
          </p:grpSpPr>
          <p:sp>
            <p:nvSpPr>
              <p:cNvPr id="7" name="文本框 6"/>
              <p:cNvSpPr txBox="true"/>
              <p:nvPr/>
            </p:nvSpPr>
            <p:spPr>
              <a:xfrm>
                <a:off x="1464" y="2239"/>
                <a:ext cx="5524" cy="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个物种的蛋白质相互作用对</a:t>
                </a:r>
                <a:endParaRPr lang="zh-CN" altLang="en-US" sz="1400"/>
              </a:p>
            </p:txBody>
          </p:sp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43" y="2819"/>
                <a:ext cx="5345" cy="3546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370" y="2697"/>
              <a:ext cx="5426" cy="428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394" y="4107"/>
              <a:ext cx="2439" cy="1468"/>
              <a:chOff x="8651" y="4222"/>
              <a:chExt cx="2439" cy="1468"/>
            </a:xfrm>
          </p:grpSpPr>
          <p:sp>
            <p:nvSpPr>
              <p:cNvPr id="2" name="右箭头 1"/>
              <p:cNvSpPr/>
              <p:nvPr/>
            </p:nvSpPr>
            <p:spPr>
              <a:xfrm>
                <a:off x="8768" y="4650"/>
                <a:ext cx="2323" cy="584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true"/>
              <p:nvPr/>
            </p:nvSpPr>
            <p:spPr>
              <a:xfrm>
                <a:off x="8651" y="4222"/>
                <a:ext cx="18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" altLang="zh-CN"/>
                  <a:t>Snap-4.0</a:t>
                </a:r>
                <a:endParaRPr lang="" altLang="zh-CN"/>
              </a:p>
            </p:txBody>
          </p:sp>
          <p:sp>
            <p:nvSpPr>
              <p:cNvPr id="14" name="文本框 13"/>
              <p:cNvSpPr txBox="true"/>
              <p:nvPr/>
            </p:nvSpPr>
            <p:spPr>
              <a:xfrm>
                <a:off x="8672" y="5110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"/>
                  <a:t>图计算平台</a:t>
                </a:r>
                <a:endParaRPr lang="zh-CN" altLang=""/>
              </a:p>
            </p:txBody>
          </p:sp>
        </p:grpSp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5" y="2697"/>
              <a:ext cx="8117" cy="546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10219" y="2011"/>
              <a:ext cx="8430" cy="6306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10375" y="2128"/>
              <a:ext cx="52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中间数据：</a:t>
              </a:r>
              <a:r>
                <a:rPr lang="en-US" altLang="zh-CN" sz="1400"/>
                <a:t>graph</a:t>
              </a:r>
              <a:r>
                <a:rPr lang="zh-CN" altLang="en-US" sz="1400"/>
                <a:t>的一些度量</a:t>
              </a:r>
              <a:endParaRPr lang="zh-CN" altLang="en-US" sz="1400"/>
            </a:p>
          </p:txBody>
        </p:sp>
      </p:grpSp>
      <p:sp>
        <p:nvSpPr>
          <p:cNvPr id="54" name="文本框 53"/>
          <p:cNvSpPr txBox="true"/>
          <p:nvPr/>
        </p:nvSpPr>
        <p:spPr>
          <a:xfrm>
            <a:off x="217805" y="275590"/>
            <a:ext cx="3752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--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中间数据</a:t>
            </a:r>
            <a:endParaRPr lang="" altLang="zh-CN" sz="32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377950"/>
            <a:ext cx="9796145" cy="4521835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代码目录结构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099820"/>
            <a:ext cx="10817225" cy="5015230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1063625"/>
            <a:ext cx="8629650" cy="5292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0" y="2195195"/>
            <a:ext cx="3106420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2180590"/>
            <a:ext cx="10290175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2705"/>
            <a:ext cx="9063990" cy="6371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rcRect l="40029"/>
          <a:stretch>
            <a:fillRect/>
          </a:stretch>
        </p:blipFill>
        <p:spPr>
          <a:xfrm>
            <a:off x="8028305" y="2395220"/>
            <a:ext cx="390715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44500" y="326390"/>
            <a:ext cx="2066925" cy="571500"/>
          </a:xfrm>
        </p:spPr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2021-4-14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3651885" y="2799715"/>
            <a:ext cx="1475105" cy="673735"/>
            <a:chOff x="3783" y="4107"/>
            <a:chExt cx="2323" cy="1061"/>
          </a:xfrm>
        </p:grpSpPr>
        <p:sp>
          <p:nvSpPr>
            <p:cNvPr id="3" name="流程图: 可选过程 2"/>
            <p:cNvSpPr/>
            <p:nvPr/>
          </p:nvSpPr>
          <p:spPr>
            <a:xfrm>
              <a:off x="3783" y="4107"/>
              <a:ext cx="2323" cy="106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true"/>
            <p:nvPr/>
          </p:nvSpPr>
          <p:spPr>
            <a:xfrm>
              <a:off x="4081" y="4348"/>
              <a:ext cx="1728" cy="58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/>
                <a:t>中间数据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6778625" y="2801620"/>
            <a:ext cx="1831975" cy="673100"/>
            <a:chOff x="3783" y="4107"/>
            <a:chExt cx="2677" cy="1060"/>
          </a:xfrm>
        </p:grpSpPr>
        <p:sp>
          <p:nvSpPr>
            <p:cNvPr id="10" name="流程图: 可选过程 9"/>
            <p:cNvSpPr/>
            <p:nvPr/>
          </p:nvSpPr>
          <p:spPr>
            <a:xfrm>
              <a:off x="3783" y="4107"/>
              <a:ext cx="2677" cy="106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4176" y="4348"/>
              <a:ext cx="2088" cy="58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/>
                <a:t>生物学数据</a:t>
              </a:r>
              <a:endParaRPr lang="zh-CN" altLang="en-US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67680" y="2952750"/>
            <a:ext cx="849630" cy="3708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567680" y="26727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9162415" y="1927225"/>
            <a:ext cx="2650490" cy="2619375"/>
            <a:chOff x="4743" y="558"/>
            <a:chExt cx="4174" cy="412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3" y="558"/>
              <a:ext cx="4174" cy="4125"/>
              <a:chOff x="1464" y="2163"/>
              <a:chExt cx="5754" cy="4457"/>
            </a:xfrm>
          </p:grpSpPr>
          <p:sp>
            <p:nvSpPr>
              <p:cNvPr id="35" name="文本框 34"/>
              <p:cNvSpPr txBox="true"/>
              <p:nvPr/>
            </p:nvSpPr>
            <p:spPr>
              <a:xfrm>
                <a:off x="1464" y="2239"/>
                <a:ext cx="5524" cy="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</a:t>
                </a:r>
                <a:r>
                  <a:rPr lang="en-US" altLang="zh-CN" sz="1400"/>
                  <a:t>resilience</a:t>
                </a:r>
                <a:endParaRPr lang="en-US" altLang="zh-CN" sz="14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55" y="2163"/>
                <a:ext cx="5663" cy="4457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72" y="1199"/>
              <a:ext cx="3981" cy="3015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true"/>
          </p:cNvPicPr>
          <p:nvPr/>
        </p:nvPicPr>
        <p:blipFill>
          <a:blip r:embed="rId2"/>
          <a:srcRect l="40029"/>
          <a:stretch>
            <a:fillRect/>
          </a:stretch>
        </p:blipFill>
        <p:spPr>
          <a:xfrm>
            <a:off x="444500" y="1831975"/>
            <a:ext cx="2722880" cy="280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演示</Application>
  <PresentationFormat>宽屏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Wingdings 2</vt:lpstr>
      <vt:lpstr>Noto Sans CJK SC</vt:lpstr>
      <vt:lpstr>Arial Black</vt:lpstr>
      <vt:lpstr>微软雅黑</vt:lpstr>
      <vt:lpstr>宋体</vt:lpstr>
      <vt:lpstr>Arial Unicode MS</vt:lpstr>
      <vt:lpstr>Office 主题​​</vt:lpstr>
      <vt:lpstr>横跨进化树的蛋白质相互作用组 适应力（稳定性）的演化研究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可改进（二）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tyn</dc:creator>
  <cp:lastModifiedBy>evad4rs</cp:lastModifiedBy>
  <cp:revision>31</cp:revision>
  <dcterms:created xsi:type="dcterms:W3CDTF">2021-04-15T10:06:41Z</dcterms:created>
  <dcterms:modified xsi:type="dcterms:W3CDTF">2021-04-15T10:06:41Z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