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4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17120216 唐烨男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rcRect r="7651"/>
          <a:stretch>
            <a:fillRect/>
          </a:stretch>
        </p:blipFill>
        <p:spPr>
          <a:xfrm>
            <a:off x="7356475" y="4253865"/>
            <a:ext cx="4100830" cy="1713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4253865"/>
            <a:ext cx="5982335" cy="165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1430"/>
            <a:ext cx="3306445" cy="198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" y="11430"/>
            <a:ext cx="2753995" cy="32385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" sz="4000"/>
              <a:t>横跨</a:t>
            </a:r>
            <a:r>
              <a:rPr lang="zh-CN" altLang="" sz="40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进化树</a:t>
            </a:r>
            <a:r>
              <a:rPr lang="zh-CN" altLang="" sz="4000"/>
              <a:t>的</a:t>
            </a:r>
            <a:r>
              <a:rPr lang="zh-CN" altLang="" sz="4000">
                <a:solidFill>
                  <a:schemeClr val="accent5"/>
                </a:solidFill>
              </a:rPr>
              <a:t>蛋白质相互作用组</a:t>
            </a:r>
            <a:br>
              <a:rPr lang="zh-CN" altLang="" sz="4000">
                <a:solidFill>
                  <a:schemeClr val="accent5"/>
                </a:solidFill>
              </a:rPr>
            </a:br>
            <a:r>
              <a:rPr lang="zh-CN" altLang="" sz="4000">
                <a:solidFill>
                  <a:srgbClr val="7030A0"/>
                </a:solidFill>
              </a:rPr>
              <a:t>适应力（稳定性）</a:t>
            </a:r>
            <a:r>
              <a:rPr lang="zh-CN" altLang="" sz="4000"/>
              <a:t>的</a:t>
            </a:r>
            <a:r>
              <a:rPr lang="zh-CN" altLang="" sz="4000">
                <a:solidFill>
                  <a:schemeClr val="accent4"/>
                </a:solidFill>
              </a:rPr>
              <a:t>演化</a:t>
            </a:r>
            <a:r>
              <a:rPr lang="zh-CN" altLang="" sz="4000"/>
              <a:t>研究</a:t>
            </a:r>
            <a:endParaRPr lang="zh-CN" altLang="en-US" sz="40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Evolution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zh-CN" altLang="en-US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resilience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zh-CN" altLang="en-US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 interactomes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across </a:t>
            </a:r>
            <a:r>
              <a:rPr lang="zh-CN" altLang="en-US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tree of life</a:t>
            </a:r>
            <a:endParaRPr lang="zh-CN" altLang="en-US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2780030" y="1127760"/>
            <a:ext cx="1418590" cy="950595"/>
          </a:xfrm>
          <a:prstGeom prst="curved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1"/>
          </p:cNvCxnSpPr>
          <p:nvPr/>
        </p:nvCxnSpPr>
        <p:spPr>
          <a:xfrm rot="16200000">
            <a:off x="7871460" y="1098550"/>
            <a:ext cx="1075690" cy="8851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2959100" y="3521075"/>
            <a:ext cx="934085" cy="78105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V="true">
            <a:off x="7932420" y="3453765"/>
            <a:ext cx="866140" cy="831850"/>
          </a:xfrm>
          <a:prstGeom prst="curvedConnector3">
            <a:avLst>
              <a:gd name="adj1" fmla="val 5007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20" y="5967730"/>
            <a:ext cx="112458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416800" y="454660"/>
            <a:ext cx="3554095" cy="2518410"/>
            <a:chOff x="8698" y="3002"/>
            <a:chExt cx="4823" cy="3435"/>
          </a:xfrm>
        </p:grpSpPr>
        <p:sp>
          <p:nvSpPr>
            <p:cNvPr id="23" name="文本框 22"/>
            <p:cNvSpPr txBox="true"/>
            <p:nvPr/>
          </p:nvSpPr>
          <p:spPr>
            <a:xfrm>
              <a:off x="8698" y="3002"/>
              <a:ext cx="1968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zh-CN" sz="1400"/>
                <a:t>物种的</a:t>
              </a:r>
              <a:r>
                <a:rPr lang="zh-CN" altLang="" sz="1400"/>
                <a:t>进化度</a:t>
              </a:r>
              <a:endParaRPr lang="" altLang="zh-CN" sz="1400"/>
            </a:p>
          </p:txBody>
        </p:sp>
        <p:pic>
          <p:nvPicPr>
            <p:cNvPr id="24" name="图片 2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5" y="3485"/>
              <a:ext cx="4607" cy="288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8744" y="3002"/>
              <a:ext cx="4777" cy="3435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75445" y="5060950"/>
            <a:ext cx="1695450" cy="795655"/>
            <a:chOff x="7309" y="957"/>
            <a:chExt cx="2670" cy="1253"/>
          </a:xfrm>
        </p:grpSpPr>
        <p:sp>
          <p:nvSpPr>
            <p:cNvPr id="27" name="文本框 26"/>
            <p:cNvSpPr txBox="true"/>
            <p:nvPr/>
          </p:nvSpPr>
          <p:spPr>
            <a:xfrm>
              <a:off x="7309" y="957"/>
              <a:ext cx="245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400"/>
                <a:t>P</a:t>
              </a:r>
              <a:r>
                <a:rPr lang="en-US" altLang="zh-CN" sz="1400"/>
                <a:t>rotein families</a:t>
              </a:r>
              <a:endParaRPr lang="" altLang="en-US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386" y="988"/>
              <a:ext cx="2593" cy="1222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true"/>
            <p:nvPr/>
          </p:nvSpPr>
          <p:spPr>
            <a:xfrm>
              <a:off x="8063" y="1440"/>
              <a:ext cx="123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Wingdings 2" panose="05020102010507070707" charset="0"/>
                  <a:cs typeface="Wingdings 2" panose="05020102010507070707" charset="0"/>
                </a:rPr>
                <a:t>暂无</a:t>
              </a:r>
              <a:endPara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 2" panose="05020102010507070707" charset="0"/>
                <a:cs typeface="Wingdings 2" panose="05020102010507070707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010015" y="3665855"/>
            <a:ext cx="1960880" cy="786130"/>
            <a:chOff x="7309" y="957"/>
            <a:chExt cx="3088" cy="1238"/>
          </a:xfrm>
        </p:grpSpPr>
        <p:sp>
          <p:nvSpPr>
            <p:cNvPr id="32" name="文本框 31"/>
            <p:cNvSpPr txBox="true"/>
            <p:nvPr/>
          </p:nvSpPr>
          <p:spPr>
            <a:xfrm>
              <a:off x="7309" y="957"/>
              <a:ext cx="30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Ecology</a:t>
              </a:r>
              <a:r>
                <a:rPr lang="" altLang="en-US" sz="1400"/>
                <a:t> information</a:t>
              </a:r>
              <a:endParaRPr lang="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386" y="988"/>
              <a:ext cx="3011" cy="1207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true"/>
            <p:nvPr/>
          </p:nvSpPr>
          <p:spPr>
            <a:xfrm>
              <a:off x="8272" y="1440"/>
              <a:ext cx="1239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Wingdings 2" panose="05020102010507070707" charset="0"/>
                  <a:cs typeface="Wingdings 2" panose="05020102010507070707" charset="0"/>
                </a:rPr>
                <a:t>暂无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 2" panose="05020102010507070707" charset="0"/>
                <a:cs typeface="Wingdings 2" panose="05020102010507070707" charset="0"/>
              </a:endParaRPr>
            </a:p>
          </p:txBody>
        </p:sp>
      </p:grpSp>
      <p:sp>
        <p:nvSpPr>
          <p:cNvPr id="36" name="文本框 35"/>
          <p:cNvSpPr txBox="true"/>
          <p:nvPr/>
        </p:nvSpPr>
        <p:spPr>
          <a:xfrm>
            <a:off x="532130" y="3076575"/>
            <a:ext cx="1630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altLang="zh-CN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089275" y="57785"/>
            <a:ext cx="3698875" cy="3018155"/>
            <a:chOff x="4743" y="91"/>
            <a:chExt cx="5825" cy="4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4743" y="558"/>
              <a:ext cx="5512" cy="4286"/>
              <a:chOff x="1464" y="2163"/>
              <a:chExt cx="5753" cy="44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464" y="2239"/>
                <a:ext cx="5524" cy="4126"/>
                <a:chOff x="1464" y="2239"/>
                <a:chExt cx="5524" cy="4126"/>
              </a:xfrm>
            </p:grpSpPr>
            <p:sp>
              <p:nvSpPr>
                <p:cNvPr id="7" name="文本框 6"/>
                <p:cNvSpPr txBox="true"/>
                <p:nvPr/>
              </p:nvSpPr>
              <p:spPr>
                <a:xfrm>
                  <a:off x="1464" y="2239"/>
                  <a:ext cx="5524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1840</a:t>
                  </a:r>
                  <a:r>
                    <a:rPr lang="zh-CN" altLang="en-US" sz="1400"/>
                    <a:t>个物种的蛋白质相互作用对</a:t>
                  </a:r>
                  <a:endParaRPr lang="zh-CN" altLang="en-US" sz="1400"/>
                </a:p>
              </p:txBody>
            </p:sp>
            <p:pic>
              <p:nvPicPr>
                <p:cNvPr id="8" name="图片 7"/>
                <p:cNvPicPr>
                  <a:picLocks noChangeAspect="true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3" y="2819"/>
                  <a:ext cx="5345" cy="3546"/>
                </a:xfrm>
                <a:prstGeom prst="rect">
                  <a:avLst/>
                </a:prstGeom>
              </p:spPr>
            </p:pic>
          </p:grpSp>
          <p:sp>
            <p:nvSpPr>
              <p:cNvPr id="11" name="矩形 10"/>
              <p:cNvSpPr/>
              <p:nvPr/>
            </p:nvSpPr>
            <p:spPr>
              <a:xfrm>
                <a:off x="1555" y="2163"/>
                <a:ext cx="5663" cy="4457"/>
              </a:xfrm>
              <a:prstGeom prst="rect">
                <a:avLst/>
              </a:prstGeom>
              <a:noFill/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7" name="五角星 36"/>
            <p:cNvSpPr/>
            <p:nvPr/>
          </p:nvSpPr>
          <p:spPr>
            <a:xfrm>
              <a:off x="9654" y="91"/>
              <a:ext cx="914" cy="88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2380" y="3428365"/>
            <a:ext cx="6275705" cy="2799080"/>
            <a:chOff x="3988" y="5399"/>
            <a:chExt cx="9883" cy="4408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3988" y="5472"/>
              <a:ext cx="5776" cy="4167"/>
              <a:chOff x="9355" y="2666"/>
              <a:chExt cx="4530" cy="3447"/>
            </a:xfrm>
          </p:grpSpPr>
          <p:sp>
            <p:nvSpPr>
              <p:cNvPr id="13" name="文本框 12"/>
              <p:cNvSpPr txBox="true"/>
              <p:nvPr/>
            </p:nvSpPr>
            <p:spPr>
              <a:xfrm>
                <a:off x="9355" y="2666"/>
                <a:ext cx="3240" cy="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个物种的进化信息</a:t>
                </a:r>
                <a:endParaRPr lang="zh-CN" altLang="en-US" sz="1400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9529" y="3149"/>
                <a:ext cx="4356" cy="2964"/>
                <a:chOff x="6734" y="271"/>
                <a:chExt cx="10860" cy="6734"/>
              </a:xfrm>
            </p:grpSpPr>
            <p:pic>
              <p:nvPicPr>
                <p:cNvPr id="16" name="图片 15"/>
                <p:cNvPicPr>
                  <a:picLocks noChangeAspect="true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4" y="271"/>
                  <a:ext cx="10860" cy="6735"/>
                </a:xfrm>
                <a:prstGeom prst="rect">
                  <a:avLst/>
                </a:prstGeom>
              </p:spPr>
            </p:pic>
            <p:pic>
              <p:nvPicPr>
                <p:cNvPr id="17" name="图片 16"/>
                <p:cNvPicPr>
                  <a:picLocks noChangeAspect="true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840" y="1784"/>
                  <a:ext cx="3945" cy="44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组合 43"/>
            <p:cNvGrpSpPr/>
            <p:nvPr/>
          </p:nvGrpSpPr>
          <p:grpSpPr>
            <a:xfrm>
              <a:off x="4045" y="5399"/>
              <a:ext cx="9827" cy="4408"/>
              <a:chOff x="4045" y="5399"/>
              <a:chExt cx="9827" cy="440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045" y="5399"/>
                <a:ext cx="5878" cy="4409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10378" y="6148"/>
                <a:ext cx="3494" cy="2776"/>
                <a:chOff x="10378" y="6148"/>
                <a:chExt cx="3494" cy="2776"/>
              </a:xfrm>
            </p:grpSpPr>
            <p:sp>
              <p:nvSpPr>
                <p:cNvPr id="42" name="矩形标注 41"/>
                <p:cNvSpPr/>
                <p:nvPr/>
              </p:nvSpPr>
              <p:spPr>
                <a:xfrm>
                  <a:off x="10378" y="6148"/>
                  <a:ext cx="3308" cy="2776"/>
                </a:xfrm>
                <a:prstGeom prst="wedgeRectCallout">
                  <a:avLst>
                    <a:gd name="adj1" fmla="val -75151"/>
                    <a:gd name="adj2" fmla="val 332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文本框 39"/>
                <p:cNvSpPr txBox="true"/>
                <p:nvPr/>
              </p:nvSpPr>
              <p:spPr>
                <a:xfrm>
                  <a:off x="10470" y="6253"/>
                  <a:ext cx="3403" cy="256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000"/>
                    <a:t>域：真核域 Eukarya</a:t>
                  </a:r>
                  <a:endParaRPr lang="zh-CN" altLang="en-US" sz="1000"/>
                </a:p>
                <a:p>
                  <a:r>
                    <a:rPr lang="zh-CN" altLang="en-US" sz="1000"/>
                    <a:t>界：动物界 Animalia</a:t>
                  </a:r>
                  <a:endParaRPr lang="zh-CN" altLang="en-US" sz="1000"/>
                </a:p>
                <a:p>
                  <a:r>
                    <a:rPr lang="zh-CN" altLang="en-US" sz="1000"/>
                    <a:t>门：脊索动物门 Chordata</a:t>
                  </a:r>
                  <a:endParaRPr lang="zh-CN" altLang="en-US" sz="1000"/>
                </a:p>
                <a:p>
                  <a:r>
                    <a:rPr lang="zh-CN" altLang="en-US" sz="1000"/>
                    <a:t>亚门：脊椎动物亚门 Vertebrata</a:t>
                  </a:r>
                  <a:endParaRPr lang="zh-CN" altLang="en-US" sz="1000"/>
                </a:p>
                <a:p>
                  <a:r>
                    <a:rPr lang="zh-CN" altLang="en-US" sz="1000"/>
                    <a:t>纲：哺乳纲 Mammalia</a:t>
                  </a:r>
                  <a:endParaRPr lang="zh-CN" altLang="en-US" sz="1000"/>
                </a:p>
                <a:p>
                  <a:r>
                    <a:rPr lang="zh-CN" altLang="en-US" sz="1000"/>
                    <a:t>亚纲：真兽亚纲 Eutheria</a:t>
                  </a:r>
                  <a:endParaRPr lang="zh-CN" altLang="en-US" sz="1000"/>
                </a:p>
                <a:p>
                  <a:r>
                    <a:rPr lang="zh-CN" altLang="en-US" sz="1000"/>
                    <a:t>目：灵长目 Primates</a:t>
                  </a:r>
                  <a:endParaRPr lang="zh-CN" altLang="en-US" sz="1000"/>
                </a:p>
                <a:p>
                  <a:r>
                    <a:rPr lang="zh-CN" altLang="en-US" sz="1000"/>
                    <a:t>科：人科 Hominidae</a:t>
                  </a:r>
                  <a:endParaRPr lang="zh-CN" altLang="en-US" sz="1000"/>
                </a:p>
                <a:p>
                  <a:r>
                    <a:rPr lang="zh-CN" altLang="en-US" sz="1000"/>
                    <a:t>属：人属 Homo</a:t>
                  </a:r>
                  <a:endParaRPr lang="zh-CN" altLang="en-US" sz="1000"/>
                </a:p>
                <a:p>
                  <a:r>
                    <a:rPr lang="zh-CN" altLang="en-US" sz="1000"/>
                    <a:t>种：智人种(Homo sapiens)</a:t>
                  </a:r>
                  <a:endParaRPr lang="zh-CN" altLang="en-US" sz="100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文本框 35"/>
          <p:cNvSpPr txBox="true"/>
          <p:nvPr/>
        </p:nvSpPr>
        <p:spPr>
          <a:xfrm>
            <a:off x="532130" y="3076575"/>
            <a:ext cx="2124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altLang="zh-CN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495925" y="152400"/>
            <a:ext cx="2470785" cy="3293110"/>
            <a:chOff x="11680" y="716"/>
            <a:chExt cx="3754" cy="5140"/>
          </a:xfrm>
        </p:grpSpPr>
        <p:grpSp>
          <p:nvGrpSpPr>
            <p:cNvPr id="26" name="组合 25"/>
            <p:cNvGrpSpPr/>
            <p:nvPr/>
          </p:nvGrpSpPr>
          <p:grpSpPr>
            <a:xfrm>
              <a:off x="11680" y="716"/>
              <a:ext cx="3755" cy="5141"/>
              <a:chOff x="8698" y="3002"/>
              <a:chExt cx="2385" cy="3435"/>
            </a:xfrm>
          </p:grpSpPr>
          <p:sp>
            <p:nvSpPr>
              <p:cNvPr id="23" name="文本框 22"/>
              <p:cNvSpPr txBox="true"/>
              <p:nvPr/>
            </p:nvSpPr>
            <p:spPr>
              <a:xfrm>
                <a:off x="8698" y="3002"/>
                <a:ext cx="2338" cy="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resilience</a:t>
                </a:r>
                <a:r>
                  <a:rPr lang="zh-CN" altLang="en-US" sz="1400"/>
                  <a:t>和进化度的关系</a:t>
                </a:r>
                <a:endParaRPr lang="en-US" altLang="zh-CN" sz="14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44" y="3002"/>
                <a:ext cx="2339" cy="343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27" y="1199"/>
              <a:ext cx="3533" cy="4413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2216785" y="34290"/>
            <a:ext cx="2884805" cy="2948305"/>
            <a:chOff x="4743" y="24"/>
            <a:chExt cx="4543" cy="4643"/>
          </a:xfrm>
        </p:grpSpPr>
        <p:grpSp>
          <p:nvGrpSpPr>
            <p:cNvPr id="15" name="组合 14"/>
            <p:cNvGrpSpPr/>
            <p:nvPr/>
          </p:nvGrpSpPr>
          <p:grpSpPr>
            <a:xfrm>
              <a:off x="4743" y="543"/>
              <a:ext cx="4174" cy="4125"/>
              <a:chOff x="4743" y="558"/>
              <a:chExt cx="4174" cy="412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743" y="558"/>
                <a:ext cx="4174" cy="4125"/>
                <a:chOff x="1464" y="2163"/>
                <a:chExt cx="5754" cy="4457"/>
              </a:xfrm>
            </p:grpSpPr>
            <p:sp>
              <p:nvSpPr>
                <p:cNvPr id="35" name="文本框 34"/>
                <p:cNvSpPr txBox="true"/>
                <p:nvPr/>
              </p:nvSpPr>
              <p:spPr>
                <a:xfrm>
                  <a:off x="1464" y="2239"/>
                  <a:ext cx="5524" cy="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1840</a:t>
                  </a:r>
                  <a:r>
                    <a:rPr lang="zh-CN" altLang="en-US" sz="1400"/>
                    <a:t>个物种的</a:t>
                  </a:r>
                  <a:r>
                    <a:rPr lang="en-US" altLang="zh-CN" sz="1400"/>
                    <a:t>resilience</a:t>
                  </a:r>
                  <a:endParaRPr lang="en-US" altLang="zh-CN" sz="140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555" y="2163"/>
                  <a:ext cx="5663" cy="4457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9" name="图片 38"/>
              <p:cNvPicPr>
                <a:picLocks noChangeAspect="true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2" y="1199"/>
                <a:ext cx="3981" cy="3015"/>
              </a:xfrm>
              <a:prstGeom prst="rect">
                <a:avLst/>
              </a:prstGeom>
            </p:spPr>
          </p:pic>
        </p:grpSp>
        <p:sp>
          <p:nvSpPr>
            <p:cNvPr id="37" name="五角星 36"/>
            <p:cNvSpPr/>
            <p:nvPr/>
          </p:nvSpPr>
          <p:spPr>
            <a:xfrm>
              <a:off x="8372" y="24"/>
              <a:ext cx="914" cy="88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610600" y="332740"/>
            <a:ext cx="2762885" cy="2912745"/>
            <a:chOff x="14497" y="4668"/>
            <a:chExt cx="4351" cy="4587"/>
          </a:xfrm>
        </p:grpSpPr>
        <p:pic>
          <p:nvPicPr>
            <p:cNvPr id="41" name="图片 40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7" y="5122"/>
              <a:ext cx="4171" cy="3720"/>
            </a:xfrm>
            <a:prstGeom prst="rect">
              <a:avLst/>
            </a:prstGeom>
          </p:spPr>
        </p:pic>
        <p:sp>
          <p:nvSpPr>
            <p:cNvPr id="42" name="文本框 41"/>
            <p:cNvSpPr txBox="true"/>
            <p:nvPr/>
          </p:nvSpPr>
          <p:spPr>
            <a:xfrm>
              <a:off x="14497" y="4668"/>
              <a:ext cx="383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resilience</a:t>
              </a:r>
              <a:r>
                <a:rPr lang="zh-CN" altLang="en-US" sz="1400"/>
                <a:t>和</a:t>
              </a:r>
              <a:r>
                <a:rPr lang="en-US" altLang="zh-CN" sz="1400"/>
                <a:t>ecology</a:t>
              </a:r>
              <a:r>
                <a:rPr lang="zh-CN" altLang="en-US" sz="1400"/>
                <a:t>的关系</a:t>
              </a:r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4528" y="4723"/>
              <a:ext cx="4320" cy="453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715895" y="3667760"/>
            <a:ext cx="3375025" cy="2657475"/>
            <a:chOff x="12840" y="6066"/>
            <a:chExt cx="5315" cy="4185"/>
          </a:xfrm>
        </p:grpSpPr>
        <p:grpSp>
          <p:nvGrpSpPr>
            <p:cNvPr id="47" name="组合 46"/>
            <p:cNvGrpSpPr/>
            <p:nvPr/>
          </p:nvGrpSpPr>
          <p:grpSpPr>
            <a:xfrm>
              <a:off x="12975" y="6277"/>
              <a:ext cx="5067" cy="3916"/>
              <a:chOff x="10163" y="6669"/>
              <a:chExt cx="5067" cy="3916"/>
            </a:xfrm>
          </p:grpSpPr>
          <p:pic>
            <p:nvPicPr>
              <p:cNvPr id="45" name="图片 44"/>
              <p:cNvPicPr>
                <a:picLocks noChangeAspect="true"/>
              </p:cNvPicPr>
              <p:nvPr/>
            </p:nvPicPr>
            <p:blipFill>
              <a:blip r:embed="rId4"/>
              <a:srcRect l="3466" t="-557" r="1838"/>
              <a:stretch>
                <a:fillRect/>
              </a:stretch>
            </p:blipFill>
            <p:spPr>
              <a:xfrm>
                <a:off x="10285" y="7337"/>
                <a:ext cx="4945" cy="3248"/>
              </a:xfrm>
              <a:prstGeom prst="rect">
                <a:avLst/>
              </a:prstGeom>
            </p:spPr>
          </p:pic>
          <p:sp>
            <p:nvSpPr>
              <p:cNvPr id="46" name="文本框 45"/>
              <p:cNvSpPr txBox="true"/>
              <p:nvPr/>
            </p:nvSpPr>
            <p:spPr>
              <a:xfrm>
                <a:off x="10163" y="6669"/>
                <a:ext cx="486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resilience</a:t>
                </a:r>
                <a:r>
                  <a:rPr lang="zh-CN" altLang="en-US" sz="1400"/>
                  <a:t>随着拓扑结构变化而增强</a:t>
                </a:r>
                <a:br>
                  <a:rPr lang="zh-CN" altLang="en-US" sz="1400"/>
                </a:br>
                <a:r>
                  <a:rPr lang="zh-CN" altLang="en-US" sz="1400"/>
                  <a:t>：</a:t>
                </a:r>
                <a:r>
                  <a:rPr lang="en-US" altLang="zh-CN" sz="1400"/>
                  <a:t>IC &amp; ES</a:t>
                </a:r>
                <a:endParaRPr lang="en-US" altLang="zh-CN" sz="1400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12840" y="6066"/>
              <a:ext cx="5315" cy="418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312025" y="3843020"/>
            <a:ext cx="3569335" cy="2416175"/>
            <a:chOff x="12020" y="6309"/>
            <a:chExt cx="5621" cy="3805"/>
          </a:xfrm>
        </p:grpSpPr>
        <p:sp>
          <p:nvSpPr>
            <p:cNvPr id="50" name="文本框 49"/>
            <p:cNvSpPr txBox="true"/>
            <p:nvPr/>
          </p:nvSpPr>
          <p:spPr>
            <a:xfrm>
              <a:off x="12020" y="6309"/>
              <a:ext cx="490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resilience</a:t>
              </a:r>
              <a:r>
                <a:rPr lang="zh-CN" altLang="en-US" sz="1400"/>
                <a:t>的结构机理：</a:t>
              </a:r>
              <a:r>
                <a:rPr lang="en-US" altLang="zh-CN" sz="1400"/>
                <a:t>motif &amp; IRR</a:t>
              </a:r>
              <a:endParaRPr lang="en-US" altLang="zh-CN" sz="1400"/>
            </a:p>
          </p:txBody>
        </p:sp>
        <p:pic>
          <p:nvPicPr>
            <p:cNvPr id="51" name="图片 50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95" y="6792"/>
              <a:ext cx="5373" cy="321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12071" y="6314"/>
              <a:ext cx="5571" cy="380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文本框 35"/>
          <p:cNvSpPr txBox="true"/>
          <p:nvPr/>
        </p:nvSpPr>
        <p:spPr>
          <a:xfrm>
            <a:off x="217805" y="275590"/>
            <a:ext cx="3539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--</a:t>
            </a:r>
            <a:r>
              <a:rPr lang="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Output</a:t>
            </a:r>
            <a:endParaRPr lang="en-US" altLang="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true"/>
          <p:nvPr/>
        </p:nvSpPr>
        <p:spPr>
          <a:xfrm>
            <a:off x="2054225" y="1689100"/>
            <a:ext cx="2850515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400"/>
              <a:t>1840</a:t>
            </a:r>
            <a:r>
              <a:rPr lang="zh-CN" altLang="en-US" sz="1400"/>
              <a:t>个物种的蛋白质相互作用对</a:t>
            </a:r>
            <a:endParaRPr lang="zh-CN" altLang="en-US" sz="1400"/>
          </a:p>
        </p:txBody>
      </p:sp>
      <p:sp>
        <p:nvSpPr>
          <p:cNvPr id="59" name="文本框 58"/>
          <p:cNvSpPr txBox="true"/>
          <p:nvPr/>
        </p:nvSpPr>
        <p:spPr>
          <a:xfrm>
            <a:off x="2021205" y="3415665"/>
            <a:ext cx="1450230" cy="306462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400"/>
              <a:t>物种的</a:t>
            </a:r>
            <a:r>
              <a:rPr lang="zh-CN" altLang="en-US" sz="1400"/>
              <a:t>进化度</a:t>
            </a:r>
            <a:endParaRPr lang="en-US" altLang="zh-CN" sz="1400"/>
          </a:p>
        </p:txBody>
      </p:sp>
      <p:sp>
        <p:nvSpPr>
          <p:cNvPr id="60" name="文本框 59"/>
          <p:cNvSpPr txBox="true"/>
          <p:nvPr/>
        </p:nvSpPr>
        <p:spPr>
          <a:xfrm>
            <a:off x="2021205" y="2567305"/>
            <a:ext cx="2202815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400"/>
              <a:t>1840</a:t>
            </a:r>
            <a:r>
              <a:rPr lang="zh-CN" altLang="en-US" sz="1400"/>
              <a:t>个物种的进化信息</a:t>
            </a:r>
            <a:endParaRPr lang="zh-CN" altLang="en-US" sz="1400"/>
          </a:p>
        </p:txBody>
      </p:sp>
      <p:sp>
        <p:nvSpPr>
          <p:cNvPr id="61" name="文本框 60"/>
          <p:cNvSpPr txBox="true"/>
          <p:nvPr/>
        </p:nvSpPr>
        <p:spPr>
          <a:xfrm>
            <a:off x="2021205" y="5172075"/>
            <a:ext cx="1560830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en-US" sz="1400"/>
              <a:t>P</a:t>
            </a:r>
            <a:r>
              <a:rPr lang="en-US" altLang="zh-CN" sz="1400"/>
              <a:t>rotein families</a:t>
            </a:r>
            <a:endParaRPr lang="en-US" altLang="en-US" sz="1400"/>
          </a:p>
        </p:txBody>
      </p:sp>
      <p:sp>
        <p:nvSpPr>
          <p:cNvPr id="62" name="文本框 61"/>
          <p:cNvSpPr txBox="true"/>
          <p:nvPr/>
        </p:nvSpPr>
        <p:spPr>
          <a:xfrm>
            <a:off x="2021205" y="4309745"/>
            <a:ext cx="1960880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/>
              <a:t>Ecology</a:t>
            </a:r>
            <a:r>
              <a:rPr lang="en-US" altLang="en-US" sz="1400"/>
              <a:t> information</a:t>
            </a:r>
            <a:endParaRPr lang="en-US" altLang="en-US" sz="1400"/>
          </a:p>
        </p:txBody>
      </p:sp>
      <p:sp>
        <p:nvSpPr>
          <p:cNvPr id="63" name="文本框 62"/>
          <p:cNvSpPr txBox="true"/>
          <p:nvPr/>
        </p:nvSpPr>
        <p:spPr>
          <a:xfrm>
            <a:off x="7578090" y="1689315"/>
            <a:ext cx="2544544" cy="30677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1840</a:t>
            </a:r>
            <a:r>
              <a:rPr lang="zh-CN" altLang="en-US" sz="1400"/>
              <a:t>个物种的</a:t>
            </a:r>
            <a:r>
              <a:rPr lang="en-US" altLang="zh-CN" sz="1400"/>
              <a:t>resilience</a:t>
            </a:r>
            <a:endParaRPr lang="en-US" altLang="zh-CN" sz="1400"/>
          </a:p>
        </p:txBody>
      </p:sp>
      <p:sp>
        <p:nvSpPr>
          <p:cNvPr id="64" name="文本框 63"/>
          <p:cNvSpPr txBox="true"/>
          <p:nvPr/>
        </p:nvSpPr>
        <p:spPr>
          <a:xfrm>
            <a:off x="7700010" y="2567305"/>
            <a:ext cx="2422740" cy="3068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和进化度的关系</a:t>
            </a:r>
            <a:endParaRPr lang="en-US" altLang="zh-CN" sz="1400"/>
          </a:p>
        </p:txBody>
      </p:sp>
      <p:sp>
        <p:nvSpPr>
          <p:cNvPr id="65" name="文本框 64"/>
          <p:cNvSpPr txBox="true"/>
          <p:nvPr/>
        </p:nvSpPr>
        <p:spPr>
          <a:xfrm>
            <a:off x="7688580" y="3415665"/>
            <a:ext cx="2433955" cy="3067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和</a:t>
            </a:r>
            <a:r>
              <a:rPr lang="en-US" altLang="zh-CN" sz="1400"/>
              <a:t>ecology</a:t>
            </a:r>
            <a:r>
              <a:rPr lang="zh-CN" altLang="en-US" sz="1400"/>
              <a:t>的关系</a:t>
            </a:r>
            <a:endParaRPr lang="zh-CN" altLang="en-US" sz="1400"/>
          </a:p>
        </p:txBody>
      </p:sp>
      <p:sp>
        <p:nvSpPr>
          <p:cNvPr id="66" name="文本框 65"/>
          <p:cNvSpPr txBox="true"/>
          <p:nvPr/>
        </p:nvSpPr>
        <p:spPr>
          <a:xfrm>
            <a:off x="7031990" y="4202430"/>
            <a:ext cx="3090545" cy="5219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随着拓扑结构变化而增强</a:t>
            </a:r>
            <a:br>
              <a:rPr lang="zh-CN" altLang="en-US" sz="1400"/>
            </a:br>
            <a:r>
              <a:rPr lang="zh-CN" altLang="en-US" sz="1400"/>
              <a:t>：</a:t>
            </a:r>
            <a:r>
              <a:rPr lang="en-US" altLang="zh-CN" sz="1400"/>
              <a:t>IC &amp; ES</a:t>
            </a:r>
            <a:endParaRPr lang="en-US" altLang="zh-CN" sz="1400"/>
          </a:p>
        </p:txBody>
      </p:sp>
      <p:sp>
        <p:nvSpPr>
          <p:cNvPr id="67" name="文本框 66"/>
          <p:cNvSpPr txBox="true"/>
          <p:nvPr/>
        </p:nvSpPr>
        <p:spPr>
          <a:xfrm>
            <a:off x="7009130" y="5151755"/>
            <a:ext cx="3113405" cy="3067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的结构机理：</a:t>
            </a:r>
            <a:r>
              <a:rPr lang="en-US" altLang="zh-CN" sz="1400"/>
              <a:t>motif &amp; IRR</a:t>
            </a:r>
            <a:endParaRPr lang="en-US" altLang="zh-CN" sz="1400"/>
          </a:p>
        </p:txBody>
      </p:sp>
      <p:cxnSp>
        <p:nvCxnSpPr>
          <p:cNvPr id="70" name="曲线连接符 69"/>
          <p:cNvCxnSpPr>
            <a:stCxn id="58" idx="3"/>
            <a:endCxn id="63" idx="1"/>
          </p:cNvCxnSpPr>
          <p:nvPr/>
        </p:nvCxnSpPr>
        <p:spPr>
          <a:xfrm>
            <a:off x="4914265" y="1842770"/>
            <a:ext cx="2673350" cy="3175"/>
          </a:xfrm>
          <a:prstGeom prst="curvedConnector2">
            <a:avLst/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59" idx="3"/>
            <a:endCxn id="64" idx="1"/>
          </p:cNvCxnSpPr>
          <p:nvPr/>
        </p:nvCxnSpPr>
        <p:spPr>
          <a:xfrm flipV="true">
            <a:off x="3481070" y="2720975"/>
            <a:ext cx="4228465" cy="848360"/>
          </a:xfrm>
          <a:prstGeom prst="curvedConnector3">
            <a:avLst>
              <a:gd name="adj1" fmla="val 50008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58" idx="3"/>
            <a:endCxn id="64" idx="1"/>
          </p:cNvCxnSpPr>
          <p:nvPr/>
        </p:nvCxnSpPr>
        <p:spPr>
          <a:xfrm>
            <a:off x="4914265" y="1842770"/>
            <a:ext cx="2795270" cy="87820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58" idx="3"/>
            <a:endCxn id="65" idx="1"/>
          </p:cNvCxnSpPr>
          <p:nvPr/>
        </p:nvCxnSpPr>
        <p:spPr>
          <a:xfrm>
            <a:off x="4914265" y="1842770"/>
            <a:ext cx="2783840" cy="172656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58" idx="3"/>
            <a:endCxn id="66" idx="1"/>
          </p:cNvCxnSpPr>
          <p:nvPr/>
        </p:nvCxnSpPr>
        <p:spPr>
          <a:xfrm>
            <a:off x="4914265" y="1842770"/>
            <a:ext cx="2127250" cy="262064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58" idx="3"/>
            <a:endCxn id="67" idx="1"/>
          </p:cNvCxnSpPr>
          <p:nvPr/>
        </p:nvCxnSpPr>
        <p:spPr>
          <a:xfrm>
            <a:off x="4914265" y="1842770"/>
            <a:ext cx="2104390" cy="346265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60" idx="3"/>
            <a:endCxn id="63" idx="1"/>
          </p:cNvCxnSpPr>
          <p:nvPr/>
        </p:nvCxnSpPr>
        <p:spPr>
          <a:xfrm flipV="true">
            <a:off x="4233545" y="1842770"/>
            <a:ext cx="3354070" cy="87820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62" idx="3"/>
            <a:endCxn id="65" idx="1"/>
          </p:cNvCxnSpPr>
          <p:nvPr/>
        </p:nvCxnSpPr>
        <p:spPr>
          <a:xfrm flipV="true">
            <a:off x="3991610" y="3569335"/>
            <a:ext cx="3706495" cy="894080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61" idx="3"/>
            <a:endCxn id="66" idx="1"/>
          </p:cNvCxnSpPr>
          <p:nvPr/>
        </p:nvCxnSpPr>
        <p:spPr>
          <a:xfrm flipV="true">
            <a:off x="3591560" y="4463415"/>
            <a:ext cx="3449955" cy="862330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61" idx="3"/>
            <a:endCxn id="67" idx="1"/>
          </p:cNvCxnSpPr>
          <p:nvPr/>
        </p:nvCxnSpPr>
        <p:spPr>
          <a:xfrm flipV="true">
            <a:off x="3591560" y="5305425"/>
            <a:ext cx="3427095" cy="20320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44500" y="326390"/>
            <a:ext cx="2066925" cy="571500"/>
          </a:xfrm>
        </p:spPr>
        <p:txBody>
          <a:bodyPr/>
          <a:p>
            <a:r>
              <a:rPr lang="zh-CN" altLang="en-US"/>
              <a:t>可改进（一）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8" name="文本框 67"/>
          <p:cNvSpPr txBox="true"/>
          <p:nvPr/>
        </p:nvSpPr>
        <p:spPr>
          <a:xfrm>
            <a:off x="161290" y="2622550"/>
            <a:ext cx="2350135" cy="18084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200" b="1"/>
              <a:t>Resilience</a:t>
            </a:r>
            <a:r>
              <a:rPr lang="zh-CN" altLang="en-US" sz="1200"/>
              <a:t>计算步骤：</a:t>
            </a:r>
            <a:endParaRPr lang="zh-CN" altLang="en-US" sz="1200"/>
          </a:p>
          <a:p>
            <a:br>
              <a:rPr lang="zh-CN" altLang="en-US" sz="1200"/>
            </a:br>
            <a:r>
              <a:rPr lang="en-US" altLang="zh-CN" sz="1200"/>
              <a:t>1. </a:t>
            </a:r>
            <a:r>
              <a:rPr lang="zh-CN" altLang="en-US" sz="1200"/>
              <a:t>给定</a:t>
            </a:r>
            <a:r>
              <a:rPr lang="en-US" altLang="zh-CN" sz="1200"/>
              <a:t>f</a:t>
            </a:r>
            <a:r>
              <a:rPr lang="zh-CN" altLang="en-US" sz="1200"/>
              <a:t>，（随机）移除对应数量的</a:t>
            </a:r>
            <a:r>
              <a:rPr lang="zh-CN" altLang="en-US" sz="1200" u="sng"/>
              <a:t>顶点</a:t>
            </a:r>
            <a:r>
              <a:rPr lang="zh-CN" altLang="en-US" sz="1200"/>
              <a:t>和与之相连的</a:t>
            </a:r>
            <a:r>
              <a:rPr lang="zh-CN" altLang="en-US" sz="1200" u="sng"/>
              <a:t>边</a:t>
            </a:r>
            <a:r>
              <a:rPr lang="zh-CN" altLang="en-US" sz="1200"/>
              <a:t>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2. </a:t>
            </a:r>
            <a:r>
              <a:rPr lang="zh-CN" altLang="en-US" sz="1200"/>
              <a:t>计算剩下图的</a:t>
            </a:r>
            <a:r>
              <a:rPr lang="en-US" altLang="zh-CN" sz="1200"/>
              <a:t>H</a:t>
            </a:r>
            <a:r>
              <a:rPr lang="en-US" altLang="zh-CN" sz="1200" baseline="-25000"/>
              <a:t>msh</a:t>
            </a:r>
            <a:r>
              <a:rPr lang="zh-CN" altLang="en-US" sz="1200"/>
              <a:t>；</a:t>
            </a:r>
            <a:endParaRPr lang="en-US" altLang="zh-CN" sz="1200" baseline="-25000"/>
          </a:p>
          <a:p>
            <a:endParaRPr lang="en-US" altLang="zh-CN" sz="1200" baseline="-25000"/>
          </a:p>
          <a:p>
            <a:r>
              <a:rPr lang="en-US" altLang="zh-CN" sz="1200"/>
              <a:t>3. </a:t>
            </a:r>
            <a:r>
              <a:rPr lang="zh-CN" altLang="en-US" sz="1200"/>
              <a:t>在</a:t>
            </a:r>
            <a:r>
              <a:rPr lang="en-US" altLang="zh-CN" sz="1200"/>
              <a:t>100</a:t>
            </a:r>
            <a:r>
              <a:rPr lang="zh-CN" altLang="en-US" sz="1200"/>
              <a:t>个</a:t>
            </a:r>
            <a:r>
              <a:rPr lang="en-US" altLang="zh-CN" sz="1200"/>
              <a:t>f</a:t>
            </a:r>
            <a:r>
              <a:rPr lang="zh-CN" altLang="en-US" sz="1200"/>
              <a:t>下得到</a:t>
            </a:r>
            <a:r>
              <a:rPr lang="en-US" altLang="zh-CN" sz="1200"/>
              <a:t>100</a:t>
            </a:r>
            <a:r>
              <a:rPr lang="zh-CN" altLang="en-US" sz="1200"/>
              <a:t>个</a:t>
            </a:r>
            <a:r>
              <a:rPr lang="en-US" altLang="zh-CN" sz="1200"/>
              <a:t>H</a:t>
            </a:r>
            <a:r>
              <a:rPr lang="en-US" altLang="zh-CN" sz="1200" baseline="-25000"/>
              <a:t>msh</a:t>
            </a:r>
            <a:r>
              <a:rPr lang="zh-CN" altLang="en-US" sz="1200"/>
              <a:t>；</a:t>
            </a:r>
            <a:endParaRPr lang="en-US" altLang="zh-CN" sz="1200" baseline="-25000"/>
          </a:p>
          <a:p>
            <a:endParaRPr lang="en-US" altLang="zh-CN" sz="1200" baseline="-25000"/>
          </a:p>
          <a:p>
            <a:r>
              <a:rPr lang="en-US" altLang="zh-CN" sz="1200"/>
              <a:t>4. Resilience</a:t>
            </a:r>
            <a:r>
              <a:rPr lang="" altLang="en-US" sz="1200"/>
              <a:t>=1-AUC</a:t>
            </a:r>
            <a:r>
              <a:rPr lang="zh-CN" altLang="" sz="1200"/>
              <a:t>。</a:t>
            </a:r>
            <a:endParaRPr lang="zh-CN" altLang="" sz="1200"/>
          </a:p>
        </p:txBody>
      </p:sp>
      <p:grpSp>
        <p:nvGrpSpPr>
          <p:cNvPr id="70" name="组合 69"/>
          <p:cNvGrpSpPr/>
          <p:nvPr/>
        </p:nvGrpSpPr>
        <p:grpSpPr>
          <a:xfrm>
            <a:off x="2647950" y="967105"/>
            <a:ext cx="7397750" cy="5090160"/>
            <a:chOff x="4293" y="1522"/>
            <a:chExt cx="11650" cy="8016"/>
          </a:xfrm>
        </p:grpSpPr>
        <p:grpSp>
          <p:nvGrpSpPr>
            <p:cNvPr id="67" name="组合 66"/>
            <p:cNvGrpSpPr/>
            <p:nvPr/>
          </p:nvGrpSpPr>
          <p:grpSpPr>
            <a:xfrm>
              <a:off x="4293" y="1588"/>
              <a:ext cx="11650" cy="7930"/>
              <a:chOff x="3955" y="1589"/>
              <a:chExt cx="11650" cy="7930"/>
            </a:xfrm>
          </p:grpSpPr>
          <p:pic>
            <p:nvPicPr>
              <p:cNvPr id="7" name="图片 6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955" y="1589"/>
                <a:ext cx="11651" cy="7931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4553" y="5614"/>
                <a:ext cx="323" cy="693"/>
              </a:xfrm>
              <a:prstGeom prst="ellipse">
                <a:avLst/>
              </a:prstGeom>
              <a:no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5102" y="7336"/>
                <a:ext cx="9496" cy="724"/>
                <a:chOff x="5102" y="7336"/>
                <a:chExt cx="9496" cy="724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5102" y="7799"/>
                  <a:ext cx="796" cy="138"/>
                  <a:chOff x="13802" y="7799"/>
                  <a:chExt cx="796" cy="138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4276" y="7799"/>
                    <a:ext cx="323" cy="138"/>
                    <a:chOff x="14276" y="7799"/>
                    <a:chExt cx="323" cy="138"/>
                  </a:xfrm>
                </p:grpSpPr>
                <p:cxnSp>
                  <p:nvCxnSpPr>
                    <p:cNvPr id="20" name="直接连接符 19"/>
                    <p:cNvCxnSpPr/>
                    <p:nvPr/>
                  </p:nvCxnSpPr>
                  <p:spPr>
                    <a:xfrm>
                      <a:off x="14599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/>
                    <p:cNvCxnSpPr/>
                    <p:nvPr/>
                  </p:nvCxnSpPr>
                  <p:spPr>
                    <a:xfrm>
                      <a:off x="14445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14276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13802" y="7799"/>
                    <a:ext cx="323" cy="138"/>
                    <a:chOff x="14276" y="7799"/>
                    <a:chExt cx="323" cy="138"/>
                  </a:xfrm>
                </p:grpSpPr>
                <p:cxnSp>
                  <p:nvCxnSpPr>
                    <p:cNvPr id="24" name="直接连接符 23"/>
                    <p:cNvCxnSpPr/>
                    <p:nvPr/>
                  </p:nvCxnSpPr>
                  <p:spPr>
                    <a:xfrm>
                      <a:off x="14599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连接符 24"/>
                    <p:cNvCxnSpPr/>
                    <p:nvPr/>
                  </p:nvCxnSpPr>
                  <p:spPr>
                    <a:xfrm>
                      <a:off x="14445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14276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6037" y="7799"/>
                  <a:ext cx="796" cy="138"/>
                  <a:chOff x="13802" y="7799"/>
                  <a:chExt cx="796" cy="138"/>
                </a:xfrm>
              </p:grpSpPr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4276" y="7799"/>
                    <a:ext cx="323" cy="138"/>
                    <a:chOff x="14276" y="7799"/>
                    <a:chExt cx="323" cy="138"/>
                  </a:xfrm>
                </p:grpSpPr>
                <p:cxnSp>
                  <p:nvCxnSpPr>
                    <p:cNvPr id="29" name="直接连接符 28"/>
                    <p:cNvCxnSpPr/>
                    <p:nvPr/>
                  </p:nvCxnSpPr>
                  <p:spPr>
                    <a:xfrm>
                      <a:off x="14599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/>
                    <p:cNvCxnSpPr/>
                    <p:nvPr/>
                  </p:nvCxnSpPr>
                  <p:spPr>
                    <a:xfrm>
                      <a:off x="14445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14276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13802" y="7799"/>
                    <a:ext cx="323" cy="138"/>
                    <a:chOff x="14276" y="7799"/>
                    <a:chExt cx="323" cy="138"/>
                  </a:xfrm>
                </p:grpSpPr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14599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连接符 33"/>
                    <p:cNvCxnSpPr/>
                    <p:nvPr/>
                  </p:nvCxnSpPr>
                  <p:spPr>
                    <a:xfrm>
                      <a:off x="14445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>
                      <a:off x="14276" y="7799"/>
                      <a:ext cx="0" cy="139"/>
                    </a:xfrm>
                    <a:prstGeom prst="line">
                      <a:avLst/>
                    </a:prstGeom>
                    <a:ln w="28575" cmpd="sng">
                      <a:solidFill>
                        <a:srgbClr val="FF33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12848" y="7799"/>
                  <a:ext cx="1750" cy="138"/>
                  <a:chOff x="12848" y="7799"/>
                  <a:chExt cx="1750" cy="138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13802" y="7799"/>
                    <a:ext cx="796" cy="138"/>
                    <a:chOff x="13802" y="7799"/>
                    <a:chExt cx="796" cy="138"/>
                  </a:xfrm>
                </p:grpSpPr>
                <p:grpSp>
                  <p:nvGrpSpPr>
                    <p:cNvPr id="12" name="组合 11"/>
                    <p:cNvGrpSpPr/>
                    <p:nvPr/>
                  </p:nvGrpSpPr>
                  <p:grpSpPr>
                    <a:xfrm>
                      <a:off x="14276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9" name="直接连接符 8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直接连接符 9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直接连接符 10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3802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14" name="直接连接符 13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直接连接符 14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12848" y="7799"/>
                    <a:ext cx="796" cy="138"/>
                    <a:chOff x="13802" y="7799"/>
                    <a:chExt cx="796" cy="138"/>
                  </a:xfrm>
                </p:grpSpPr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14276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接连接符 39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组合 40"/>
                    <p:cNvGrpSpPr/>
                    <p:nvPr/>
                  </p:nvGrpSpPr>
                  <p:grpSpPr>
                    <a:xfrm>
                      <a:off x="13802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42" name="直接连接符 41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直接连接符 43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7002" y="7799"/>
                  <a:ext cx="1750" cy="138"/>
                  <a:chOff x="12848" y="7799"/>
                  <a:chExt cx="1750" cy="138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3802" y="7799"/>
                    <a:ext cx="796" cy="138"/>
                    <a:chOff x="13802" y="7799"/>
                    <a:chExt cx="796" cy="138"/>
                  </a:xfrm>
                </p:grpSpPr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14276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直接连接符 49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3802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12848" y="7799"/>
                    <a:ext cx="796" cy="138"/>
                    <a:chOff x="13802" y="7799"/>
                    <a:chExt cx="796" cy="138"/>
                  </a:xfrm>
                </p:grpSpPr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14276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1" name="组合 60"/>
                    <p:cNvGrpSpPr/>
                    <p:nvPr/>
                  </p:nvGrpSpPr>
                  <p:grpSpPr>
                    <a:xfrm>
                      <a:off x="13802" y="7799"/>
                      <a:ext cx="323" cy="138"/>
                      <a:chOff x="14276" y="7799"/>
                      <a:chExt cx="323" cy="138"/>
                    </a:xfrm>
                  </p:grpSpPr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4599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接连接符 62"/>
                      <p:cNvCxnSpPr/>
                      <p:nvPr/>
                    </p:nvCxnSpPr>
                    <p:spPr>
                      <a:xfrm>
                        <a:off x="14445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直接连接符 63"/>
                      <p:cNvCxnSpPr/>
                      <p:nvPr/>
                    </p:nvCxnSpPr>
                    <p:spPr>
                      <a:xfrm>
                        <a:off x="14276" y="7799"/>
                        <a:ext cx="0" cy="139"/>
                      </a:xfrm>
                      <a:prstGeom prst="line">
                        <a:avLst/>
                      </a:prstGeom>
                      <a:ln w="28575" cmpd="sng">
                        <a:solidFill>
                          <a:srgbClr val="FF33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65" name="文本框 64"/>
                <p:cNvSpPr txBox="true"/>
                <p:nvPr/>
              </p:nvSpPr>
              <p:spPr>
                <a:xfrm>
                  <a:off x="10246" y="7336"/>
                  <a:ext cx="163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" sz="2400">
                      <a:solidFill>
                        <a:srgbClr val="FF0000"/>
                      </a:solidFill>
                    </a:rPr>
                    <a:t>……</a:t>
                  </a:r>
                  <a:endParaRPr lang="en-US" altLang="" sz="240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9" name="矩形 68"/>
            <p:cNvSpPr/>
            <p:nvPr/>
          </p:nvSpPr>
          <p:spPr>
            <a:xfrm>
              <a:off x="4445" y="1522"/>
              <a:ext cx="11292" cy="8016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8260" y="4658360"/>
            <a:ext cx="2576195" cy="868680"/>
            <a:chOff x="266" y="2525"/>
            <a:chExt cx="4057" cy="1368"/>
          </a:xfrm>
        </p:grpSpPr>
        <p:sp>
          <p:nvSpPr>
            <p:cNvPr id="71" name="文本框 70"/>
            <p:cNvSpPr txBox="true"/>
            <p:nvPr/>
          </p:nvSpPr>
          <p:spPr>
            <a:xfrm>
              <a:off x="397" y="2967"/>
              <a:ext cx="379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e.g., </a:t>
              </a:r>
              <a:r>
                <a:rPr lang="zh-CN" altLang="" sz="1400">
                  <a:ln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环境因素，如资源缺乏</a:t>
              </a:r>
              <a:endParaRPr lang="zh-CN" altLang="" sz="14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云形标注 71"/>
            <p:cNvSpPr/>
            <p:nvPr/>
          </p:nvSpPr>
          <p:spPr>
            <a:xfrm>
              <a:off x="266" y="2525"/>
              <a:ext cx="4057" cy="1368"/>
            </a:xfrm>
            <a:prstGeom prst="cloudCallout">
              <a:avLst>
                <a:gd name="adj1" fmla="val 20027"/>
                <a:gd name="adj2" fmla="val -189400"/>
              </a:avLst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true"/>
          <p:nvPr/>
        </p:nvSpPr>
        <p:spPr>
          <a:xfrm>
            <a:off x="10046335" y="2462530"/>
            <a:ext cx="2096770" cy="1814830"/>
          </a:xfrm>
          <a:prstGeom prst="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我的想法：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1. f=1</a:t>
            </a:r>
            <a:r>
              <a:rPr lang="zh-CN" altLang="en-US" sz="1600">
                <a:solidFill>
                  <a:srgbClr val="FF0000"/>
                </a:solidFill>
              </a:rPr>
              <a:t>是否有现实意义？</a:t>
            </a:r>
            <a:endParaRPr lang="zh-CN" altLang="en-US" sz="1600">
              <a:solidFill>
                <a:srgbClr val="FF0000"/>
              </a:solidFill>
            </a:endParaRPr>
          </a:p>
          <a:p>
            <a:br>
              <a:rPr lang="zh-CN" altLang="en-US" sz="1600">
                <a:solidFill>
                  <a:srgbClr val="FF0000"/>
                </a:solidFill>
              </a:rPr>
            </a:br>
            <a:r>
              <a:rPr lang="en-US" altLang="zh-CN" sz="1600">
                <a:solidFill>
                  <a:srgbClr val="FF0000"/>
                </a:solidFill>
              </a:rPr>
              <a:t>2. </a:t>
            </a:r>
            <a:r>
              <a:rPr lang="zh-CN" altLang="en-US" sz="1600">
                <a:solidFill>
                  <a:srgbClr val="FF0000"/>
                </a:solidFill>
              </a:rPr>
              <a:t>不移除顶点而从移除边入手？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31445" y="1593850"/>
            <a:ext cx="2575560" cy="868680"/>
            <a:chOff x="266" y="2525"/>
            <a:chExt cx="4056" cy="1368"/>
          </a:xfrm>
        </p:grpSpPr>
        <p:sp>
          <p:nvSpPr>
            <p:cNvPr id="80" name="文本框 79"/>
            <p:cNvSpPr txBox="true"/>
            <p:nvPr/>
          </p:nvSpPr>
          <p:spPr>
            <a:xfrm>
              <a:off x="450" y="2967"/>
              <a:ext cx="368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e.g., </a:t>
              </a:r>
              <a:r>
                <a:rPr lang="en-US" altLang="en-US" sz="14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nonsense mutation</a:t>
              </a:r>
              <a:endParaRPr lang="en-US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云形标注 80"/>
            <p:cNvSpPr/>
            <p:nvPr/>
          </p:nvSpPr>
          <p:spPr>
            <a:xfrm>
              <a:off x="266" y="2525"/>
              <a:ext cx="4057" cy="1368"/>
            </a:xfrm>
            <a:prstGeom prst="cloudCallout">
              <a:avLst>
                <a:gd name="adj1" fmla="val -27027"/>
                <a:gd name="adj2" fmla="val 134502"/>
              </a:avLst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animBg="true"/>
      <p:bldP spid="77" grpId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44500" y="326390"/>
            <a:ext cx="2066925" cy="571500"/>
          </a:xfrm>
        </p:spPr>
        <p:txBody>
          <a:bodyPr/>
          <a:p>
            <a:r>
              <a:rPr lang="zh-CN" altLang="en-US"/>
              <a:t>可改进（二）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51885" y="2672715"/>
            <a:ext cx="4591685" cy="920750"/>
            <a:chOff x="5751" y="3984"/>
            <a:chExt cx="7231" cy="1450"/>
          </a:xfrm>
        </p:grpSpPr>
        <p:grpSp>
          <p:nvGrpSpPr>
            <p:cNvPr id="8" name="组合 7"/>
            <p:cNvGrpSpPr/>
            <p:nvPr/>
          </p:nvGrpSpPr>
          <p:grpSpPr>
            <a:xfrm>
              <a:off x="5751" y="4184"/>
              <a:ext cx="2322" cy="1060"/>
              <a:chOff x="3783" y="4107"/>
              <a:chExt cx="2322" cy="1060"/>
            </a:xfrm>
          </p:grpSpPr>
          <p:sp>
            <p:nvSpPr>
              <p:cNvPr id="3" name="流程图: 可选过程 2"/>
              <p:cNvSpPr/>
              <p:nvPr/>
            </p:nvSpPr>
            <p:spPr>
              <a:xfrm>
                <a:off x="3783" y="4107"/>
                <a:ext cx="2323" cy="1061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true"/>
              <p:nvPr/>
            </p:nvSpPr>
            <p:spPr>
              <a:xfrm>
                <a:off x="4334" y="4348"/>
                <a:ext cx="1220" cy="58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p>
                <a:r>
                  <a:rPr lang="en-US" altLang="zh-CN"/>
                  <a:t>Input</a:t>
                </a:r>
                <a:endParaRPr lang="en-US" altLang="zh-CN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660" y="4187"/>
              <a:ext cx="2323" cy="1061"/>
              <a:chOff x="3783" y="4107"/>
              <a:chExt cx="2323" cy="1061"/>
            </a:xfrm>
          </p:grpSpPr>
          <p:sp>
            <p:nvSpPr>
              <p:cNvPr id="10" name="流程图: 可选过程 9"/>
              <p:cNvSpPr/>
              <p:nvPr/>
            </p:nvSpPr>
            <p:spPr>
              <a:xfrm>
                <a:off x="3783" y="4107"/>
                <a:ext cx="2323" cy="1061"/>
              </a:xfrm>
              <a:prstGeom prst="flowChartAlternate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true"/>
              <p:nvPr/>
            </p:nvSpPr>
            <p:spPr>
              <a:xfrm>
                <a:off x="4176" y="4348"/>
                <a:ext cx="1538" cy="58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p>
                <a:r>
                  <a:rPr lang="en-US" altLang="zh-CN"/>
                  <a:t>Output</a:t>
                </a:r>
                <a:endParaRPr lang="en-US" altLang="zh-CN"/>
              </a:p>
            </p:txBody>
          </p:sp>
        </p:grpSp>
        <p:sp>
          <p:nvSpPr>
            <p:cNvPr id="12" name="右箭头 11"/>
            <p:cNvSpPr/>
            <p:nvPr/>
          </p:nvSpPr>
          <p:spPr>
            <a:xfrm>
              <a:off x="8768" y="4425"/>
              <a:ext cx="1338" cy="58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8768" y="398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计算</a:t>
              </a:r>
              <a:endParaRPr lang="zh-CN" altLang="en-US"/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8768" y="485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分析</a:t>
              </a: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2145" y="1647825"/>
            <a:ext cx="8244205" cy="3399155"/>
            <a:chOff x="3027" y="2370"/>
            <a:chExt cx="12983" cy="5353"/>
          </a:xfrm>
        </p:grpSpPr>
        <p:sp>
          <p:nvSpPr>
            <p:cNvPr id="17" name="矩形 16"/>
            <p:cNvSpPr/>
            <p:nvPr/>
          </p:nvSpPr>
          <p:spPr>
            <a:xfrm>
              <a:off x="5199" y="3246"/>
              <a:ext cx="8554" cy="2954"/>
            </a:xfrm>
            <a:prstGeom prst="rect">
              <a:avLst/>
            </a:prstGeom>
            <a:noFill/>
            <a:ln w="28575" cmpd="sng">
              <a:solidFill>
                <a:srgbClr val="FF3300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027" y="2370"/>
              <a:ext cx="2467" cy="1910"/>
              <a:chOff x="3027" y="2370"/>
              <a:chExt cx="2467" cy="1910"/>
            </a:xfrm>
          </p:grpSpPr>
          <p:sp>
            <p:nvSpPr>
              <p:cNvPr id="18" name="圆角右箭头 17"/>
              <p:cNvSpPr/>
              <p:nvPr/>
            </p:nvSpPr>
            <p:spPr>
              <a:xfrm rot="2820000">
                <a:off x="3952" y="2738"/>
                <a:ext cx="1615" cy="1469"/>
              </a:xfrm>
              <a:prstGeom prst="bentArrow">
                <a:avLst>
                  <a:gd name="adj1" fmla="val 20134"/>
                  <a:gd name="adj2" fmla="val 19641"/>
                  <a:gd name="adj3" fmla="val 21729"/>
                  <a:gd name="adj4" fmla="val 43750"/>
                </a:avLst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/>
              <p:cNvSpPr txBox="true"/>
              <p:nvPr/>
            </p:nvSpPr>
            <p:spPr>
              <a:xfrm rot="19020000">
                <a:off x="3027" y="2370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</a:rPr>
                  <a:t>数据更新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圆角右箭头 23"/>
            <p:cNvSpPr/>
            <p:nvPr/>
          </p:nvSpPr>
          <p:spPr>
            <a:xfrm rot="18660000" flipV="true">
              <a:off x="13903" y="5075"/>
              <a:ext cx="1547" cy="2107"/>
            </a:xfrm>
            <a:prstGeom prst="bentArrow">
              <a:avLst>
                <a:gd name="adj1" fmla="val 20134"/>
                <a:gd name="adj2" fmla="val 19641"/>
                <a:gd name="adj3" fmla="val 21729"/>
                <a:gd name="adj4" fmla="val 43750"/>
              </a:avLst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true"/>
            <p:nvPr/>
          </p:nvSpPr>
          <p:spPr>
            <a:xfrm rot="18600000">
              <a:off x="15036" y="6749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可视化</a:t>
              </a:r>
              <a:endParaRPr lang="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77" name="文本框 76"/>
          <p:cNvSpPr txBox="true"/>
          <p:nvPr/>
        </p:nvSpPr>
        <p:spPr>
          <a:xfrm>
            <a:off x="2119630" y="5382895"/>
            <a:ext cx="2096770" cy="337185"/>
          </a:xfrm>
          <a:prstGeom prst="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我的想法：动态刷新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2021-3-25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147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Noto Sans CJK SC</vt:lpstr>
      <vt:lpstr>微软雅黑</vt:lpstr>
      <vt:lpstr>Wingdings 2</vt:lpstr>
      <vt:lpstr>Inconsolata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可改进（一）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tyn</dc:creator>
  <cp:lastModifiedBy>evad4rs</cp:lastModifiedBy>
  <cp:revision>23</cp:revision>
  <dcterms:created xsi:type="dcterms:W3CDTF">2021-03-25T07:31:05Z</dcterms:created>
  <dcterms:modified xsi:type="dcterms:W3CDTF">2021-03-25T07:31:05Z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