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7" userDrawn="1">
          <p15:clr>
            <a:srgbClr val="A4A3A4"/>
          </p15:clr>
        </p15:guide>
        <p15:guide id="2" pos="4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 showGuides="1">
      <p:cViewPr varScale="1">
        <p:scale>
          <a:sx n="120" d="100"/>
          <a:sy n="120" d="100"/>
        </p:scale>
        <p:origin x="800" y="184"/>
      </p:cViewPr>
      <p:guideLst>
        <p:guide orient="horz" pos="867"/>
        <p:guide pos="4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FI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287DD-F8F2-BC47-9B61-37E890CC54A8}" type="datetimeFigureOut">
              <a:rPr lang="ru-FI" smtClean="0"/>
              <a:t>6/2/25</a:t>
            </a:fld>
            <a:endParaRPr lang="ru-FI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FI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FI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FI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8DFF0-EE0B-EA41-B4F3-150B1F8D62F5}" type="slidenum">
              <a:rPr lang="ru-FI" smtClean="0"/>
              <a:t>‹#›</a:t>
            </a:fld>
            <a:endParaRPr lang="ru-FI"/>
          </a:p>
        </p:txBody>
      </p:sp>
    </p:spTree>
    <p:extLst>
      <p:ext uri="{BB962C8B-B14F-4D97-AF65-F5344CB8AC3E}">
        <p14:creationId xmlns:p14="http://schemas.microsoft.com/office/powerpoint/2010/main" val="1525575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FI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8DFF0-EE0B-EA41-B4F3-150B1F8D62F5}" type="slidenum">
              <a:rPr lang="ru-FI" smtClean="0"/>
              <a:t>6</a:t>
            </a:fld>
            <a:endParaRPr lang="ru-FI"/>
          </a:p>
        </p:txBody>
      </p:sp>
    </p:spTree>
    <p:extLst>
      <p:ext uri="{BB962C8B-B14F-4D97-AF65-F5344CB8AC3E}">
        <p14:creationId xmlns:p14="http://schemas.microsoft.com/office/powerpoint/2010/main" val="9233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E3BE9B-BCC9-32A5-222C-C313FA950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FI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422329-B31E-A907-6108-9F43C4EFA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FI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2F93DE-527C-80EB-F93F-3E3084EB4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F510-FB2A-544C-8AFD-897081B84230}" type="datetimeFigureOut">
              <a:rPr lang="ru-FI" smtClean="0"/>
              <a:t>6/2/25</a:t>
            </a:fld>
            <a:endParaRPr lang="ru-FI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42849C-CF52-362E-72AB-F8984B6B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FI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E436B2-1F0B-34CF-DD3B-4AC8FA902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BB54-E372-7549-AF66-43964CB14269}" type="slidenum">
              <a:rPr lang="ru-FI" smtClean="0"/>
              <a:t>‹#›</a:t>
            </a:fld>
            <a:endParaRPr lang="ru-FI"/>
          </a:p>
        </p:txBody>
      </p:sp>
    </p:spTree>
    <p:extLst>
      <p:ext uri="{BB962C8B-B14F-4D97-AF65-F5344CB8AC3E}">
        <p14:creationId xmlns:p14="http://schemas.microsoft.com/office/powerpoint/2010/main" val="194232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33778C-8139-D198-A056-8FE6D22E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FI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669944-3A36-CDC1-0C33-AFC9CB97B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FI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E90683-F330-978A-C811-DB84D6717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F510-FB2A-544C-8AFD-897081B84230}" type="datetimeFigureOut">
              <a:rPr lang="ru-FI" smtClean="0"/>
              <a:t>6/2/25</a:t>
            </a:fld>
            <a:endParaRPr lang="ru-FI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8B0D11-02C3-D6A0-7BB9-DC10C20D3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FI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C1092B-BC52-4F2B-FAD9-23E43510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BB54-E372-7549-AF66-43964CB14269}" type="slidenum">
              <a:rPr lang="ru-FI" smtClean="0"/>
              <a:t>‹#›</a:t>
            </a:fld>
            <a:endParaRPr lang="ru-FI"/>
          </a:p>
        </p:txBody>
      </p:sp>
    </p:spTree>
    <p:extLst>
      <p:ext uri="{BB962C8B-B14F-4D97-AF65-F5344CB8AC3E}">
        <p14:creationId xmlns:p14="http://schemas.microsoft.com/office/powerpoint/2010/main" val="1288598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0187A7C-C718-8737-8B97-4B2E729E7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FI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64167C-1772-89AC-7DD8-6D5CF174E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FI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E58467-CA2D-9452-55FD-9B16BDC79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F510-FB2A-544C-8AFD-897081B84230}" type="datetimeFigureOut">
              <a:rPr lang="ru-FI" smtClean="0"/>
              <a:t>6/2/25</a:t>
            </a:fld>
            <a:endParaRPr lang="ru-FI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017D0B-394E-3C07-5DA1-803EE37D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FI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4C3D77-381A-249F-3D7B-EB41ECAA1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BB54-E372-7549-AF66-43964CB14269}" type="slidenum">
              <a:rPr lang="ru-FI" smtClean="0"/>
              <a:t>‹#›</a:t>
            </a:fld>
            <a:endParaRPr lang="ru-FI"/>
          </a:p>
        </p:txBody>
      </p:sp>
    </p:spTree>
    <p:extLst>
      <p:ext uri="{BB962C8B-B14F-4D97-AF65-F5344CB8AC3E}">
        <p14:creationId xmlns:p14="http://schemas.microsoft.com/office/powerpoint/2010/main" val="225106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C82C4-81E7-4788-AA49-4735E748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FI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CBAB29-4E0A-147F-40D8-F4DDD5C00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FI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23AA47-4B35-53FA-D43E-0FFDB265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F510-FB2A-544C-8AFD-897081B84230}" type="datetimeFigureOut">
              <a:rPr lang="ru-FI" smtClean="0"/>
              <a:t>6/2/25</a:t>
            </a:fld>
            <a:endParaRPr lang="ru-FI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908693-7D6D-9C98-63EB-B8934B45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FI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7B1CC6-A4E6-85AA-5848-414BFCAA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BB54-E372-7549-AF66-43964CB14269}" type="slidenum">
              <a:rPr lang="ru-FI" smtClean="0"/>
              <a:t>‹#›</a:t>
            </a:fld>
            <a:endParaRPr lang="ru-FI"/>
          </a:p>
        </p:txBody>
      </p:sp>
    </p:spTree>
    <p:extLst>
      <p:ext uri="{BB962C8B-B14F-4D97-AF65-F5344CB8AC3E}">
        <p14:creationId xmlns:p14="http://schemas.microsoft.com/office/powerpoint/2010/main" val="206251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59A7D-55CC-60D2-0A1B-60371DFC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FI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38AA30-B0FD-E857-9311-BF770C4AD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1A0A18-5049-7E0A-4BF0-27259BC74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F510-FB2A-544C-8AFD-897081B84230}" type="datetimeFigureOut">
              <a:rPr lang="ru-FI" smtClean="0"/>
              <a:t>6/2/25</a:t>
            </a:fld>
            <a:endParaRPr lang="ru-FI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BB92B1-08AC-72FC-22E6-AA4AF96A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FI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E337EF-C182-1524-760E-DD7CE6A56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BB54-E372-7549-AF66-43964CB14269}" type="slidenum">
              <a:rPr lang="ru-FI" smtClean="0"/>
              <a:t>‹#›</a:t>
            </a:fld>
            <a:endParaRPr lang="ru-FI"/>
          </a:p>
        </p:txBody>
      </p:sp>
    </p:spTree>
    <p:extLst>
      <p:ext uri="{BB962C8B-B14F-4D97-AF65-F5344CB8AC3E}">
        <p14:creationId xmlns:p14="http://schemas.microsoft.com/office/powerpoint/2010/main" val="44066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CCD78-485C-DE54-0401-4AD8BC4F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FI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755612-1AB7-AD07-10CC-C8923BC78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FI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2CFE62-5CAD-FBBD-5095-BFDF5810C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FI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70119E-6E4A-F7CF-CF9E-52EC2D47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F510-FB2A-544C-8AFD-897081B84230}" type="datetimeFigureOut">
              <a:rPr lang="ru-FI" smtClean="0"/>
              <a:t>6/2/25</a:t>
            </a:fld>
            <a:endParaRPr lang="ru-FI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30396B-7AE2-40C0-672F-E50DD9A9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FI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0F3CB1-1E50-B838-D39F-02EEBB39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BB54-E372-7549-AF66-43964CB14269}" type="slidenum">
              <a:rPr lang="ru-FI" smtClean="0"/>
              <a:t>‹#›</a:t>
            </a:fld>
            <a:endParaRPr lang="ru-FI"/>
          </a:p>
        </p:txBody>
      </p:sp>
    </p:spTree>
    <p:extLst>
      <p:ext uri="{BB962C8B-B14F-4D97-AF65-F5344CB8AC3E}">
        <p14:creationId xmlns:p14="http://schemas.microsoft.com/office/powerpoint/2010/main" val="167692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C9BA5-DCD1-BED2-39CA-2C63E765C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FI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B5E845-C60D-CA82-1617-9C2D1716A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B17BAB-D09B-D513-7AC3-B534321B6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FI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A2925B3-28B1-475A-E4EC-E4E74E195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5A2C44D-9348-552D-5F73-EF45EF198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FI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C597DE2-DABA-5E67-5A9D-883E9EF69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F510-FB2A-544C-8AFD-897081B84230}" type="datetimeFigureOut">
              <a:rPr lang="ru-FI" smtClean="0"/>
              <a:t>6/2/25</a:t>
            </a:fld>
            <a:endParaRPr lang="ru-FI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AE93FCF-6216-33DB-7D24-7B575B3F7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FI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F30D21C-6C02-0A9A-2DDA-EF5DE7FD4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BB54-E372-7549-AF66-43964CB14269}" type="slidenum">
              <a:rPr lang="ru-FI" smtClean="0"/>
              <a:t>‹#›</a:t>
            </a:fld>
            <a:endParaRPr lang="ru-FI"/>
          </a:p>
        </p:txBody>
      </p:sp>
    </p:spTree>
    <p:extLst>
      <p:ext uri="{BB962C8B-B14F-4D97-AF65-F5344CB8AC3E}">
        <p14:creationId xmlns:p14="http://schemas.microsoft.com/office/powerpoint/2010/main" val="209636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22DCE-C100-6D92-D6AA-12A9015F6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FI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2F3905C-548C-B0F5-1E43-C4344E8D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F510-FB2A-544C-8AFD-897081B84230}" type="datetimeFigureOut">
              <a:rPr lang="ru-FI" smtClean="0"/>
              <a:t>6/2/25</a:t>
            </a:fld>
            <a:endParaRPr lang="ru-FI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F55EF9-2D15-D244-663D-AA26AAF19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FI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84A186-C575-5A02-34FC-74822ED0A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BB54-E372-7549-AF66-43964CB14269}" type="slidenum">
              <a:rPr lang="ru-FI" smtClean="0"/>
              <a:t>‹#›</a:t>
            </a:fld>
            <a:endParaRPr lang="ru-FI"/>
          </a:p>
        </p:txBody>
      </p:sp>
    </p:spTree>
    <p:extLst>
      <p:ext uri="{BB962C8B-B14F-4D97-AF65-F5344CB8AC3E}">
        <p14:creationId xmlns:p14="http://schemas.microsoft.com/office/powerpoint/2010/main" val="27140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FC7F6E1-3226-3E5E-9D30-9908A5A5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F510-FB2A-544C-8AFD-897081B84230}" type="datetimeFigureOut">
              <a:rPr lang="ru-FI" smtClean="0"/>
              <a:t>6/2/25</a:t>
            </a:fld>
            <a:endParaRPr lang="ru-FI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B071C68-49CC-0972-A266-4E6D7154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FI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690928-6B1A-6FEF-7451-5DFEF581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BB54-E372-7549-AF66-43964CB14269}" type="slidenum">
              <a:rPr lang="ru-FI" smtClean="0"/>
              <a:t>‹#›</a:t>
            </a:fld>
            <a:endParaRPr lang="ru-FI"/>
          </a:p>
        </p:txBody>
      </p:sp>
    </p:spTree>
    <p:extLst>
      <p:ext uri="{BB962C8B-B14F-4D97-AF65-F5344CB8AC3E}">
        <p14:creationId xmlns:p14="http://schemas.microsoft.com/office/powerpoint/2010/main" val="259484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CF16B-C739-42DE-3C79-316B06092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FI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2F26E0-A787-58B7-84D1-1A041EC75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FI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EAE01A-F3D8-39E8-F723-879F706CC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BA0613-33B2-14FE-C188-9F2FD9CB7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F510-FB2A-544C-8AFD-897081B84230}" type="datetimeFigureOut">
              <a:rPr lang="ru-FI" smtClean="0"/>
              <a:t>6/2/25</a:t>
            </a:fld>
            <a:endParaRPr lang="ru-FI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77F00D-0B57-BAA2-15D5-B282C3312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FI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352065-5D68-D0FA-BCDA-74671741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BB54-E372-7549-AF66-43964CB14269}" type="slidenum">
              <a:rPr lang="ru-FI" smtClean="0"/>
              <a:t>‹#›</a:t>
            </a:fld>
            <a:endParaRPr lang="ru-FI"/>
          </a:p>
        </p:txBody>
      </p:sp>
    </p:spTree>
    <p:extLst>
      <p:ext uri="{BB962C8B-B14F-4D97-AF65-F5344CB8AC3E}">
        <p14:creationId xmlns:p14="http://schemas.microsoft.com/office/powerpoint/2010/main" val="237522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438C99-98A5-C540-66B2-583A06F3B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FI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3C13343-DF28-6139-E536-A9BAD271D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FI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EEE4CE-6E9E-74B4-10C8-49DA9D4CB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2DCDFE-50AA-3AEB-650F-58F46F629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F510-FB2A-544C-8AFD-897081B84230}" type="datetimeFigureOut">
              <a:rPr lang="ru-FI" smtClean="0"/>
              <a:t>6/2/25</a:t>
            </a:fld>
            <a:endParaRPr lang="ru-FI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4E0EDF-FAD8-F15D-3606-C4D4C65E2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FI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CAB2F2-825C-4B04-196E-33F683DB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BB54-E372-7549-AF66-43964CB14269}" type="slidenum">
              <a:rPr lang="ru-FI" smtClean="0"/>
              <a:t>‹#›</a:t>
            </a:fld>
            <a:endParaRPr lang="ru-FI"/>
          </a:p>
        </p:txBody>
      </p:sp>
    </p:spTree>
    <p:extLst>
      <p:ext uri="{BB962C8B-B14F-4D97-AF65-F5344CB8AC3E}">
        <p14:creationId xmlns:p14="http://schemas.microsoft.com/office/powerpoint/2010/main" val="253731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F2C79-0B4F-DDDF-FAD2-7D6AAE6A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FI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E9222D-6A9C-F1E7-8E98-6F0DD6587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FI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CB5D9F-3CB3-918F-3C2D-5BC4CE506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5BF510-FB2A-544C-8AFD-897081B84230}" type="datetimeFigureOut">
              <a:rPr lang="ru-FI" smtClean="0"/>
              <a:t>6/2/25</a:t>
            </a:fld>
            <a:endParaRPr lang="ru-FI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D49A91-8D95-3388-8712-34E7A5D9A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FI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FB27AB-3059-056D-D451-A9EFE2B0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CABB54-E372-7549-AF66-43964CB14269}" type="slidenum">
              <a:rPr lang="ru-FI" smtClean="0"/>
              <a:t>‹#›</a:t>
            </a:fld>
            <a:endParaRPr lang="ru-FI"/>
          </a:p>
        </p:txBody>
      </p:sp>
    </p:spTree>
    <p:extLst>
      <p:ext uri="{BB962C8B-B14F-4D97-AF65-F5344CB8AC3E}">
        <p14:creationId xmlns:p14="http://schemas.microsoft.com/office/powerpoint/2010/main" val="386829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02FE00-F71C-924E-0C05-0B4270FCC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7791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chemeClr val="bg1">
                    <a:lumMod val="95000"/>
                  </a:schemeClr>
                </a:solidFill>
                <a:cs typeface="Arima Koshi" pitchFamily="2" charset="0"/>
              </a:rPr>
              <a:t>LLM in </a:t>
            </a:r>
            <a:r>
              <a:rPr lang="en-US" sz="7200" b="1" dirty="0" err="1">
                <a:solidFill>
                  <a:schemeClr val="bg1">
                    <a:lumMod val="95000"/>
                  </a:schemeClr>
                </a:solidFill>
                <a:cs typeface="Arima Koshi" pitchFamily="2" charset="0"/>
              </a:rPr>
              <a:t>cb</a:t>
            </a:r>
            <a:endParaRPr lang="ru-FI" sz="7200" b="1" dirty="0">
              <a:solidFill>
                <a:schemeClr val="bg1">
                  <a:lumMod val="95000"/>
                </a:schemeClr>
              </a:solidFill>
              <a:cs typeface="Arima Koshi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A5ADAB-210F-7645-FDFC-DA0091212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1708" y="5450114"/>
            <a:ext cx="9144000" cy="490991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FI" sz="3200" dirty="0">
                <a:solidFill>
                  <a:schemeClr val="bg1">
                    <a:lumMod val="95000"/>
                  </a:schemeClr>
                </a:solidFill>
              </a:rPr>
              <a:t>Тищенко Егор, Арзамазов Никита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BA01A9D-5E60-079D-5249-4B92BA39FD8A}"/>
              </a:ext>
            </a:extLst>
          </p:cNvPr>
          <p:cNvSpPr/>
          <p:nvPr/>
        </p:nvSpPr>
        <p:spPr>
          <a:xfrm>
            <a:off x="870857" y="711200"/>
            <a:ext cx="2743200" cy="438331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FI"/>
          </a:p>
        </p:txBody>
      </p:sp>
    </p:spTree>
    <p:extLst>
      <p:ext uri="{BB962C8B-B14F-4D97-AF65-F5344CB8AC3E}">
        <p14:creationId xmlns:p14="http://schemas.microsoft.com/office/powerpoint/2010/main" val="328512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A931C9-0135-AD80-9DFD-3DC4B7B49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C3434B82-3803-D52A-989C-D72D4E645D40}"/>
              </a:ext>
            </a:extLst>
          </p:cNvPr>
          <p:cNvSpPr/>
          <p:nvPr/>
        </p:nvSpPr>
        <p:spPr>
          <a:xfrm>
            <a:off x="285750" y="311528"/>
            <a:ext cx="11620500" cy="6234944"/>
          </a:xfrm>
          <a:prstGeom prst="roundRect">
            <a:avLst>
              <a:gd name="adj" fmla="val 768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FI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2CD5D-9191-EDEA-B8F5-0494326E801F}"/>
              </a:ext>
            </a:extLst>
          </p:cNvPr>
          <p:cNvSpPr txBox="1"/>
          <p:nvPr/>
        </p:nvSpPr>
        <p:spPr>
          <a:xfrm>
            <a:off x="647069" y="2434087"/>
            <a:ext cx="1031557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Почти полная совместимость с </a:t>
            </a:r>
            <a:r>
              <a:rPr lang="fi-FI" sz="2800" dirty="0" err="1"/>
              <a:t>OpenAI</a:t>
            </a:r>
            <a:r>
              <a:rPr lang="fi-FI" sz="2800" dirty="0"/>
              <a:t> API.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i-FI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Простота интеграции и внедрения.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Возможность перехода на </a:t>
            </a:r>
            <a:r>
              <a:rPr lang="fi-FI" sz="2800" dirty="0"/>
              <a:t>open-</a:t>
            </a:r>
            <a:r>
              <a:rPr lang="fi-FI" sz="2800" dirty="0" err="1"/>
              <a:t>source</a:t>
            </a:r>
            <a:r>
              <a:rPr lang="fi-FI" sz="2800" dirty="0"/>
              <a:t> </a:t>
            </a:r>
            <a:r>
              <a:rPr lang="ru-RU" sz="2800" dirty="0"/>
              <a:t>модели локально.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DBDF658-577A-C4CF-543C-9F3DD272A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11528"/>
            <a:ext cx="10656570" cy="174974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5400" b="1" dirty="0">
                <a:solidFill>
                  <a:schemeClr val="accent1">
                    <a:lumMod val="50000"/>
                  </a:schemeClr>
                </a:solidFill>
              </a:rPr>
              <a:t>Интеграция с </a:t>
            </a:r>
            <a:r>
              <a:rPr lang="fi-FI" sz="5400" b="1" dirty="0" err="1">
                <a:solidFill>
                  <a:schemeClr val="accent1">
                    <a:lumMod val="50000"/>
                  </a:schemeClr>
                </a:solidFill>
              </a:rPr>
              <a:t>Mistral</a:t>
            </a:r>
            <a:r>
              <a:rPr lang="fi-FI" sz="5400" b="1" dirty="0">
                <a:solidFill>
                  <a:schemeClr val="accent1">
                    <a:lumMod val="50000"/>
                  </a:schemeClr>
                </a:solidFill>
              </a:rPr>
              <a:t> API</a:t>
            </a:r>
            <a:endParaRPr lang="fi-FI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 descr="Чат Бот Изображения – скачать бесплатно на Freepik">
            <a:extLst>
              <a:ext uri="{FF2B5EF4-FFF2-40B4-BE49-F238E27FC236}">
                <a16:creationId xmlns:a16="http://schemas.microsoft.com/office/drawing/2014/main" id="{8B68E773-DB28-7743-D2CF-C58B235EB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138" y="5198328"/>
            <a:ext cx="1299412" cy="129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451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562840-F41F-8E30-9408-F188A6926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30E950BB-773B-2277-360A-8F8905EF6740}"/>
              </a:ext>
            </a:extLst>
          </p:cNvPr>
          <p:cNvSpPr/>
          <p:nvPr/>
        </p:nvSpPr>
        <p:spPr>
          <a:xfrm>
            <a:off x="285750" y="311528"/>
            <a:ext cx="11620500" cy="6234944"/>
          </a:xfrm>
          <a:prstGeom prst="roundRect">
            <a:avLst>
              <a:gd name="adj" fmla="val 768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FI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67B8FE-CDCE-1D9F-2246-4DC6E82419FA}"/>
              </a:ext>
            </a:extLst>
          </p:cNvPr>
          <p:cNvSpPr txBox="1"/>
          <p:nvPr/>
        </p:nvSpPr>
        <p:spPr>
          <a:xfrm>
            <a:off x="640080" y="2305615"/>
            <a:ext cx="1031557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Поисковый движок, оптимизированный под </a:t>
            </a:r>
            <a:r>
              <a:rPr lang="fi-FI" sz="2800" dirty="0">
                <a:solidFill>
                  <a:schemeClr val="accent1">
                    <a:lumMod val="50000"/>
                  </a:schemeClr>
                </a:solidFill>
              </a:rPr>
              <a:t>LLM.</a:t>
            </a:r>
            <a:endParaRPr lang="ru-RU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i-FI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Готовая фильтрация, ранжирование.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Обеспечивает высокую релевантность свежих данных.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8078423-A58C-0BA2-72C1-CD204837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11528"/>
            <a:ext cx="10656570" cy="174974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i-FI" sz="5400" b="1" dirty="0" err="1"/>
              <a:t>Tavily</a:t>
            </a:r>
            <a:r>
              <a:rPr lang="fi-FI" sz="5400" b="1" dirty="0"/>
              <a:t> </a:t>
            </a:r>
            <a:r>
              <a:rPr lang="fi-FI" sz="5400" b="1" dirty="0" err="1"/>
              <a:t>Search</a:t>
            </a:r>
            <a:r>
              <a:rPr lang="fi-FI" sz="5400" b="1" dirty="0"/>
              <a:t> API</a:t>
            </a:r>
            <a:endParaRPr lang="fi-FI" sz="5400" dirty="0"/>
          </a:p>
        </p:txBody>
      </p:sp>
      <p:pic>
        <p:nvPicPr>
          <p:cNvPr id="3" name="Picture 2" descr="Чат Бот Изображения – скачать бесплатно на Freepik">
            <a:extLst>
              <a:ext uri="{FF2B5EF4-FFF2-40B4-BE49-F238E27FC236}">
                <a16:creationId xmlns:a16="http://schemas.microsoft.com/office/drawing/2014/main" id="{D7361F99-5EBD-8A6C-EA85-A71A7ADB9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138" y="5198328"/>
            <a:ext cx="1299412" cy="129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373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51ABF7-666A-7B78-67EC-DA7D683CC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121334F4-C77A-C386-6C6B-59288FEA345C}"/>
              </a:ext>
            </a:extLst>
          </p:cNvPr>
          <p:cNvSpPr/>
          <p:nvPr/>
        </p:nvSpPr>
        <p:spPr>
          <a:xfrm>
            <a:off x="285750" y="311528"/>
            <a:ext cx="11620500" cy="6234944"/>
          </a:xfrm>
          <a:prstGeom prst="roundRect">
            <a:avLst>
              <a:gd name="adj" fmla="val 768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FI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DFB821-FFE3-7652-D612-DE119984E061}"/>
              </a:ext>
            </a:extLst>
          </p:cNvPr>
          <p:cNvSpPr txBox="1"/>
          <p:nvPr/>
        </p:nvSpPr>
        <p:spPr>
          <a:xfrm>
            <a:off x="640080" y="2089785"/>
            <a:ext cx="1146873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21 вопрос по экономике и новостям.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2800" dirty="0" err="1">
                <a:solidFill>
                  <a:schemeClr val="accent1">
                    <a:lumMod val="50000"/>
                  </a:schemeClr>
                </a:solidFill>
              </a:rPr>
              <a:t>Mistral</a:t>
            </a:r>
            <a:r>
              <a:rPr lang="fi-FI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i-FI" sz="2800" dirty="0" err="1">
                <a:solidFill>
                  <a:schemeClr val="accent1">
                    <a:lumMod val="50000"/>
                  </a:schemeClr>
                </a:solidFill>
              </a:rPr>
              <a:t>Large</a:t>
            </a:r>
            <a:r>
              <a:rPr lang="fi-FI" sz="2800" dirty="0">
                <a:solidFill>
                  <a:schemeClr val="accent1">
                    <a:lumMod val="50000"/>
                  </a:schemeClr>
                </a:solidFill>
              </a:rPr>
              <a:t> — 14/21 </a:t>
            </a: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корректных ответов.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2800" dirty="0" err="1">
                <a:solidFill>
                  <a:schemeClr val="accent1">
                    <a:lumMod val="50000"/>
                  </a:schemeClr>
                </a:solidFill>
              </a:rPr>
              <a:t>Mistral</a:t>
            </a:r>
            <a:r>
              <a:rPr lang="fi-FI" sz="2800" dirty="0">
                <a:solidFill>
                  <a:schemeClr val="accent1">
                    <a:lumMod val="50000"/>
                  </a:schemeClr>
                </a:solidFill>
              </a:rPr>
              <a:t> 8B — 12/21.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2800" dirty="0">
                <a:solidFill>
                  <a:schemeClr val="accent1">
                    <a:lumMod val="50000"/>
                  </a:schemeClr>
                </a:solidFill>
              </a:rPr>
              <a:t>LLM+RAG (</a:t>
            </a:r>
            <a:r>
              <a:rPr lang="fi-FI" sz="2800" dirty="0" err="1">
                <a:solidFill>
                  <a:schemeClr val="accent1">
                    <a:lumMod val="50000"/>
                  </a:schemeClr>
                </a:solidFill>
              </a:rPr>
              <a:t>Mistral</a:t>
            </a:r>
            <a:r>
              <a:rPr lang="fi-FI" sz="2800" dirty="0">
                <a:solidFill>
                  <a:schemeClr val="accent1">
                    <a:lumMod val="50000"/>
                  </a:schemeClr>
                </a:solidFill>
              </a:rPr>
              <a:t> 8B ) — 8/21</a:t>
            </a:r>
            <a:endParaRPr lang="ru-RU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i-FI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2800" dirty="0" err="1">
                <a:solidFill>
                  <a:schemeClr val="accent1">
                    <a:lumMod val="50000"/>
                  </a:schemeClr>
                </a:solidFill>
              </a:rPr>
              <a:t>Tool</a:t>
            </a:r>
            <a:r>
              <a:rPr lang="fi-FI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i-FI" sz="2800" dirty="0" err="1">
                <a:solidFill>
                  <a:schemeClr val="accent1">
                    <a:lumMod val="50000"/>
                  </a:schemeClr>
                </a:solidFill>
              </a:rPr>
              <a:t>calling</a:t>
            </a:r>
            <a:r>
              <a:rPr lang="fi-FI" sz="2800" dirty="0">
                <a:solidFill>
                  <a:schemeClr val="accent1">
                    <a:lumMod val="50000"/>
                  </a:schemeClr>
                </a:solidFill>
              </a:rPr>
              <a:t> + </a:t>
            </a:r>
            <a:r>
              <a:rPr lang="fi-FI" sz="2800" dirty="0" err="1">
                <a:solidFill>
                  <a:schemeClr val="accent1">
                    <a:lumMod val="50000"/>
                  </a:schemeClr>
                </a:solidFill>
              </a:rPr>
              <a:t>Tavily</a:t>
            </a:r>
            <a:r>
              <a:rPr lang="fi-FI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существенно повышают результативность.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C1493C0-69D7-25E4-C9D9-7CBCE8EBB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11528"/>
            <a:ext cx="10656570" cy="174974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5400" b="1" dirty="0"/>
              <a:t>Бенчмаркинг моделей</a:t>
            </a:r>
            <a:endParaRPr lang="fi-FI" sz="5400" dirty="0"/>
          </a:p>
        </p:txBody>
      </p:sp>
      <p:pic>
        <p:nvPicPr>
          <p:cNvPr id="3" name="Picture 2" descr="Чат Бот Изображения – скачать бесплатно на Freepik">
            <a:extLst>
              <a:ext uri="{FF2B5EF4-FFF2-40B4-BE49-F238E27FC236}">
                <a16:creationId xmlns:a16="http://schemas.microsoft.com/office/drawing/2014/main" id="{22F6740E-A404-16FD-7E55-6CD15AF94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138" y="5198328"/>
            <a:ext cx="1299412" cy="129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178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0BE9B8-16BF-540B-C106-3C2BF8A7D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5866E2EA-9D6E-8224-C1D1-D82858962844}"/>
              </a:ext>
            </a:extLst>
          </p:cNvPr>
          <p:cNvSpPr/>
          <p:nvPr/>
        </p:nvSpPr>
        <p:spPr>
          <a:xfrm>
            <a:off x="4457700" y="311528"/>
            <a:ext cx="7448550" cy="6234944"/>
          </a:xfrm>
          <a:prstGeom prst="roundRect">
            <a:avLst>
              <a:gd name="adj" fmla="val 768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FI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4720A-A9E2-69BA-D368-B21D10660EC8}"/>
              </a:ext>
            </a:extLst>
          </p:cNvPr>
          <p:cNvSpPr txBox="1"/>
          <p:nvPr/>
        </p:nvSpPr>
        <p:spPr>
          <a:xfrm>
            <a:off x="4990784" y="797510"/>
            <a:ext cx="638238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Гибридный подход (</a:t>
            </a:r>
            <a:r>
              <a:rPr lang="fi-FI" sz="2800" dirty="0"/>
              <a:t>RAG + </a:t>
            </a:r>
            <a:r>
              <a:rPr lang="fi-FI" sz="2800" dirty="0" err="1"/>
              <a:t>tool</a:t>
            </a:r>
            <a:r>
              <a:rPr lang="fi-FI" sz="2800" dirty="0"/>
              <a:t> </a:t>
            </a:r>
            <a:r>
              <a:rPr lang="fi-FI" sz="2800" dirty="0" err="1"/>
              <a:t>calling</a:t>
            </a:r>
            <a:r>
              <a:rPr lang="fi-FI" sz="2800" dirty="0"/>
              <a:t>) — </a:t>
            </a:r>
            <a:r>
              <a:rPr lang="ru-RU" sz="2800" dirty="0"/>
              <a:t>оптимален для новостей.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2800" dirty="0"/>
              <a:t>RAG </a:t>
            </a:r>
            <a:r>
              <a:rPr lang="ru-RU" sz="2800" dirty="0"/>
              <a:t>хорош для формализованных документов и архивов.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2800" dirty="0" err="1"/>
              <a:t>Tool</a:t>
            </a:r>
            <a:r>
              <a:rPr lang="fi-FI" sz="2800" dirty="0"/>
              <a:t> </a:t>
            </a:r>
            <a:r>
              <a:rPr lang="fi-FI" sz="2800" dirty="0" err="1"/>
              <a:t>calling</a:t>
            </a:r>
            <a:r>
              <a:rPr lang="fi-FI" sz="2800" dirty="0"/>
              <a:t> </a:t>
            </a:r>
            <a:r>
              <a:rPr lang="ru-RU" sz="2800" dirty="0"/>
              <a:t>нужен для актуальности.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Выбор модели зависит от задач, инфраструктуры и требований к конфиденциальности.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40EE08E-FE45-3F25-D157-31AEEF3DE90F}"/>
              </a:ext>
            </a:extLst>
          </p:cNvPr>
          <p:cNvSpPr txBox="1">
            <a:spLocks/>
          </p:cNvSpPr>
          <p:nvPr/>
        </p:nvSpPr>
        <p:spPr>
          <a:xfrm>
            <a:off x="695325" y="2415037"/>
            <a:ext cx="3606808" cy="17497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FI" sz="6600" b="1" dirty="0">
                <a:solidFill>
                  <a:schemeClr val="bg1"/>
                </a:solidFill>
                <a:cs typeface="Arima Koshi" pitchFamily="2" charset="0"/>
              </a:rPr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97685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>
            <a:extLst>
              <a:ext uri="{FF2B5EF4-FFF2-40B4-BE49-F238E27FC236}">
                <a16:creationId xmlns:a16="http://schemas.microsoft.com/office/drawing/2014/main" id="{76852914-C425-F387-DAC3-2125C6A0FEA5}"/>
              </a:ext>
            </a:extLst>
          </p:cNvPr>
          <p:cNvSpPr/>
          <p:nvPr/>
        </p:nvSpPr>
        <p:spPr>
          <a:xfrm>
            <a:off x="285750" y="311528"/>
            <a:ext cx="11620500" cy="6234944"/>
          </a:xfrm>
          <a:prstGeom prst="roundRect">
            <a:avLst>
              <a:gd name="adj" fmla="val 768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FI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83290-6761-68DB-9846-CF36C9D9A4FF}"/>
              </a:ext>
            </a:extLst>
          </p:cNvPr>
          <p:cNvSpPr txBox="1"/>
          <p:nvPr/>
        </p:nvSpPr>
        <p:spPr>
          <a:xfrm>
            <a:off x="633006" y="2376247"/>
            <a:ext cx="6096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Создание </a:t>
            </a:r>
            <a:r>
              <a:rPr lang="en-US" sz="3200" dirty="0"/>
              <a:t>QA</a:t>
            </a:r>
            <a:r>
              <a:rPr lang="fi-FI" sz="3200" dirty="0"/>
              <a:t>-</a:t>
            </a:r>
            <a:r>
              <a:rPr lang="ru-RU" sz="3200" dirty="0"/>
              <a:t>бота на основе </a:t>
            </a:r>
            <a:r>
              <a:rPr lang="en-US" sz="3200" dirty="0"/>
              <a:t>LLM</a:t>
            </a:r>
            <a:r>
              <a:rPr lang="ru-RU" sz="3200" dirty="0"/>
              <a:t> для ответов на вопросы по текстам и актуальным новостям.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70B9910-F76F-5A64-E646-87D9CC09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06" y="256856"/>
            <a:ext cx="3117565" cy="1749744"/>
          </a:xfrm>
        </p:spPr>
        <p:txBody>
          <a:bodyPr>
            <a:noAutofit/>
          </a:bodyPr>
          <a:lstStyle/>
          <a:p>
            <a:r>
              <a:rPr lang="ru-FI" sz="5400" b="1" dirty="0">
                <a:solidFill>
                  <a:schemeClr val="accent1">
                    <a:lumMod val="50000"/>
                  </a:schemeClr>
                </a:solidFill>
                <a:cs typeface="Arima Koshi" pitchFamily="2" charset="0"/>
              </a:rPr>
              <a:t>Цель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7134D8F-6112-1B54-58C7-A825A5C88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2043" y="1674394"/>
            <a:ext cx="7083357" cy="518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8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BFF1DD-0F96-4F62-A102-31898C4CF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DA496041-E0E9-EE9F-D152-A98FAEF71FFE}"/>
              </a:ext>
            </a:extLst>
          </p:cNvPr>
          <p:cNvSpPr/>
          <p:nvPr/>
        </p:nvSpPr>
        <p:spPr>
          <a:xfrm>
            <a:off x="285750" y="311528"/>
            <a:ext cx="11620500" cy="6234944"/>
          </a:xfrm>
          <a:prstGeom prst="roundRect">
            <a:avLst>
              <a:gd name="adj" fmla="val 768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FI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E6A24-9A87-AB7C-E80F-75A7A1BA6D37}"/>
              </a:ext>
            </a:extLst>
          </p:cNvPr>
          <p:cNvSpPr txBox="1"/>
          <p:nvPr/>
        </p:nvSpPr>
        <p:spPr>
          <a:xfrm>
            <a:off x="640080" y="2184938"/>
            <a:ext cx="974905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Исходные тексты импортируются из парсера</a:t>
            </a:r>
          </a:p>
          <a:p>
            <a:endParaRPr lang="ru-RU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Разбивка на </a:t>
            </a:r>
            <a:r>
              <a:rPr lang="ru-RU" sz="2800" dirty="0" err="1">
                <a:solidFill>
                  <a:schemeClr val="accent1">
                    <a:lumMod val="50000"/>
                  </a:schemeClr>
                </a:solidFill>
              </a:rPr>
              <a:t>чанки</a:t>
            </a: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 (фрагменты) способом </a:t>
            </a:r>
            <a:r>
              <a:rPr lang="fi-FI" sz="2800" dirty="0" err="1">
                <a:solidFill>
                  <a:schemeClr val="accent1">
                    <a:lumMod val="50000"/>
                  </a:schemeClr>
                </a:solidFill>
              </a:rPr>
              <a:t>RecursiveCharacterTextSplitter</a:t>
            </a:r>
            <a:r>
              <a:rPr lang="fi-FI" sz="28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ru-RU" sz="28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i-FI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Преобразование </a:t>
            </a:r>
            <a:r>
              <a:rPr lang="ru-RU" sz="2800" dirty="0" err="1">
                <a:solidFill>
                  <a:schemeClr val="accent1">
                    <a:lumMod val="50000"/>
                  </a:schemeClr>
                </a:solidFill>
              </a:rPr>
              <a:t>чанков</a:t>
            </a: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 в </a:t>
            </a:r>
            <a:r>
              <a:rPr lang="ru-RU" sz="2800" dirty="0" err="1">
                <a:solidFill>
                  <a:schemeClr val="accent1">
                    <a:lumMod val="50000"/>
                  </a:schemeClr>
                </a:solidFill>
              </a:rPr>
              <a:t>эмбеддинги</a:t>
            </a: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9D6BB76E-26D2-8B10-0200-E930AF1E4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11528"/>
            <a:ext cx="8020252" cy="1749744"/>
          </a:xfrm>
        </p:spPr>
        <p:txBody>
          <a:bodyPr>
            <a:noAutofit/>
          </a:bodyPr>
          <a:lstStyle/>
          <a:p>
            <a:r>
              <a:rPr lang="ru-RU" sz="5400" b="1" dirty="0">
                <a:solidFill>
                  <a:schemeClr val="accent1">
                    <a:lumMod val="50000"/>
                  </a:schemeClr>
                </a:solidFill>
                <a:cs typeface="Arima Koshi" pitchFamily="2" charset="0"/>
              </a:rPr>
              <a:t>Р</a:t>
            </a:r>
            <a:r>
              <a:rPr lang="ru-FI" sz="5400" b="1" dirty="0">
                <a:solidFill>
                  <a:schemeClr val="accent1">
                    <a:lumMod val="50000"/>
                  </a:schemeClr>
                </a:solidFill>
                <a:cs typeface="Arima Koshi" pitchFamily="2" charset="0"/>
              </a:rPr>
              <a:t>абота с данными</a:t>
            </a:r>
          </a:p>
        </p:txBody>
      </p:sp>
      <p:pic>
        <p:nvPicPr>
          <p:cNvPr id="3" name="Picture 2" descr="Чат Бот Изображения – скачать бесплатно на Freepik">
            <a:extLst>
              <a:ext uri="{FF2B5EF4-FFF2-40B4-BE49-F238E27FC236}">
                <a16:creationId xmlns:a16="http://schemas.microsoft.com/office/drawing/2014/main" id="{840D21A8-FD6F-80D9-0146-AB0BEDE34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138" y="5198328"/>
            <a:ext cx="1299412" cy="129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254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AF2296-BC79-CACA-D7B9-80BB8F56C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04E407EF-3F4F-8113-4FFC-B624A6420808}"/>
              </a:ext>
            </a:extLst>
          </p:cNvPr>
          <p:cNvSpPr/>
          <p:nvPr/>
        </p:nvSpPr>
        <p:spPr>
          <a:xfrm>
            <a:off x="285750" y="311528"/>
            <a:ext cx="11620500" cy="6234944"/>
          </a:xfrm>
          <a:prstGeom prst="roundRect">
            <a:avLst>
              <a:gd name="adj" fmla="val 768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FI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D4C348-D517-E821-37AF-BA4B7F865D09}"/>
              </a:ext>
            </a:extLst>
          </p:cNvPr>
          <p:cNvSpPr txBox="1"/>
          <p:nvPr/>
        </p:nvSpPr>
        <p:spPr>
          <a:xfrm>
            <a:off x="640080" y="2184938"/>
            <a:ext cx="974905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Модель: </a:t>
            </a:r>
            <a:r>
              <a:rPr lang="fi-FI" sz="2800" dirty="0" err="1">
                <a:solidFill>
                  <a:schemeClr val="accent1">
                    <a:lumMod val="50000"/>
                  </a:schemeClr>
                </a:solidFill>
              </a:rPr>
              <a:t>intfloat</a:t>
            </a:r>
            <a:r>
              <a:rPr lang="fi-FI" sz="2800" dirty="0">
                <a:solidFill>
                  <a:schemeClr val="accent1">
                    <a:lumMod val="50000"/>
                  </a:schemeClr>
                </a:solidFill>
              </a:rPr>
              <a:t>/multilingual-e5-small.</a:t>
            </a:r>
            <a:endParaRPr lang="ru-RU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Преимущества: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Легкая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Поддержка русского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Работа без </a:t>
            </a:r>
            <a:r>
              <a:rPr lang="fi-FI" sz="2800" dirty="0">
                <a:solidFill>
                  <a:schemeClr val="accent1">
                    <a:lumMod val="50000"/>
                  </a:schemeClr>
                </a:solidFill>
              </a:rPr>
              <a:t>GPU</a:t>
            </a:r>
            <a:endParaRPr lang="ru-RU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i-FI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Реализация внутри </a:t>
            </a:r>
            <a:r>
              <a:rPr lang="fi-FI" sz="2800" dirty="0" err="1">
                <a:solidFill>
                  <a:schemeClr val="accent1">
                    <a:lumMod val="50000"/>
                  </a:schemeClr>
                </a:solidFill>
              </a:rPr>
              <a:t>FastAPI</a:t>
            </a:r>
            <a:r>
              <a:rPr lang="fi-FI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i-FI" sz="2800" dirty="0" err="1">
                <a:solidFill>
                  <a:schemeClr val="accent1">
                    <a:lumMod val="50000"/>
                  </a:schemeClr>
                </a:solidFill>
              </a:rPr>
              <a:t>Embedder</a:t>
            </a:r>
            <a:r>
              <a:rPr lang="fi-FI" sz="2800" dirty="0">
                <a:solidFill>
                  <a:schemeClr val="accent1">
                    <a:lumMod val="50000"/>
                  </a:schemeClr>
                </a:solidFill>
              </a:rPr>
              <a:t> API.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3B0D113-B882-A0E5-E41F-3D2C7288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11528"/>
            <a:ext cx="8020252" cy="174974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5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Модель </a:t>
            </a:r>
            <a:r>
              <a:rPr lang="ru-RU" sz="5400" b="1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эмбеддингов</a:t>
            </a:r>
            <a:endParaRPr lang="ru-RU" sz="5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3074" name="Picture 2" descr="Чат Бот Изображения – скачать бесплатно на Freepik">
            <a:extLst>
              <a:ext uri="{FF2B5EF4-FFF2-40B4-BE49-F238E27FC236}">
                <a16:creationId xmlns:a16="http://schemas.microsoft.com/office/drawing/2014/main" id="{F81EE5FB-6609-5D54-B2B6-6C57F76D0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138" y="5198328"/>
            <a:ext cx="1299412" cy="129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38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1828EE-2E5D-3867-0619-66F76F0F1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553886A0-1BF4-3A76-640A-9CF71FA2B251}"/>
              </a:ext>
            </a:extLst>
          </p:cNvPr>
          <p:cNvSpPr/>
          <p:nvPr/>
        </p:nvSpPr>
        <p:spPr>
          <a:xfrm>
            <a:off x="285750" y="311528"/>
            <a:ext cx="11620500" cy="6234944"/>
          </a:xfrm>
          <a:prstGeom prst="roundRect">
            <a:avLst>
              <a:gd name="adj" fmla="val 768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FI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D06011-E493-1B40-C5C1-BDF958707066}"/>
              </a:ext>
            </a:extLst>
          </p:cNvPr>
          <p:cNvSpPr txBox="1"/>
          <p:nvPr/>
        </p:nvSpPr>
        <p:spPr>
          <a:xfrm>
            <a:off x="695325" y="1969894"/>
            <a:ext cx="974905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Написана на </a:t>
            </a:r>
            <a:r>
              <a:rPr lang="fi-FI" sz="2800" dirty="0" err="1">
                <a:solidFill>
                  <a:schemeClr val="accent1">
                    <a:lumMod val="50000"/>
                  </a:schemeClr>
                </a:solidFill>
              </a:rPr>
              <a:t>Rust</a:t>
            </a:r>
            <a:r>
              <a:rPr lang="fi-FI" sz="28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ru-RU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Плюсы: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Скорость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Фильтрация и ранжирование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Простая настройка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Интеграция через </a:t>
            </a:r>
            <a:r>
              <a:rPr lang="fi-FI" sz="2800" dirty="0" err="1">
                <a:solidFill>
                  <a:schemeClr val="accent1">
                    <a:lumMod val="50000"/>
                  </a:schemeClr>
                </a:solidFill>
              </a:rPr>
              <a:t>Qdrant</a:t>
            </a:r>
            <a:r>
              <a:rPr lang="fi-FI" sz="2800" dirty="0">
                <a:solidFill>
                  <a:schemeClr val="accent1">
                    <a:lumMod val="50000"/>
                  </a:schemeClr>
                </a:solidFill>
              </a:rPr>
              <a:t> SDK (Python)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3B787A9-6DD1-BA83-E822-FE5E00325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11528"/>
            <a:ext cx="9749058" cy="1749744"/>
          </a:xfrm>
        </p:spPr>
        <p:txBody>
          <a:bodyPr>
            <a:noAutofit/>
          </a:bodyPr>
          <a:lstStyle/>
          <a:p>
            <a:r>
              <a:rPr lang="fi-FI" sz="5400" b="1" dirty="0" err="1"/>
              <a:t>Qdrant</a:t>
            </a:r>
            <a:r>
              <a:rPr lang="fi-FI" sz="5400" b="1" dirty="0"/>
              <a:t> - </a:t>
            </a:r>
            <a:r>
              <a:rPr lang="ru-RU" sz="5400" b="1" dirty="0">
                <a:solidFill>
                  <a:schemeClr val="accent1">
                    <a:lumMod val="50000"/>
                  </a:schemeClr>
                </a:solidFill>
              </a:rPr>
              <a:t>векторная</a:t>
            </a:r>
            <a:r>
              <a:rPr lang="ru-RU" sz="5400" b="1" dirty="0"/>
              <a:t> база</a:t>
            </a:r>
            <a:endParaRPr lang="ru-RU" sz="5400" dirty="0"/>
          </a:p>
        </p:txBody>
      </p:sp>
      <p:pic>
        <p:nvPicPr>
          <p:cNvPr id="3" name="Picture 2" descr="Срочно нужен чат-бот: количество обращений увеличилось в 6 раз! - LiveTex">
            <a:extLst>
              <a:ext uri="{FF2B5EF4-FFF2-40B4-BE49-F238E27FC236}">
                <a16:creationId xmlns:a16="http://schemas.microsoft.com/office/drawing/2014/main" id="{CA5BC01E-0604-2BBE-67E9-430B3D870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469" y="2801323"/>
            <a:ext cx="5791111" cy="374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44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Группа 162">
            <a:extLst>
              <a:ext uri="{FF2B5EF4-FFF2-40B4-BE49-F238E27FC236}">
                <a16:creationId xmlns:a16="http://schemas.microsoft.com/office/drawing/2014/main" id="{52628EEB-DAF6-83D4-EFDE-E751985B303B}"/>
              </a:ext>
            </a:extLst>
          </p:cNvPr>
          <p:cNvGrpSpPr/>
          <p:nvPr/>
        </p:nvGrpSpPr>
        <p:grpSpPr>
          <a:xfrm>
            <a:off x="5078697" y="365125"/>
            <a:ext cx="6594417" cy="5969612"/>
            <a:chOff x="6279421" y="395652"/>
            <a:chExt cx="6594417" cy="5969612"/>
          </a:xfrm>
        </p:grpSpPr>
        <p:grpSp>
          <p:nvGrpSpPr>
            <p:cNvPr id="58" name="Рисунок 17" descr="Пользователь со сплошной заливкой">
              <a:extLst>
                <a:ext uri="{FF2B5EF4-FFF2-40B4-BE49-F238E27FC236}">
                  <a16:creationId xmlns:a16="http://schemas.microsoft.com/office/drawing/2014/main" id="{187A2620-A6C8-6DF8-B7DE-F5CFD8BE2CB3}"/>
                </a:ext>
              </a:extLst>
            </p:cNvPr>
            <p:cNvGrpSpPr/>
            <p:nvPr/>
          </p:nvGrpSpPr>
          <p:grpSpPr>
            <a:xfrm>
              <a:off x="7876340" y="911956"/>
              <a:ext cx="609600" cy="647700"/>
              <a:chOff x="6698400" y="2286197"/>
              <a:chExt cx="609600" cy="647700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59" name="Полилиния 58">
                <a:extLst>
                  <a:ext uri="{FF2B5EF4-FFF2-40B4-BE49-F238E27FC236}">
                    <a16:creationId xmlns:a16="http://schemas.microsoft.com/office/drawing/2014/main" id="{9E7D37F0-25BA-2A54-CD52-4FAF4FFA388C}"/>
                  </a:ext>
                </a:extLst>
              </p:cNvPr>
              <p:cNvSpPr/>
              <p:nvPr/>
            </p:nvSpPr>
            <p:spPr>
              <a:xfrm>
                <a:off x="6850800" y="2286197"/>
                <a:ext cx="304800" cy="304800"/>
              </a:xfrm>
              <a:custGeom>
                <a:avLst/>
                <a:gdLst>
                  <a:gd name="connsiteX0" fmla="*/ 304800 w 304800"/>
                  <a:gd name="connsiteY0" fmla="*/ 152400 h 304800"/>
                  <a:gd name="connsiteX1" fmla="*/ 152400 w 304800"/>
                  <a:gd name="connsiteY1" fmla="*/ 304800 h 304800"/>
                  <a:gd name="connsiteX2" fmla="*/ 0 w 304800"/>
                  <a:gd name="connsiteY2" fmla="*/ 152400 h 304800"/>
                  <a:gd name="connsiteX3" fmla="*/ 152400 w 304800"/>
                  <a:gd name="connsiteY3" fmla="*/ 0 h 304800"/>
                  <a:gd name="connsiteX4" fmla="*/ 304800 w 304800"/>
                  <a:gd name="connsiteY4" fmla="*/ 1524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800" h="304800">
                    <a:moveTo>
                      <a:pt x="304800" y="152400"/>
                    </a:moveTo>
                    <a:cubicBezTo>
                      <a:pt x="304800" y="236568"/>
                      <a:pt x="236568" y="304800"/>
                      <a:pt x="152400" y="304800"/>
                    </a:cubicBezTo>
                    <a:cubicBezTo>
                      <a:pt x="68232" y="304800"/>
                      <a:pt x="0" y="236568"/>
                      <a:pt x="0" y="152400"/>
                    </a:cubicBezTo>
                    <a:cubicBezTo>
                      <a:pt x="0" y="68232"/>
                      <a:pt x="68232" y="0"/>
                      <a:pt x="152400" y="0"/>
                    </a:cubicBezTo>
                    <a:cubicBezTo>
                      <a:pt x="236568" y="0"/>
                      <a:pt x="304800" y="68232"/>
                      <a:pt x="304800" y="15240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FI"/>
              </a:p>
            </p:txBody>
          </p:sp>
          <p:sp>
            <p:nvSpPr>
              <p:cNvPr id="60" name="Полилиния 59">
                <a:extLst>
                  <a:ext uri="{FF2B5EF4-FFF2-40B4-BE49-F238E27FC236}">
                    <a16:creationId xmlns:a16="http://schemas.microsoft.com/office/drawing/2014/main" id="{60375F71-B312-99B8-6F70-0503443EB6C1}"/>
                  </a:ext>
                </a:extLst>
              </p:cNvPr>
              <p:cNvSpPr/>
              <p:nvPr/>
            </p:nvSpPr>
            <p:spPr>
              <a:xfrm>
                <a:off x="6698400" y="2629097"/>
                <a:ext cx="609600" cy="304800"/>
              </a:xfrm>
              <a:custGeom>
                <a:avLst/>
                <a:gdLst>
                  <a:gd name="connsiteX0" fmla="*/ 609600 w 609600"/>
                  <a:gd name="connsiteY0" fmla="*/ 304800 h 304800"/>
                  <a:gd name="connsiteX1" fmla="*/ 609600 w 609600"/>
                  <a:gd name="connsiteY1" fmla="*/ 152400 h 304800"/>
                  <a:gd name="connsiteX2" fmla="*/ 579120 w 609600"/>
                  <a:gd name="connsiteY2" fmla="*/ 91440 h 304800"/>
                  <a:gd name="connsiteX3" fmla="*/ 430530 w 609600"/>
                  <a:gd name="connsiteY3" fmla="*/ 19050 h 304800"/>
                  <a:gd name="connsiteX4" fmla="*/ 304800 w 609600"/>
                  <a:gd name="connsiteY4" fmla="*/ 0 h 304800"/>
                  <a:gd name="connsiteX5" fmla="*/ 179070 w 609600"/>
                  <a:gd name="connsiteY5" fmla="*/ 19050 h 304800"/>
                  <a:gd name="connsiteX6" fmla="*/ 30480 w 609600"/>
                  <a:gd name="connsiteY6" fmla="*/ 91440 h 304800"/>
                  <a:gd name="connsiteX7" fmla="*/ 0 w 609600"/>
                  <a:gd name="connsiteY7" fmla="*/ 152400 h 304800"/>
                  <a:gd name="connsiteX8" fmla="*/ 0 w 609600"/>
                  <a:gd name="connsiteY8" fmla="*/ 304800 h 304800"/>
                  <a:gd name="connsiteX9" fmla="*/ 609600 w 609600"/>
                  <a:gd name="connsiteY9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09600" h="304800">
                    <a:moveTo>
                      <a:pt x="609600" y="304800"/>
                    </a:moveTo>
                    <a:lnTo>
                      <a:pt x="609600" y="152400"/>
                    </a:lnTo>
                    <a:cubicBezTo>
                      <a:pt x="609600" y="129540"/>
                      <a:pt x="598170" y="106680"/>
                      <a:pt x="579120" y="91440"/>
                    </a:cubicBezTo>
                    <a:cubicBezTo>
                      <a:pt x="537210" y="57150"/>
                      <a:pt x="483870" y="34290"/>
                      <a:pt x="430530" y="19050"/>
                    </a:cubicBezTo>
                    <a:cubicBezTo>
                      <a:pt x="392430" y="7620"/>
                      <a:pt x="350520" y="0"/>
                      <a:pt x="304800" y="0"/>
                    </a:cubicBezTo>
                    <a:cubicBezTo>
                      <a:pt x="262890" y="0"/>
                      <a:pt x="220980" y="7620"/>
                      <a:pt x="179070" y="19050"/>
                    </a:cubicBezTo>
                    <a:cubicBezTo>
                      <a:pt x="125730" y="34290"/>
                      <a:pt x="72390" y="60960"/>
                      <a:pt x="30480" y="91440"/>
                    </a:cubicBezTo>
                    <a:cubicBezTo>
                      <a:pt x="11430" y="106680"/>
                      <a:pt x="0" y="129540"/>
                      <a:pt x="0" y="152400"/>
                    </a:cubicBezTo>
                    <a:lnTo>
                      <a:pt x="0" y="304800"/>
                    </a:lnTo>
                    <a:lnTo>
                      <a:pt x="609600" y="3048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FI"/>
              </a:p>
            </p:txBody>
          </p:sp>
        </p:grpSp>
        <p:sp>
          <p:nvSpPr>
            <p:cNvPr id="61" name="Заголовок 1">
              <a:extLst>
                <a:ext uri="{FF2B5EF4-FFF2-40B4-BE49-F238E27FC236}">
                  <a16:creationId xmlns:a16="http://schemas.microsoft.com/office/drawing/2014/main" id="{099E4696-8D09-C55C-C83A-F9288AB2ADAB}"/>
                </a:ext>
              </a:extLst>
            </p:cNvPr>
            <p:cNvSpPr txBox="1">
              <a:spLocks/>
            </p:cNvSpPr>
            <p:nvPr/>
          </p:nvSpPr>
          <p:spPr>
            <a:xfrm>
              <a:off x="7259501" y="395652"/>
              <a:ext cx="1843278" cy="5497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ru-FI" sz="1800" dirty="0">
                  <a:solidFill>
                    <a:schemeClr val="accent1">
                      <a:lumMod val="50000"/>
                    </a:schemeClr>
                  </a:solidFill>
                  <a:cs typeface="Arima Koshi" pitchFamily="2" charset="0"/>
                </a:rPr>
                <a:t>U</a:t>
              </a:r>
              <a:r>
                <a:rPr lang="en-US" sz="1800" dirty="0">
                  <a:solidFill>
                    <a:schemeClr val="accent1">
                      <a:lumMod val="50000"/>
                    </a:schemeClr>
                  </a:solidFill>
                  <a:cs typeface="Arima Koshi" pitchFamily="2" charset="0"/>
                </a:rPr>
                <a:t>ser</a:t>
              </a:r>
              <a:endParaRPr lang="ru-FI" sz="1800" dirty="0">
                <a:solidFill>
                  <a:schemeClr val="accent1">
                    <a:lumMod val="50000"/>
                  </a:schemeClr>
                </a:solidFill>
                <a:cs typeface="Arima Koshi" pitchFamily="2" charset="0"/>
              </a:endParaRPr>
            </a:p>
          </p:txBody>
        </p:sp>
        <p:sp>
          <p:nvSpPr>
            <p:cNvPr id="80" name="Рисунок 62" descr="Искусственный интеллект со сплошной заливкой">
              <a:extLst>
                <a:ext uri="{FF2B5EF4-FFF2-40B4-BE49-F238E27FC236}">
                  <a16:creationId xmlns:a16="http://schemas.microsoft.com/office/drawing/2014/main" id="{9CBAF808-EC25-BB1B-6462-3A17C1743C93}"/>
                </a:ext>
              </a:extLst>
            </p:cNvPr>
            <p:cNvSpPr/>
            <p:nvPr/>
          </p:nvSpPr>
          <p:spPr>
            <a:xfrm>
              <a:off x="7872804" y="3156718"/>
              <a:ext cx="647794" cy="767906"/>
            </a:xfrm>
            <a:custGeom>
              <a:avLst/>
              <a:gdLst>
                <a:gd name="connsiteX0" fmla="*/ 638175 w 647794"/>
                <a:gd name="connsiteY0" fmla="*/ 415482 h 767906"/>
                <a:gd name="connsiteX1" fmla="*/ 572453 w 647794"/>
                <a:gd name="connsiteY1" fmla="*/ 301182 h 767906"/>
                <a:gd name="connsiteX2" fmla="*/ 572453 w 647794"/>
                <a:gd name="connsiteY2" fmla="*/ 296419 h 767906"/>
                <a:gd name="connsiteX3" fmla="*/ 296228 w 647794"/>
                <a:gd name="connsiteY3" fmla="*/ 192 h 767906"/>
                <a:gd name="connsiteX4" fmla="*/ 0 w 647794"/>
                <a:gd name="connsiteY4" fmla="*/ 275464 h 767906"/>
                <a:gd name="connsiteX5" fmla="*/ 0 w 647794"/>
                <a:gd name="connsiteY5" fmla="*/ 296419 h 767906"/>
                <a:gd name="connsiteX6" fmla="*/ 112395 w 647794"/>
                <a:gd name="connsiteY6" fmla="*/ 526924 h 767906"/>
                <a:gd name="connsiteX7" fmla="*/ 112395 w 647794"/>
                <a:gd name="connsiteY7" fmla="*/ 767907 h 767906"/>
                <a:gd name="connsiteX8" fmla="*/ 413385 w 647794"/>
                <a:gd name="connsiteY8" fmla="*/ 767907 h 767906"/>
                <a:gd name="connsiteX9" fmla="*/ 413385 w 647794"/>
                <a:gd name="connsiteY9" fmla="*/ 653607 h 767906"/>
                <a:gd name="connsiteX10" fmla="*/ 460058 w 647794"/>
                <a:gd name="connsiteY10" fmla="*/ 653607 h 767906"/>
                <a:gd name="connsiteX11" fmla="*/ 572453 w 647794"/>
                <a:gd name="connsiteY11" fmla="*/ 541212 h 767906"/>
                <a:gd name="connsiteX12" fmla="*/ 572453 w 647794"/>
                <a:gd name="connsiteY12" fmla="*/ 539307 h 767906"/>
                <a:gd name="connsiteX13" fmla="*/ 572453 w 647794"/>
                <a:gd name="connsiteY13" fmla="*/ 482157 h 767906"/>
                <a:gd name="connsiteX14" fmla="*/ 614363 w 647794"/>
                <a:gd name="connsiteY14" fmla="*/ 482157 h 767906"/>
                <a:gd name="connsiteX15" fmla="*/ 638175 w 647794"/>
                <a:gd name="connsiteY15" fmla="*/ 415482 h 767906"/>
                <a:gd name="connsiteX16" fmla="*/ 42863 w 647794"/>
                <a:gd name="connsiteY16" fmla="*/ 201169 h 767906"/>
                <a:gd name="connsiteX17" fmla="*/ 95250 w 647794"/>
                <a:gd name="connsiteY17" fmla="*/ 201169 h 767906"/>
                <a:gd name="connsiteX18" fmla="*/ 95250 w 647794"/>
                <a:gd name="connsiteY18" fmla="*/ 163069 h 767906"/>
                <a:gd name="connsiteX19" fmla="*/ 90488 w 647794"/>
                <a:gd name="connsiteY19" fmla="*/ 129732 h 767906"/>
                <a:gd name="connsiteX20" fmla="*/ 123825 w 647794"/>
                <a:gd name="connsiteY20" fmla="*/ 124969 h 767906"/>
                <a:gd name="connsiteX21" fmla="*/ 128588 w 647794"/>
                <a:gd name="connsiteY21" fmla="*/ 158307 h 767906"/>
                <a:gd name="connsiteX22" fmla="*/ 123825 w 647794"/>
                <a:gd name="connsiteY22" fmla="*/ 163069 h 767906"/>
                <a:gd name="connsiteX23" fmla="*/ 123825 w 647794"/>
                <a:gd name="connsiteY23" fmla="*/ 201169 h 767906"/>
                <a:gd name="connsiteX24" fmla="*/ 161925 w 647794"/>
                <a:gd name="connsiteY24" fmla="*/ 201169 h 767906"/>
                <a:gd name="connsiteX25" fmla="*/ 161925 w 647794"/>
                <a:gd name="connsiteY25" fmla="*/ 267844 h 767906"/>
                <a:gd name="connsiteX26" fmla="*/ 166688 w 647794"/>
                <a:gd name="connsiteY26" fmla="*/ 301182 h 767906"/>
                <a:gd name="connsiteX27" fmla="*/ 133350 w 647794"/>
                <a:gd name="connsiteY27" fmla="*/ 305944 h 767906"/>
                <a:gd name="connsiteX28" fmla="*/ 128588 w 647794"/>
                <a:gd name="connsiteY28" fmla="*/ 272607 h 767906"/>
                <a:gd name="connsiteX29" fmla="*/ 133350 w 647794"/>
                <a:gd name="connsiteY29" fmla="*/ 267844 h 767906"/>
                <a:gd name="connsiteX30" fmla="*/ 133350 w 647794"/>
                <a:gd name="connsiteY30" fmla="*/ 229744 h 767906"/>
                <a:gd name="connsiteX31" fmla="*/ 34290 w 647794"/>
                <a:gd name="connsiteY31" fmla="*/ 229744 h 767906"/>
                <a:gd name="connsiteX32" fmla="*/ 42863 w 647794"/>
                <a:gd name="connsiteY32" fmla="*/ 201169 h 767906"/>
                <a:gd name="connsiteX33" fmla="*/ 307658 w 647794"/>
                <a:gd name="connsiteY33" fmla="*/ 362142 h 767906"/>
                <a:gd name="connsiteX34" fmla="*/ 283845 w 647794"/>
                <a:gd name="connsiteY34" fmla="*/ 338329 h 767906"/>
                <a:gd name="connsiteX35" fmla="*/ 283845 w 647794"/>
                <a:gd name="connsiteY35" fmla="*/ 334519 h 767906"/>
                <a:gd name="connsiteX36" fmla="*/ 259080 w 647794"/>
                <a:gd name="connsiteY36" fmla="*/ 309754 h 767906"/>
                <a:gd name="connsiteX37" fmla="*/ 219075 w 647794"/>
                <a:gd name="connsiteY37" fmla="*/ 349759 h 767906"/>
                <a:gd name="connsiteX38" fmla="*/ 219075 w 647794"/>
                <a:gd name="connsiteY38" fmla="*/ 420244 h 767906"/>
                <a:gd name="connsiteX39" fmla="*/ 223838 w 647794"/>
                <a:gd name="connsiteY39" fmla="*/ 453582 h 767906"/>
                <a:gd name="connsiteX40" fmla="*/ 190500 w 647794"/>
                <a:gd name="connsiteY40" fmla="*/ 458344 h 767906"/>
                <a:gd name="connsiteX41" fmla="*/ 185738 w 647794"/>
                <a:gd name="connsiteY41" fmla="*/ 425007 h 767906"/>
                <a:gd name="connsiteX42" fmla="*/ 190500 w 647794"/>
                <a:gd name="connsiteY42" fmla="*/ 420244 h 767906"/>
                <a:gd name="connsiteX43" fmla="*/ 190500 w 647794"/>
                <a:gd name="connsiteY43" fmla="*/ 410719 h 767906"/>
                <a:gd name="connsiteX44" fmla="*/ 126682 w 647794"/>
                <a:gd name="connsiteY44" fmla="*/ 410719 h 767906"/>
                <a:gd name="connsiteX45" fmla="*/ 81915 w 647794"/>
                <a:gd name="connsiteY45" fmla="*/ 358332 h 767906"/>
                <a:gd name="connsiteX46" fmla="*/ 56197 w 647794"/>
                <a:gd name="connsiteY46" fmla="*/ 336424 h 767906"/>
                <a:gd name="connsiteX47" fmla="*/ 78105 w 647794"/>
                <a:gd name="connsiteY47" fmla="*/ 310707 h 767906"/>
                <a:gd name="connsiteX48" fmla="*/ 103823 w 647794"/>
                <a:gd name="connsiteY48" fmla="*/ 332614 h 767906"/>
                <a:gd name="connsiteX49" fmla="*/ 103823 w 647794"/>
                <a:gd name="connsiteY49" fmla="*/ 339282 h 767906"/>
                <a:gd name="connsiteX50" fmla="*/ 140018 w 647794"/>
                <a:gd name="connsiteY50" fmla="*/ 382144 h 767906"/>
                <a:gd name="connsiteX51" fmla="*/ 190500 w 647794"/>
                <a:gd name="connsiteY51" fmla="*/ 382144 h 767906"/>
                <a:gd name="connsiteX52" fmla="*/ 190500 w 647794"/>
                <a:gd name="connsiteY52" fmla="*/ 338329 h 767906"/>
                <a:gd name="connsiteX53" fmla="*/ 239077 w 647794"/>
                <a:gd name="connsiteY53" fmla="*/ 289752 h 767906"/>
                <a:gd name="connsiteX54" fmla="*/ 209550 w 647794"/>
                <a:gd name="connsiteY54" fmla="*/ 259272 h 767906"/>
                <a:gd name="connsiteX55" fmla="*/ 209550 w 647794"/>
                <a:gd name="connsiteY55" fmla="*/ 86869 h 767906"/>
                <a:gd name="connsiteX56" fmla="*/ 204788 w 647794"/>
                <a:gd name="connsiteY56" fmla="*/ 53532 h 767906"/>
                <a:gd name="connsiteX57" fmla="*/ 238125 w 647794"/>
                <a:gd name="connsiteY57" fmla="*/ 48769 h 767906"/>
                <a:gd name="connsiteX58" fmla="*/ 242888 w 647794"/>
                <a:gd name="connsiteY58" fmla="*/ 82107 h 767906"/>
                <a:gd name="connsiteX59" fmla="*/ 238125 w 647794"/>
                <a:gd name="connsiteY59" fmla="*/ 86869 h 767906"/>
                <a:gd name="connsiteX60" fmla="*/ 238125 w 647794"/>
                <a:gd name="connsiteY60" fmla="*/ 115444 h 767906"/>
                <a:gd name="connsiteX61" fmla="*/ 314325 w 647794"/>
                <a:gd name="connsiteY61" fmla="*/ 115444 h 767906"/>
                <a:gd name="connsiteX62" fmla="*/ 314325 w 647794"/>
                <a:gd name="connsiteY62" fmla="*/ 182119 h 767906"/>
                <a:gd name="connsiteX63" fmla="*/ 319088 w 647794"/>
                <a:gd name="connsiteY63" fmla="*/ 215457 h 767906"/>
                <a:gd name="connsiteX64" fmla="*/ 285750 w 647794"/>
                <a:gd name="connsiteY64" fmla="*/ 220219 h 767906"/>
                <a:gd name="connsiteX65" fmla="*/ 280988 w 647794"/>
                <a:gd name="connsiteY65" fmla="*/ 186882 h 767906"/>
                <a:gd name="connsiteX66" fmla="*/ 285750 w 647794"/>
                <a:gd name="connsiteY66" fmla="*/ 182119 h 767906"/>
                <a:gd name="connsiteX67" fmla="*/ 285750 w 647794"/>
                <a:gd name="connsiteY67" fmla="*/ 144019 h 767906"/>
                <a:gd name="connsiteX68" fmla="*/ 238125 w 647794"/>
                <a:gd name="connsiteY68" fmla="*/ 144019 h 767906"/>
                <a:gd name="connsiteX69" fmla="*/ 238125 w 647794"/>
                <a:gd name="connsiteY69" fmla="*/ 247842 h 767906"/>
                <a:gd name="connsiteX70" fmla="*/ 304800 w 647794"/>
                <a:gd name="connsiteY70" fmla="*/ 314517 h 767906"/>
                <a:gd name="connsiteX71" fmla="*/ 307658 w 647794"/>
                <a:gd name="connsiteY71" fmla="*/ 314517 h 767906"/>
                <a:gd name="connsiteX72" fmla="*/ 331470 w 647794"/>
                <a:gd name="connsiteY72" fmla="*/ 338329 h 767906"/>
                <a:gd name="connsiteX73" fmla="*/ 307658 w 647794"/>
                <a:gd name="connsiteY73" fmla="*/ 362142 h 767906"/>
                <a:gd name="connsiteX74" fmla="*/ 307658 w 647794"/>
                <a:gd name="connsiteY74" fmla="*/ 362142 h 767906"/>
                <a:gd name="connsiteX75" fmla="*/ 423863 w 647794"/>
                <a:gd name="connsiteY75" fmla="*/ 169737 h 767906"/>
                <a:gd name="connsiteX76" fmla="*/ 400050 w 647794"/>
                <a:gd name="connsiteY76" fmla="*/ 145924 h 767906"/>
                <a:gd name="connsiteX77" fmla="*/ 400050 w 647794"/>
                <a:gd name="connsiteY77" fmla="*/ 144019 h 767906"/>
                <a:gd name="connsiteX78" fmla="*/ 361950 w 647794"/>
                <a:gd name="connsiteY78" fmla="*/ 109729 h 767906"/>
                <a:gd name="connsiteX79" fmla="*/ 361950 w 647794"/>
                <a:gd name="connsiteY79" fmla="*/ 40197 h 767906"/>
                <a:gd name="connsiteX80" fmla="*/ 390525 w 647794"/>
                <a:gd name="connsiteY80" fmla="*/ 50674 h 767906"/>
                <a:gd name="connsiteX81" fmla="*/ 390525 w 647794"/>
                <a:gd name="connsiteY81" fmla="*/ 97347 h 767906"/>
                <a:gd name="connsiteX82" fmla="*/ 419100 w 647794"/>
                <a:gd name="connsiteY82" fmla="*/ 123064 h 767906"/>
                <a:gd name="connsiteX83" fmla="*/ 423863 w 647794"/>
                <a:gd name="connsiteY83" fmla="*/ 123064 h 767906"/>
                <a:gd name="connsiteX84" fmla="*/ 447675 w 647794"/>
                <a:gd name="connsiteY84" fmla="*/ 146877 h 767906"/>
                <a:gd name="connsiteX85" fmla="*/ 423863 w 647794"/>
                <a:gd name="connsiteY85" fmla="*/ 169737 h 767906"/>
                <a:gd name="connsiteX86" fmla="*/ 423863 w 647794"/>
                <a:gd name="connsiteY86" fmla="*/ 169737 h 767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647794" h="767906">
                  <a:moveTo>
                    <a:pt x="638175" y="415482"/>
                  </a:moveTo>
                  <a:lnTo>
                    <a:pt x="572453" y="301182"/>
                  </a:lnTo>
                  <a:lnTo>
                    <a:pt x="572453" y="296419"/>
                  </a:lnTo>
                  <a:cubicBezTo>
                    <a:pt x="578168" y="138304"/>
                    <a:pt x="454343" y="5907"/>
                    <a:pt x="296228" y="192"/>
                  </a:cubicBezTo>
                  <a:cubicBezTo>
                    <a:pt x="138113" y="-5523"/>
                    <a:pt x="5715" y="117349"/>
                    <a:pt x="0" y="275464"/>
                  </a:cubicBezTo>
                  <a:cubicBezTo>
                    <a:pt x="0" y="282132"/>
                    <a:pt x="0" y="289752"/>
                    <a:pt x="0" y="296419"/>
                  </a:cubicBezTo>
                  <a:cubicBezTo>
                    <a:pt x="0" y="386907"/>
                    <a:pt x="40957" y="471679"/>
                    <a:pt x="112395" y="526924"/>
                  </a:cubicBezTo>
                  <a:lnTo>
                    <a:pt x="112395" y="767907"/>
                  </a:lnTo>
                  <a:lnTo>
                    <a:pt x="413385" y="767907"/>
                  </a:lnTo>
                  <a:lnTo>
                    <a:pt x="413385" y="653607"/>
                  </a:lnTo>
                  <a:lnTo>
                    <a:pt x="460058" y="653607"/>
                  </a:lnTo>
                  <a:cubicBezTo>
                    <a:pt x="521970" y="653607"/>
                    <a:pt x="572453" y="603124"/>
                    <a:pt x="572453" y="541212"/>
                  </a:cubicBezTo>
                  <a:cubicBezTo>
                    <a:pt x="572453" y="540259"/>
                    <a:pt x="572453" y="540259"/>
                    <a:pt x="572453" y="539307"/>
                  </a:cubicBezTo>
                  <a:lnTo>
                    <a:pt x="572453" y="482157"/>
                  </a:lnTo>
                  <a:lnTo>
                    <a:pt x="614363" y="482157"/>
                  </a:lnTo>
                  <a:cubicBezTo>
                    <a:pt x="639128" y="479299"/>
                    <a:pt x="661035" y="450724"/>
                    <a:pt x="638175" y="415482"/>
                  </a:cubicBezTo>
                  <a:close/>
                  <a:moveTo>
                    <a:pt x="42863" y="201169"/>
                  </a:moveTo>
                  <a:lnTo>
                    <a:pt x="95250" y="201169"/>
                  </a:lnTo>
                  <a:lnTo>
                    <a:pt x="95250" y="163069"/>
                  </a:lnTo>
                  <a:cubicBezTo>
                    <a:pt x="84773" y="155449"/>
                    <a:pt x="82868" y="140209"/>
                    <a:pt x="90488" y="129732"/>
                  </a:cubicBezTo>
                  <a:cubicBezTo>
                    <a:pt x="98107" y="119254"/>
                    <a:pt x="113348" y="117349"/>
                    <a:pt x="123825" y="124969"/>
                  </a:cubicBezTo>
                  <a:cubicBezTo>
                    <a:pt x="134303" y="132589"/>
                    <a:pt x="136208" y="147829"/>
                    <a:pt x="128588" y="158307"/>
                  </a:cubicBezTo>
                  <a:cubicBezTo>
                    <a:pt x="127635" y="160212"/>
                    <a:pt x="125730" y="162117"/>
                    <a:pt x="123825" y="163069"/>
                  </a:cubicBezTo>
                  <a:lnTo>
                    <a:pt x="123825" y="201169"/>
                  </a:lnTo>
                  <a:lnTo>
                    <a:pt x="161925" y="201169"/>
                  </a:lnTo>
                  <a:lnTo>
                    <a:pt x="161925" y="267844"/>
                  </a:lnTo>
                  <a:cubicBezTo>
                    <a:pt x="172402" y="275464"/>
                    <a:pt x="174308" y="290704"/>
                    <a:pt x="166688" y="301182"/>
                  </a:cubicBezTo>
                  <a:cubicBezTo>
                    <a:pt x="159068" y="311659"/>
                    <a:pt x="143828" y="313564"/>
                    <a:pt x="133350" y="305944"/>
                  </a:cubicBezTo>
                  <a:cubicBezTo>
                    <a:pt x="122873" y="298324"/>
                    <a:pt x="120968" y="283084"/>
                    <a:pt x="128588" y="272607"/>
                  </a:cubicBezTo>
                  <a:cubicBezTo>
                    <a:pt x="129540" y="270702"/>
                    <a:pt x="131445" y="268797"/>
                    <a:pt x="133350" y="267844"/>
                  </a:cubicBezTo>
                  <a:lnTo>
                    <a:pt x="133350" y="229744"/>
                  </a:lnTo>
                  <a:lnTo>
                    <a:pt x="34290" y="229744"/>
                  </a:lnTo>
                  <a:cubicBezTo>
                    <a:pt x="37147" y="220219"/>
                    <a:pt x="39053" y="210694"/>
                    <a:pt x="42863" y="201169"/>
                  </a:cubicBezTo>
                  <a:close/>
                  <a:moveTo>
                    <a:pt x="307658" y="362142"/>
                  </a:moveTo>
                  <a:cubicBezTo>
                    <a:pt x="294323" y="362142"/>
                    <a:pt x="283845" y="351664"/>
                    <a:pt x="283845" y="338329"/>
                  </a:cubicBezTo>
                  <a:cubicBezTo>
                    <a:pt x="283845" y="337377"/>
                    <a:pt x="283845" y="335472"/>
                    <a:pt x="283845" y="334519"/>
                  </a:cubicBezTo>
                  <a:lnTo>
                    <a:pt x="259080" y="309754"/>
                  </a:lnTo>
                  <a:lnTo>
                    <a:pt x="219075" y="349759"/>
                  </a:lnTo>
                  <a:lnTo>
                    <a:pt x="219075" y="420244"/>
                  </a:lnTo>
                  <a:cubicBezTo>
                    <a:pt x="229552" y="427864"/>
                    <a:pt x="231458" y="443104"/>
                    <a:pt x="223838" y="453582"/>
                  </a:cubicBezTo>
                  <a:cubicBezTo>
                    <a:pt x="216218" y="464059"/>
                    <a:pt x="200977" y="465964"/>
                    <a:pt x="190500" y="458344"/>
                  </a:cubicBezTo>
                  <a:cubicBezTo>
                    <a:pt x="180023" y="450724"/>
                    <a:pt x="178118" y="435484"/>
                    <a:pt x="185738" y="425007"/>
                  </a:cubicBezTo>
                  <a:cubicBezTo>
                    <a:pt x="186690" y="423102"/>
                    <a:pt x="188595" y="421197"/>
                    <a:pt x="190500" y="420244"/>
                  </a:cubicBezTo>
                  <a:lnTo>
                    <a:pt x="190500" y="410719"/>
                  </a:lnTo>
                  <a:lnTo>
                    <a:pt x="126682" y="410719"/>
                  </a:lnTo>
                  <a:lnTo>
                    <a:pt x="81915" y="358332"/>
                  </a:lnTo>
                  <a:cubicBezTo>
                    <a:pt x="68580" y="359284"/>
                    <a:pt x="57150" y="349759"/>
                    <a:pt x="56197" y="336424"/>
                  </a:cubicBezTo>
                  <a:cubicBezTo>
                    <a:pt x="55245" y="323089"/>
                    <a:pt x="64770" y="311659"/>
                    <a:pt x="78105" y="310707"/>
                  </a:cubicBezTo>
                  <a:cubicBezTo>
                    <a:pt x="91440" y="309754"/>
                    <a:pt x="102870" y="319279"/>
                    <a:pt x="103823" y="332614"/>
                  </a:cubicBezTo>
                  <a:cubicBezTo>
                    <a:pt x="103823" y="334519"/>
                    <a:pt x="103823" y="337377"/>
                    <a:pt x="103823" y="339282"/>
                  </a:cubicBezTo>
                  <a:lnTo>
                    <a:pt x="140018" y="382144"/>
                  </a:lnTo>
                  <a:lnTo>
                    <a:pt x="190500" y="382144"/>
                  </a:lnTo>
                  <a:lnTo>
                    <a:pt x="190500" y="338329"/>
                  </a:lnTo>
                  <a:lnTo>
                    <a:pt x="239077" y="289752"/>
                  </a:lnTo>
                  <a:lnTo>
                    <a:pt x="209550" y="259272"/>
                  </a:lnTo>
                  <a:lnTo>
                    <a:pt x="209550" y="86869"/>
                  </a:lnTo>
                  <a:cubicBezTo>
                    <a:pt x="199073" y="79249"/>
                    <a:pt x="197168" y="64009"/>
                    <a:pt x="204788" y="53532"/>
                  </a:cubicBezTo>
                  <a:cubicBezTo>
                    <a:pt x="212408" y="43054"/>
                    <a:pt x="227648" y="41149"/>
                    <a:pt x="238125" y="48769"/>
                  </a:cubicBezTo>
                  <a:cubicBezTo>
                    <a:pt x="248602" y="56389"/>
                    <a:pt x="250508" y="71629"/>
                    <a:pt x="242888" y="82107"/>
                  </a:cubicBezTo>
                  <a:cubicBezTo>
                    <a:pt x="241935" y="84012"/>
                    <a:pt x="240030" y="85917"/>
                    <a:pt x="238125" y="86869"/>
                  </a:cubicBezTo>
                  <a:lnTo>
                    <a:pt x="238125" y="115444"/>
                  </a:lnTo>
                  <a:lnTo>
                    <a:pt x="314325" y="115444"/>
                  </a:lnTo>
                  <a:lnTo>
                    <a:pt x="314325" y="182119"/>
                  </a:lnTo>
                  <a:cubicBezTo>
                    <a:pt x="324803" y="189739"/>
                    <a:pt x="326708" y="204979"/>
                    <a:pt x="319088" y="215457"/>
                  </a:cubicBezTo>
                  <a:cubicBezTo>
                    <a:pt x="311468" y="225934"/>
                    <a:pt x="296228" y="227839"/>
                    <a:pt x="285750" y="220219"/>
                  </a:cubicBezTo>
                  <a:cubicBezTo>
                    <a:pt x="275273" y="212599"/>
                    <a:pt x="273368" y="197359"/>
                    <a:pt x="280988" y="186882"/>
                  </a:cubicBezTo>
                  <a:cubicBezTo>
                    <a:pt x="281940" y="184977"/>
                    <a:pt x="283845" y="183072"/>
                    <a:pt x="285750" y="182119"/>
                  </a:cubicBezTo>
                  <a:lnTo>
                    <a:pt x="285750" y="144019"/>
                  </a:lnTo>
                  <a:lnTo>
                    <a:pt x="238125" y="144019"/>
                  </a:lnTo>
                  <a:lnTo>
                    <a:pt x="238125" y="247842"/>
                  </a:lnTo>
                  <a:lnTo>
                    <a:pt x="304800" y="314517"/>
                  </a:lnTo>
                  <a:cubicBezTo>
                    <a:pt x="305753" y="314517"/>
                    <a:pt x="306705" y="314517"/>
                    <a:pt x="307658" y="314517"/>
                  </a:cubicBezTo>
                  <a:cubicBezTo>
                    <a:pt x="320993" y="314517"/>
                    <a:pt x="331470" y="324994"/>
                    <a:pt x="331470" y="338329"/>
                  </a:cubicBezTo>
                  <a:cubicBezTo>
                    <a:pt x="331470" y="351664"/>
                    <a:pt x="320993" y="362142"/>
                    <a:pt x="307658" y="362142"/>
                  </a:cubicBezTo>
                  <a:lnTo>
                    <a:pt x="307658" y="362142"/>
                  </a:lnTo>
                  <a:close/>
                  <a:moveTo>
                    <a:pt x="423863" y="169737"/>
                  </a:moveTo>
                  <a:cubicBezTo>
                    <a:pt x="410528" y="169737"/>
                    <a:pt x="400050" y="159259"/>
                    <a:pt x="400050" y="145924"/>
                  </a:cubicBezTo>
                  <a:cubicBezTo>
                    <a:pt x="400050" y="144972"/>
                    <a:pt x="400050" y="144972"/>
                    <a:pt x="400050" y="144019"/>
                  </a:cubicBezTo>
                  <a:lnTo>
                    <a:pt x="361950" y="109729"/>
                  </a:lnTo>
                  <a:lnTo>
                    <a:pt x="361950" y="40197"/>
                  </a:lnTo>
                  <a:cubicBezTo>
                    <a:pt x="371475" y="43054"/>
                    <a:pt x="381000" y="46864"/>
                    <a:pt x="390525" y="50674"/>
                  </a:cubicBezTo>
                  <a:lnTo>
                    <a:pt x="390525" y="97347"/>
                  </a:lnTo>
                  <a:lnTo>
                    <a:pt x="419100" y="123064"/>
                  </a:lnTo>
                  <a:cubicBezTo>
                    <a:pt x="421005" y="123064"/>
                    <a:pt x="421958" y="123064"/>
                    <a:pt x="423863" y="123064"/>
                  </a:cubicBezTo>
                  <a:cubicBezTo>
                    <a:pt x="437198" y="123064"/>
                    <a:pt x="447675" y="133542"/>
                    <a:pt x="447675" y="146877"/>
                  </a:cubicBezTo>
                  <a:cubicBezTo>
                    <a:pt x="447675" y="160212"/>
                    <a:pt x="437198" y="169737"/>
                    <a:pt x="423863" y="169737"/>
                  </a:cubicBezTo>
                  <a:lnTo>
                    <a:pt x="423863" y="16973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FI"/>
            </a:p>
          </p:txBody>
        </p:sp>
        <p:sp>
          <p:nvSpPr>
            <p:cNvPr id="132" name="Заголовок 1">
              <a:extLst>
                <a:ext uri="{FF2B5EF4-FFF2-40B4-BE49-F238E27FC236}">
                  <a16:creationId xmlns:a16="http://schemas.microsoft.com/office/drawing/2014/main" id="{CFADEF64-B032-4D00-408E-856A067A77E6}"/>
                </a:ext>
              </a:extLst>
            </p:cNvPr>
            <p:cNvSpPr txBox="1">
              <a:spLocks/>
            </p:cNvSpPr>
            <p:nvPr/>
          </p:nvSpPr>
          <p:spPr>
            <a:xfrm>
              <a:off x="7229366" y="2643175"/>
              <a:ext cx="1843278" cy="5497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1">
                      <a:lumMod val="50000"/>
                    </a:schemeClr>
                  </a:solidFill>
                  <a:cs typeface="Arima Koshi" pitchFamily="2" charset="0"/>
                </a:rPr>
                <a:t>TG Bot</a:t>
              </a:r>
              <a:endParaRPr lang="ru-FI" sz="1800" dirty="0">
                <a:solidFill>
                  <a:schemeClr val="accent1">
                    <a:lumMod val="50000"/>
                  </a:schemeClr>
                </a:solidFill>
                <a:cs typeface="Arima Koshi" pitchFamily="2" charset="0"/>
              </a:endParaRPr>
            </a:p>
          </p:txBody>
        </p:sp>
        <p:sp>
          <p:nvSpPr>
            <p:cNvPr id="133" name="Заголовок 1">
              <a:extLst>
                <a:ext uri="{FF2B5EF4-FFF2-40B4-BE49-F238E27FC236}">
                  <a16:creationId xmlns:a16="http://schemas.microsoft.com/office/drawing/2014/main" id="{BD846731-3D35-2859-4E45-99E112E8358E}"/>
                </a:ext>
              </a:extLst>
            </p:cNvPr>
            <p:cNvSpPr txBox="1">
              <a:spLocks/>
            </p:cNvSpPr>
            <p:nvPr/>
          </p:nvSpPr>
          <p:spPr>
            <a:xfrm>
              <a:off x="6279421" y="1855056"/>
              <a:ext cx="1310739" cy="102781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cs typeface="Arima Koshi" pitchFamily="2" charset="0"/>
                </a:rPr>
                <a:t>Gives answer which was generated by LLM</a:t>
              </a:r>
              <a:endParaRPr lang="ru-FI" sz="1400" dirty="0">
                <a:solidFill>
                  <a:schemeClr val="accent1">
                    <a:lumMod val="50000"/>
                  </a:schemeClr>
                </a:solidFill>
                <a:cs typeface="Arima Koshi" pitchFamily="2" charset="0"/>
              </a:endParaRPr>
            </a:p>
          </p:txBody>
        </p:sp>
        <p:pic>
          <p:nvPicPr>
            <p:cNvPr id="135" name="Рисунок 134" descr="Линия со стрелкой: изгиб по часовой стрелке со сплошной заливкой">
              <a:extLst>
                <a:ext uri="{FF2B5EF4-FFF2-40B4-BE49-F238E27FC236}">
                  <a16:creationId xmlns:a16="http://schemas.microsoft.com/office/drawing/2014/main" id="{AFBC5450-5C4B-C1B7-0EDF-967E48A45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352510">
              <a:off x="7602677" y="1723291"/>
              <a:ext cx="730504" cy="730504"/>
            </a:xfrm>
            <a:prstGeom prst="rect">
              <a:avLst/>
            </a:prstGeom>
          </p:spPr>
        </p:pic>
        <p:pic>
          <p:nvPicPr>
            <p:cNvPr id="137" name="Рисунок 136" descr="Линия со стрелкой: изгиб против часовой стрелки со сплошной заливкой">
              <a:extLst>
                <a:ext uri="{FF2B5EF4-FFF2-40B4-BE49-F238E27FC236}">
                  <a16:creationId xmlns:a16="http://schemas.microsoft.com/office/drawing/2014/main" id="{3F803ECC-72A8-1A21-0AD2-3821CA0E1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598941" flipH="1">
              <a:off x="7958212" y="1832962"/>
              <a:ext cx="730504" cy="730504"/>
            </a:xfrm>
            <a:prstGeom prst="rect">
              <a:avLst/>
            </a:prstGeom>
          </p:spPr>
        </p:pic>
        <p:sp>
          <p:nvSpPr>
            <p:cNvPr id="138" name="Заголовок 1">
              <a:extLst>
                <a:ext uri="{FF2B5EF4-FFF2-40B4-BE49-F238E27FC236}">
                  <a16:creationId xmlns:a16="http://schemas.microsoft.com/office/drawing/2014/main" id="{72D55814-A22A-296A-8279-76C5C5E0B33D}"/>
                </a:ext>
              </a:extLst>
            </p:cNvPr>
            <p:cNvSpPr txBox="1">
              <a:spLocks/>
            </p:cNvSpPr>
            <p:nvPr/>
          </p:nvSpPr>
          <p:spPr>
            <a:xfrm>
              <a:off x="8181140" y="1872176"/>
              <a:ext cx="1843278" cy="5497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ru-RU" sz="1400" dirty="0" err="1">
                  <a:solidFill>
                    <a:schemeClr val="accent1">
                      <a:lumMod val="50000"/>
                    </a:schemeClr>
                  </a:solidFill>
                  <a:cs typeface="Arima Koshi" pitchFamily="2" charset="0"/>
                </a:rPr>
                <a:t>A</a:t>
              </a:r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cs typeface="Arima Koshi" pitchFamily="2" charset="0"/>
                </a:rPr>
                <a:t>sk</a:t>
              </a:r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cs typeface="Arima Koshi" pitchFamily="2" charset="0"/>
                </a:rPr>
                <a:t> question</a:t>
              </a:r>
              <a:endParaRPr lang="ru-FI" sz="1400" dirty="0">
                <a:solidFill>
                  <a:schemeClr val="accent1">
                    <a:lumMod val="50000"/>
                  </a:schemeClr>
                </a:solidFill>
                <a:cs typeface="Arima Koshi" pitchFamily="2" charset="0"/>
              </a:endParaRPr>
            </a:p>
          </p:txBody>
        </p:sp>
        <p:pic>
          <p:nvPicPr>
            <p:cNvPr id="140" name="Рисунок 139">
              <a:extLst>
                <a:ext uri="{FF2B5EF4-FFF2-40B4-BE49-F238E27FC236}">
                  <a16:creationId xmlns:a16="http://schemas.microsoft.com/office/drawing/2014/main" id="{E5F4D122-1DB8-005A-846E-D858A2F4B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21473" t="60750" r="65618" b="19042"/>
            <a:stretch/>
          </p:blipFill>
          <p:spPr>
            <a:xfrm>
              <a:off x="7617706" y="4853316"/>
              <a:ext cx="1003311" cy="962170"/>
            </a:xfrm>
            <a:prstGeom prst="rect">
              <a:avLst/>
            </a:prstGeom>
          </p:spPr>
        </p:pic>
        <p:sp>
          <p:nvSpPr>
            <p:cNvPr id="141" name="Заголовок 1">
              <a:extLst>
                <a:ext uri="{FF2B5EF4-FFF2-40B4-BE49-F238E27FC236}">
                  <a16:creationId xmlns:a16="http://schemas.microsoft.com/office/drawing/2014/main" id="{00F87B7B-9421-33EE-1734-0CA8673B94F6}"/>
                </a:ext>
              </a:extLst>
            </p:cNvPr>
            <p:cNvSpPr txBox="1">
              <a:spLocks/>
            </p:cNvSpPr>
            <p:nvPr/>
          </p:nvSpPr>
          <p:spPr>
            <a:xfrm>
              <a:off x="7042554" y="5815486"/>
              <a:ext cx="2277172" cy="5497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1">
                      <a:lumMod val="50000"/>
                    </a:schemeClr>
                  </a:solidFill>
                  <a:cs typeface="Arima Koshi" pitchFamily="2" charset="0"/>
                </a:rPr>
                <a:t>Embedding model</a:t>
              </a:r>
              <a:endParaRPr lang="ru-FI" sz="1800" dirty="0">
                <a:solidFill>
                  <a:schemeClr val="accent1">
                    <a:lumMod val="50000"/>
                  </a:schemeClr>
                </a:solidFill>
                <a:cs typeface="Arima Koshi" pitchFamily="2" charset="0"/>
              </a:endParaRPr>
            </a:p>
          </p:txBody>
        </p:sp>
        <p:sp>
          <p:nvSpPr>
            <p:cNvPr id="144" name="Заголовок 1">
              <a:extLst>
                <a:ext uri="{FF2B5EF4-FFF2-40B4-BE49-F238E27FC236}">
                  <a16:creationId xmlns:a16="http://schemas.microsoft.com/office/drawing/2014/main" id="{EA32CF54-4FDB-C286-AE48-3136A115290B}"/>
                </a:ext>
              </a:extLst>
            </p:cNvPr>
            <p:cNvSpPr txBox="1">
              <a:spLocks/>
            </p:cNvSpPr>
            <p:nvPr/>
          </p:nvSpPr>
          <p:spPr>
            <a:xfrm>
              <a:off x="8117828" y="4070883"/>
              <a:ext cx="1843278" cy="5497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cs typeface="Arima Koshi" pitchFamily="2" charset="0"/>
                </a:rPr>
                <a:t>Params: question</a:t>
              </a:r>
              <a:endParaRPr lang="ru-FI" sz="1400" dirty="0">
                <a:solidFill>
                  <a:schemeClr val="accent1">
                    <a:lumMod val="50000"/>
                  </a:schemeClr>
                </a:solidFill>
                <a:cs typeface="Arima Koshi" pitchFamily="2" charset="0"/>
              </a:endParaRPr>
            </a:p>
          </p:txBody>
        </p:sp>
        <p:pic>
          <p:nvPicPr>
            <p:cNvPr id="146" name="Рисунок 145" descr="Стрелка вправо со сплошной заливкой">
              <a:extLst>
                <a:ext uri="{FF2B5EF4-FFF2-40B4-BE49-F238E27FC236}">
                  <a16:creationId xmlns:a16="http://schemas.microsoft.com/office/drawing/2014/main" id="{6BF44C61-BFF8-98C0-25C0-52BB9DAA1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7817137" y="4042142"/>
              <a:ext cx="647794" cy="647794"/>
            </a:xfrm>
            <a:prstGeom prst="rect">
              <a:avLst/>
            </a:prstGeom>
          </p:spPr>
        </p:pic>
        <p:pic>
          <p:nvPicPr>
            <p:cNvPr id="147" name="Рисунок 146">
              <a:extLst>
                <a:ext uri="{FF2B5EF4-FFF2-40B4-BE49-F238E27FC236}">
                  <a16:creationId xmlns:a16="http://schemas.microsoft.com/office/drawing/2014/main" id="{9931B86C-A101-E3F5-6E60-E6C659E00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l="56452" t="7715" r="28980" b="65011"/>
            <a:stretch/>
          </p:blipFill>
          <p:spPr>
            <a:xfrm>
              <a:off x="11105826" y="1616971"/>
              <a:ext cx="1027817" cy="1178836"/>
            </a:xfrm>
            <a:prstGeom prst="rect">
              <a:avLst/>
            </a:prstGeom>
          </p:spPr>
        </p:pic>
        <p:sp>
          <p:nvSpPr>
            <p:cNvPr id="148" name="Заголовок 1">
              <a:extLst>
                <a:ext uri="{FF2B5EF4-FFF2-40B4-BE49-F238E27FC236}">
                  <a16:creationId xmlns:a16="http://schemas.microsoft.com/office/drawing/2014/main" id="{DA8B6859-4BB9-C539-8E69-B8D1422BDAF3}"/>
                </a:ext>
              </a:extLst>
            </p:cNvPr>
            <p:cNvSpPr txBox="1">
              <a:spLocks/>
            </p:cNvSpPr>
            <p:nvPr/>
          </p:nvSpPr>
          <p:spPr>
            <a:xfrm>
              <a:off x="9576590" y="3100989"/>
              <a:ext cx="1569339" cy="5497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0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cs typeface="Arima Koshi" pitchFamily="2" charset="0"/>
                </a:rPr>
                <a:t>Answer user’s question based on chunks</a:t>
              </a:r>
              <a:endParaRPr lang="ru-FI" sz="1400" dirty="0">
                <a:solidFill>
                  <a:schemeClr val="accent1">
                    <a:lumMod val="50000"/>
                  </a:schemeClr>
                </a:solidFill>
                <a:cs typeface="Arima Koshi" pitchFamily="2" charset="0"/>
              </a:endParaRPr>
            </a:p>
          </p:txBody>
        </p:sp>
        <p:grpSp>
          <p:nvGrpSpPr>
            <p:cNvPr id="151" name="Группа 150">
              <a:extLst>
                <a:ext uri="{FF2B5EF4-FFF2-40B4-BE49-F238E27FC236}">
                  <a16:creationId xmlns:a16="http://schemas.microsoft.com/office/drawing/2014/main" id="{B45A99EB-7B01-C440-6B64-B221EFB6BE54}"/>
                </a:ext>
              </a:extLst>
            </p:cNvPr>
            <p:cNvGrpSpPr/>
            <p:nvPr/>
          </p:nvGrpSpPr>
          <p:grpSpPr>
            <a:xfrm>
              <a:off x="9473590" y="2578469"/>
              <a:ext cx="999150" cy="876536"/>
              <a:chOff x="5612822" y="2623307"/>
              <a:chExt cx="999150" cy="876536"/>
            </a:xfrm>
          </p:grpSpPr>
          <p:pic>
            <p:nvPicPr>
              <p:cNvPr id="149" name="Рисунок 148" descr="Стрелка вправо со сплошной заливкой">
                <a:extLst>
                  <a:ext uri="{FF2B5EF4-FFF2-40B4-BE49-F238E27FC236}">
                    <a16:creationId xmlns:a16="http://schemas.microsoft.com/office/drawing/2014/main" id="{B02DB098-C6CD-DF7A-650A-7191CEE98C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19961629">
                <a:off x="5964178" y="2623307"/>
                <a:ext cx="647794" cy="647794"/>
              </a:xfrm>
              <a:prstGeom prst="rect">
                <a:avLst/>
              </a:prstGeom>
            </p:spPr>
          </p:pic>
          <p:pic>
            <p:nvPicPr>
              <p:cNvPr id="150" name="Рисунок 149" descr="Стрелка вправо со сплошной заливкой">
                <a:extLst>
                  <a:ext uri="{FF2B5EF4-FFF2-40B4-BE49-F238E27FC236}">
                    <a16:creationId xmlns:a16="http://schemas.microsoft.com/office/drawing/2014/main" id="{90D18E1C-D037-C017-128E-981D86A19E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r="27452"/>
              <a:stretch/>
            </p:blipFill>
            <p:spPr>
              <a:xfrm rot="19961629">
                <a:off x="5612822" y="2852049"/>
                <a:ext cx="469961" cy="647794"/>
              </a:xfrm>
              <a:prstGeom prst="rect">
                <a:avLst/>
              </a:prstGeom>
            </p:spPr>
          </p:pic>
        </p:grpSp>
        <p:sp>
          <p:nvSpPr>
            <p:cNvPr id="152" name="Заголовок 1">
              <a:extLst>
                <a:ext uri="{FF2B5EF4-FFF2-40B4-BE49-F238E27FC236}">
                  <a16:creationId xmlns:a16="http://schemas.microsoft.com/office/drawing/2014/main" id="{9FA8EA2D-912F-25DA-89DF-399D51AEF0C9}"/>
                </a:ext>
              </a:extLst>
            </p:cNvPr>
            <p:cNvSpPr txBox="1">
              <a:spLocks/>
            </p:cNvSpPr>
            <p:nvPr/>
          </p:nvSpPr>
          <p:spPr>
            <a:xfrm>
              <a:off x="10656349" y="1266221"/>
              <a:ext cx="1843278" cy="5497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1">
                      <a:lumMod val="50000"/>
                    </a:schemeClr>
                  </a:solidFill>
                  <a:cs typeface="Arima Koshi" pitchFamily="2" charset="0"/>
                </a:rPr>
                <a:t>LLM</a:t>
              </a:r>
              <a:endParaRPr lang="ru-FI" sz="1800" dirty="0">
                <a:solidFill>
                  <a:schemeClr val="accent1">
                    <a:lumMod val="50000"/>
                  </a:schemeClr>
                </a:solidFill>
                <a:cs typeface="Arima Koshi" pitchFamily="2" charset="0"/>
              </a:endParaRPr>
            </a:p>
          </p:txBody>
        </p:sp>
        <p:pic>
          <p:nvPicPr>
            <p:cNvPr id="154" name="Рисунок 153">
              <a:extLst>
                <a:ext uri="{FF2B5EF4-FFF2-40B4-BE49-F238E27FC236}">
                  <a16:creationId xmlns:a16="http://schemas.microsoft.com/office/drawing/2014/main" id="{32F6E179-4F03-4CBE-720D-5A17EAB91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l="61037" t="60039" r="24174" b="15129"/>
            <a:stretch/>
          </p:blipFill>
          <p:spPr>
            <a:xfrm>
              <a:off x="11423934" y="4745703"/>
              <a:ext cx="1149493" cy="1182394"/>
            </a:xfrm>
            <a:prstGeom prst="rect">
              <a:avLst/>
            </a:prstGeom>
          </p:spPr>
        </p:pic>
        <p:grpSp>
          <p:nvGrpSpPr>
            <p:cNvPr id="155" name="Группа 154">
              <a:extLst>
                <a:ext uri="{FF2B5EF4-FFF2-40B4-BE49-F238E27FC236}">
                  <a16:creationId xmlns:a16="http://schemas.microsoft.com/office/drawing/2014/main" id="{E64B6C9A-2F07-30A2-1BF7-5981ED5ADFDF}"/>
                </a:ext>
              </a:extLst>
            </p:cNvPr>
            <p:cNvGrpSpPr/>
            <p:nvPr/>
          </p:nvGrpSpPr>
          <p:grpSpPr>
            <a:xfrm rot="7022645">
              <a:off x="11109215" y="3124016"/>
              <a:ext cx="999150" cy="876536"/>
              <a:chOff x="5612822" y="2623307"/>
              <a:chExt cx="999150" cy="876536"/>
            </a:xfrm>
          </p:grpSpPr>
          <p:pic>
            <p:nvPicPr>
              <p:cNvPr id="156" name="Рисунок 155" descr="Стрелка вправо со сплошной заливкой">
                <a:extLst>
                  <a:ext uri="{FF2B5EF4-FFF2-40B4-BE49-F238E27FC236}">
                    <a16:creationId xmlns:a16="http://schemas.microsoft.com/office/drawing/2014/main" id="{A4DCA910-06B5-FDA0-A039-291847F79E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19961629">
                <a:off x="5964178" y="2623307"/>
                <a:ext cx="647794" cy="647794"/>
              </a:xfrm>
              <a:prstGeom prst="rect">
                <a:avLst/>
              </a:prstGeom>
            </p:spPr>
          </p:pic>
          <p:pic>
            <p:nvPicPr>
              <p:cNvPr id="157" name="Рисунок 156" descr="Стрелка вправо со сплошной заливкой">
                <a:extLst>
                  <a:ext uri="{FF2B5EF4-FFF2-40B4-BE49-F238E27FC236}">
                    <a16:creationId xmlns:a16="http://schemas.microsoft.com/office/drawing/2014/main" id="{45F3DB4E-34B2-D68E-3CD5-70C34B30FD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r="27452"/>
              <a:stretch/>
            </p:blipFill>
            <p:spPr>
              <a:xfrm rot="19961629">
                <a:off x="5612822" y="2852049"/>
                <a:ext cx="469961" cy="647794"/>
              </a:xfrm>
              <a:prstGeom prst="rect">
                <a:avLst/>
              </a:prstGeom>
            </p:spPr>
          </p:pic>
        </p:grpSp>
        <p:sp>
          <p:nvSpPr>
            <p:cNvPr id="158" name="Заголовок 1">
              <a:extLst>
                <a:ext uri="{FF2B5EF4-FFF2-40B4-BE49-F238E27FC236}">
                  <a16:creationId xmlns:a16="http://schemas.microsoft.com/office/drawing/2014/main" id="{9C7C488E-39B9-2893-5D1C-1A0F20F1CD41}"/>
                </a:ext>
              </a:extLst>
            </p:cNvPr>
            <p:cNvSpPr txBox="1">
              <a:spLocks/>
            </p:cNvSpPr>
            <p:nvPr/>
          </p:nvSpPr>
          <p:spPr>
            <a:xfrm>
              <a:off x="11030560" y="5815486"/>
              <a:ext cx="1843278" cy="5497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1">
                      <a:lumMod val="50000"/>
                    </a:schemeClr>
                  </a:solidFill>
                  <a:cs typeface="Arima Koshi" pitchFamily="2" charset="0"/>
                </a:rPr>
                <a:t>Vector Database</a:t>
              </a:r>
              <a:endParaRPr lang="ru-FI" sz="1800" dirty="0">
                <a:solidFill>
                  <a:schemeClr val="accent1">
                    <a:lumMod val="50000"/>
                  </a:schemeClr>
                </a:solidFill>
                <a:cs typeface="Arima Koshi" pitchFamily="2" charset="0"/>
              </a:endParaRPr>
            </a:p>
          </p:txBody>
        </p:sp>
        <p:grpSp>
          <p:nvGrpSpPr>
            <p:cNvPr id="159" name="Группа 158">
              <a:extLst>
                <a:ext uri="{FF2B5EF4-FFF2-40B4-BE49-F238E27FC236}">
                  <a16:creationId xmlns:a16="http://schemas.microsoft.com/office/drawing/2014/main" id="{3861F4B7-3DCD-BE9C-11E3-942898B2B0C9}"/>
                </a:ext>
              </a:extLst>
            </p:cNvPr>
            <p:cNvGrpSpPr/>
            <p:nvPr/>
          </p:nvGrpSpPr>
          <p:grpSpPr>
            <a:xfrm rot="1624828">
              <a:off x="9484695" y="4828782"/>
              <a:ext cx="999150" cy="876536"/>
              <a:chOff x="5612822" y="2623307"/>
              <a:chExt cx="999150" cy="876536"/>
            </a:xfrm>
          </p:grpSpPr>
          <p:pic>
            <p:nvPicPr>
              <p:cNvPr id="160" name="Рисунок 159" descr="Стрелка вправо со сплошной заливкой">
                <a:extLst>
                  <a:ext uri="{FF2B5EF4-FFF2-40B4-BE49-F238E27FC236}">
                    <a16:creationId xmlns:a16="http://schemas.microsoft.com/office/drawing/2014/main" id="{C29DA9F0-D0D7-BB02-6C7B-85B46D669F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19961629">
                <a:off x="5964178" y="2623307"/>
                <a:ext cx="647794" cy="647794"/>
              </a:xfrm>
              <a:prstGeom prst="rect">
                <a:avLst/>
              </a:prstGeom>
            </p:spPr>
          </p:pic>
          <p:pic>
            <p:nvPicPr>
              <p:cNvPr id="161" name="Рисунок 160" descr="Стрелка вправо со сплошной заливкой">
                <a:extLst>
                  <a:ext uri="{FF2B5EF4-FFF2-40B4-BE49-F238E27FC236}">
                    <a16:creationId xmlns:a16="http://schemas.microsoft.com/office/drawing/2014/main" id="{A2354F40-76B1-A9A3-B007-C77AEC5E8C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r="27452"/>
              <a:stretch/>
            </p:blipFill>
            <p:spPr>
              <a:xfrm rot="19961629">
                <a:off x="5612822" y="2852049"/>
                <a:ext cx="469961" cy="647794"/>
              </a:xfrm>
              <a:prstGeom prst="rect">
                <a:avLst/>
              </a:prstGeom>
            </p:spPr>
          </p:pic>
        </p:grpSp>
        <p:sp>
          <p:nvSpPr>
            <p:cNvPr id="162" name="Заголовок 1">
              <a:extLst>
                <a:ext uri="{FF2B5EF4-FFF2-40B4-BE49-F238E27FC236}">
                  <a16:creationId xmlns:a16="http://schemas.microsoft.com/office/drawing/2014/main" id="{15168348-C4CA-FB39-4EE2-8289BA41E719}"/>
                </a:ext>
              </a:extLst>
            </p:cNvPr>
            <p:cNvSpPr txBox="1">
              <a:spLocks/>
            </p:cNvSpPr>
            <p:nvPr/>
          </p:nvSpPr>
          <p:spPr>
            <a:xfrm>
              <a:off x="9079002" y="5428071"/>
              <a:ext cx="2099645" cy="5497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cs typeface="Arima Koshi" pitchFamily="2" charset="0"/>
                </a:rPr>
                <a:t>Makes embedding for the question params: question</a:t>
              </a:r>
              <a:endParaRPr lang="ru-FI" sz="1400" dirty="0">
                <a:solidFill>
                  <a:schemeClr val="accent1">
                    <a:lumMod val="50000"/>
                  </a:schemeClr>
                </a:solidFill>
                <a:cs typeface="Arima Koshi" pitchFamily="2" charset="0"/>
              </a:endParaRPr>
            </a:p>
          </p:txBody>
        </p:sp>
      </p:grpSp>
      <p:sp>
        <p:nvSpPr>
          <p:cNvPr id="164" name="Прямоугольник с одним усеченным и одним скругленным углом 163">
            <a:extLst>
              <a:ext uri="{FF2B5EF4-FFF2-40B4-BE49-F238E27FC236}">
                <a16:creationId xmlns:a16="http://schemas.microsoft.com/office/drawing/2014/main" id="{94588E7A-9163-5DD5-354A-19453CFBC6AA}"/>
              </a:ext>
            </a:extLst>
          </p:cNvPr>
          <p:cNvSpPr/>
          <p:nvPr/>
        </p:nvSpPr>
        <p:spPr>
          <a:xfrm rot="10800000">
            <a:off x="0" y="0"/>
            <a:ext cx="4558106" cy="6858000"/>
          </a:xfrm>
          <a:prstGeom prst="snipRoundRect">
            <a:avLst>
              <a:gd name="adj1" fmla="val 16667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FI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AF2EA-5DAE-107D-A83A-6CAE49349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442" y="2515714"/>
            <a:ext cx="3117565" cy="1749744"/>
          </a:xfrm>
        </p:spPr>
        <p:txBody>
          <a:bodyPr>
            <a:noAutofit/>
          </a:bodyPr>
          <a:lstStyle/>
          <a:p>
            <a:r>
              <a:rPr lang="ru-FI" sz="6600" b="1" dirty="0">
                <a:solidFill>
                  <a:schemeClr val="bg1"/>
                </a:solidFill>
                <a:cs typeface="Arima Koshi" pitchFamily="2" charset="0"/>
              </a:rPr>
              <a:t>Схема ответа</a:t>
            </a:r>
          </a:p>
        </p:txBody>
      </p:sp>
    </p:spTree>
    <p:extLst>
      <p:ext uri="{BB962C8B-B14F-4D97-AF65-F5344CB8AC3E}">
        <p14:creationId xmlns:p14="http://schemas.microsoft.com/office/powerpoint/2010/main" val="297511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03B4F3-21F2-A3E6-9A36-20C605A15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58E642C5-9192-FACC-E802-A00C35AEA3EA}"/>
              </a:ext>
            </a:extLst>
          </p:cNvPr>
          <p:cNvSpPr/>
          <p:nvPr/>
        </p:nvSpPr>
        <p:spPr>
          <a:xfrm>
            <a:off x="285750" y="311528"/>
            <a:ext cx="11620500" cy="6234944"/>
          </a:xfrm>
          <a:prstGeom prst="roundRect">
            <a:avLst>
              <a:gd name="adj" fmla="val 768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FI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78540-3BF7-1E09-5D7F-0FCCBEC41EC7}"/>
              </a:ext>
            </a:extLst>
          </p:cNvPr>
          <p:cNvSpPr txBox="1"/>
          <p:nvPr/>
        </p:nvSpPr>
        <p:spPr>
          <a:xfrm>
            <a:off x="640080" y="2184938"/>
            <a:ext cx="77419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2800" dirty="0"/>
              <a:t>Vikhr-Qwen-2.5-1.5B — </a:t>
            </a:r>
            <a:r>
              <a:rPr lang="ru-RU" sz="2800" dirty="0"/>
              <a:t>компактная, но ограниченная.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Переход на </a:t>
            </a:r>
            <a:r>
              <a:rPr lang="fi-FI" sz="2800" dirty="0" err="1"/>
              <a:t>Ollama</a:t>
            </a:r>
            <a:r>
              <a:rPr lang="fi-FI" sz="2800" dirty="0"/>
              <a:t> — </a:t>
            </a:r>
            <a:r>
              <a:rPr lang="ru-RU" sz="2800" dirty="0"/>
              <a:t>удобно для деплоя.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sz="2800" dirty="0" err="1"/>
              <a:t>Llama</a:t>
            </a:r>
            <a:r>
              <a:rPr lang="fi-FI" sz="2800" dirty="0"/>
              <a:t> 3 1B — </a:t>
            </a:r>
            <a:r>
              <a:rPr lang="ru-RU" sz="2800" dirty="0"/>
              <a:t>оптимальная для </a:t>
            </a:r>
            <a:r>
              <a:rPr lang="ru-RU" sz="2800" dirty="0" err="1"/>
              <a:t>ретрива</a:t>
            </a:r>
            <a:r>
              <a:rPr lang="ru-RU" sz="2800" dirty="0"/>
              <a:t> и ответов.</a:t>
            </a:r>
            <a:endParaRPr lang="en-US" sz="2800" dirty="0"/>
          </a:p>
          <a:p>
            <a:r>
              <a:rPr lang="en-US" sz="2800" dirty="0"/>
              <a:t>*Mistral 8b </a:t>
            </a:r>
            <a:r>
              <a:rPr lang="ru-RU" sz="2800" dirty="0"/>
              <a:t>использовали для бенчмарка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0FB565E-7138-8449-54A2-BF7608323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11528"/>
            <a:ext cx="9749058" cy="1749744"/>
          </a:xfrm>
        </p:spPr>
        <p:txBody>
          <a:bodyPr>
            <a:noAutofit/>
          </a:bodyPr>
          <a:lstStyle/>
          <a:p>
            <a:r>
              <a:rPr lang="ru-RU" sz="5400" b="1" dirty="0"/>
              <a:t>Языковые модели</a:t>
            </a:r>
            <a:endParaRPr lang="ru-RU" sz="5400" dirty="0"/>
          </a:p>
        </p:txBody>
      </p:sp>
      <p:pic>
        <p:nvPicPr>
          <p:cNvPr id="3" name="Picture 2" descr="Чат Бот Изображения – скачать бесплатно на Freepik">
            <a:extLst>
              <a:ext uri="{FF2B5EF4-FFF2-40B4-BE49-F238E27FC236}">
                <a16:creationId xmlns:a16="http://schemas.microsoft.com/office/drawing/2014/main" id="{AF07AC45-909B-E618-6598-F421AEEB8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138" y="5198328"/>
            <a:ext cx="1299412" cy="129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572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00C3DB-C6E0-E820-65CF-972C45A7A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00EAEBB2-AE3E-7058-CE3D-BC995D502490}"/>
              </a:ext>
            </a:extLst>
          </p:cNvPr>
          <p:cNvSpPr/>
          <p:nvPr/>
        </p:nvSpPr>
        <p:spPr>
          <a:xfrm>
            <a:off x="285750" y="311528"/>
            <a:ext cx="11620500" cy="6234944"/>
          </a:xfrm>
          <a:prstGeom prst="roundRect">
            <a:avLst>
              <a:gd name="adj" fmla="val 768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FI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E39F73-5CBD-C469-B268-6B0F04F6EBBC}"/>
              </a:ext>
            </a:extLst>
          </p:cNvPr>
          <p:cNvSpPr txBox="1"/>
          <p:nvPr/>
        </p:nvSpPr>
        <p:spPr>
          <a:xfrm>
            <a:off x="695325" y="1988944"/>
            <a:ext cx="92278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Зависимость от качества </a:t>
            </a:r>
            <a:r>
              <a:rPr lang="ru-RU" sz="2800" dirty="0" err="1">
                <a:solidFill>
                  <a:schemeClr val="accent1">
                    <a:lumMod val="50000"/>
                  </a:schemeClr>
                </a:solidFill>
              </a:rPr>
              <a:t>эмбеддингов</a:t>
            </a: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Задержки в обновлении базы.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Мертвая зона — событие уже произошло, но ещё не загружено.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Требуется регулярный </a:t>
            </a:r>
            <a:r>
              <a:rPr lang="ru-RU" sz="2800" dirty="0" err="1">
                <a:solidFill>
                  <a:schemeClr val="accent1">
                    <a:lumMod val="50000"/>
                  </a:schemeClr>
                </a:solidFill>
              </a:rPr>
              <a:t>парсинг</a:t>
            </a:r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 и очистка базы.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E24D9A0-8C7B-E9DB-63EF-F83FEF63B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11528"/>
            <a:ext cx="10656570" cy="1749744"/>
          </a:xfrm>
        </p:spPr>
        <p:txBody>
          <a:bodyPr>
            <a:noAutofit/>
          </a:bodyPr>
          <a:lstStyle/>
          <a:p>
            <a:r>
              <a:rPr lang="ru-RU" sz="5400" b="1" dirty="0">
                <a:solidFill>
                  <a:schemeClr val="accent1">
                    <a:lumMod val="50000"/>
                  </a:schemeClr>
                </a:solidFill>
              </a:rPr>
              <a:t>Ограничения классического </a:t>
            </a:r>
            <a:r>
              <a:rPr lang="fi-FI" sz="5400" b="1" dirty="0">
                <a:solidFill>
                  <a:schemeClr val="accent1">
                    <a:lumMod val="50000"/>
                  </a:schemeClr>
                </a:solidFill>
              </a:rPr>
              <a:t>RAG</a:t>
            </a:r>
            <a:endParaRPr lang="fi-FI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 descr="Чат Бот Изображения – скачать бесплатно на Freepik">
            <a:extLst>
              <a:ext uri="{FF2B5EF4-FFF2-40B4-BE49-F238E27FC236}">
                <a16:creationId xmlns:a16="http://schemas.microsoft.com/office/drawing/2014/main" id="{44BDE330-AEA0-F445-5A92-4E7808B79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138" y="5198328"/>
            <a:ext cx="1299412" cy="129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295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61ABA8-B337-38D9-098B-07525806A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C6CC429F-62D4-AB26-1B7E-B5957BBB8F77}"/>
              </a:ext>
            </a:extLst>
          </p:cNvPr>
          <p:cNvSpPr/>
          <p:nvPr/>
        </p:nvSpPr>
        <p:spPr>
          <a:xfrm>
            <a:off x="285750" y="311528"/>
            <a:ext cx="11620500" cy="6234944"/>
          </a:xfrm>
          <a:prstGeom prst="roundRect">
            <a:avLst>
              <a:gd name="adj" fmla="val 768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FI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FC63EB-A65B-3AF2-C305-6A05F684DD32}"/>
              </a:ext>
            </a:extLst>
          </p:cNvPr>
          <p:cNvSpPr txBox="1"/>
          <p:nvPr/>
        </p:nvSpPr>
        <p:spPr>
          <a:xfrm>
            <a:off x="695325" y="2169857"/>
            <a:ext cx="1031557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Позволяет </a:t>
            </a:r>
            <a:r>
              <a:rPr lang="fi-FI" sz="2800" dirty="0"/>
              <a:t>LLM </a:t>
            </a:r>
            <a:r>
              <a:rPr lang="ru-RU" sz="2800" dirty="0"/>
              <a:t>динамически запрашивать данные через </a:t>
            </a:r>
            <a:r>
              <a:rPr lang="fi-FI" sz="2800" dirty="0"/>
              <a:t>API.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i-FI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Модель генерирует </a:t>
            </a:r>
            <a:r>
              <a:rPr lang="fi-FI" sz="2800" dirty="0"/>
              <a:t>JSON-</a:t>
            </a:r>
            <a:r>
              <a:rPr lang="ru-RU" sz="2800" dirty="0"/>
              <a:t>запрос, оркестратор исполняет.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Возможность работать с самыми свежими новостями в реальном времени.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DCC076D-153B-EED8-F1DC-2BC2FB4E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11528"/>
            <a:ext cx="10656570" cy="174974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i-FI" sz="5400" b="1" dirty="0" err="1">
                <a:solidFill>
                  <a:schemeClr val="accent1">
                    <a:lumMod val="50000"/>
                  </a:schemeClr>
                </a:solidFill>
              </a:rPr>
              <a:t>Tool</a:t>
            </a:r>
            <a:r>
              <a:rPr lang="fi-FI" sz="5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i-FI" sz="5400" b="1" dirty="0" err="1">
                <a:solidFill>
                  <a:schemeClr val="accent1">
                    <a:lumMod val="50000"/>
                  </a:schemeClr>
                </a:solidFill>
              </a:rPr>
              <a:t>calling</a:t>
            </a:r>
            <a:r>
              <a:rPr lang="fi-FI" sz="5400" b="1" dirty="0">
                <a:solidFill>
                  <a:schemeClr val="accent1">
                    <a:lumMod val="50000"/>
                  </a:schemeClr>
                </a:solidFill>
              </a:rPr>
              <a:t> — </a:t>
            </a:r>
            <a:r>
              <a:rPr lang="ru-RU" sz="5400" b="1" dirty="0">
                <a:solidFill>
                  <a:schemeClr val="accent1">
                    <a:lumMod val="50000"/>
                  </a:schemeClr>
                </a:solidFill>
              </a:rPr>
              <a:t>новый подход</a:t>
            </a:r>
            <a:endParaRPr lang="ru-RU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 descr="Чат Бот Изображения – скачать бесплатно на Freepik">
            <a:extLst>
              <a:ext uri="{FF2B5EF4-FFF2-40B4-BE49-F238E27FC236}">
                <a16:creationId xmlns:a16="http://schemas.microsoft.com/office/drawing/2014/main" id="{F5912F00-2CD9-DABB-42F4-0866140C0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138" y="5198328"/>
            <a:ext cx="1299412" cy="129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1673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351</Words>
  <Application>Microsoft Macintosh PowerPoint</Application>
  <PresentationFormat>Широкоэкранный</PresentationFormat>
  <Paragraphs>90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Arima Koshi</vt:lpstr>
      <vt:lpstr>Тема Office</vt:lpstr>
      <vt:lpstr>LLM in cb</vt:lpstr>
      <vt:lpstr>Цель</vt:lpstr>
      <vt:lpstr>Работа с данными</vt:lpstr>
      <vt:lpstr>Модель эмбеддингов</vt:lpstr>
      <vt:lpstr>Qdrant - векторная база</vt:lpstr>
      <vt:lpstr>Схема ответа</vt:lpstr>
      <vt:lpstr>Языковые модели</vt:lpstr>
      <vt:lpstr>Ограничения классического RAG</vt:lpstr>
      <vt:lpstr>Tool calling — новый подход</vt:lpstr>
      <vt:lpstr>Интеграция с Mistral API</vt:lpstr>
      <vt:lpstr>Tavily Search API</vt:lpstr>
      <vt:lpstr>Бенчмаркинг моделей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Ефимова Дарья Витальевна</dc:creator>
  <cp:lastModifiedBy>Тищенко Егор Валериевич</cp:lastModifiedBy>
  <cp:revision>3</cp:revision>
  <dcterms:created xsi:type="dcterms:W3CDTF">2025-06-02T18:27:26Z</dcterms:created>
  <dcterms:modified xsi:type="dcterms:W3CDTF">2025-06-02T19:37:26Z</dcterms:modified>
</cp:coreProperties>
</file>