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64" r:id="rId9"/>
    <p:sldId id="265" r:id="rId10"/>
    <p:sldId id="266" r:id="rId11"/>
    <p:sldId id="267" r:id="rId12"/>
    <p:sldId id="268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443D0E-4188-4963-A5B7-34A0A38EA85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A358B7D-9908-4143-BDF6-8A68CB887B8E}">
      <dgm:prSet/>
      <dgm:spPr/>
      <dgm:t>
        <a:bodyPr/>
        <a:lstStyle/>
        <a:p>
          <a:r>
            <a:rPr lang="tr-TR"/>
            <a:t>Layer 1: tanh LSTM with 24 neurons</a:t>
          </a:r>
          <a:endParaRPr lang="en-US"/>
        </a:p>
      </dgm:t>
    </dgm:pt>
    <dgm:pt modelId="{DEEC7AF7-1963-4DB5-8567-8275279D1192}" type="parTrans" cxnId="{57F62C58-FFAB-44C5-8047-A7B032DF6E2C}">
      <dgm:prSet/>
      <dgm:spPr/>
      <dgm:t>
        <a:bodyPr/>
        <a:lstStyle/>
        <a:p>
          <a:endParaRPr lang="en-US"/>
        </a:p>
      </dgm:t>
    </dgm:pt>
    <dgm:pt modelId="{1FEE655C-64F1-4A83-B792-C54769DA0584}" type="sibTrans" cxnId="{57F62C58-FFAB-44C5-8047-A7B032DF6E2C}">
      <dgm:prSet/>
      <dgm:spPr/>
      <dgm:t>
        <a:bodyPr/>
        <a:lstStyle/>
        <a:p>
          <a:endParaRPr lang="en-US"/>
        </a:p>
      </dgm:t>
    </dgm:pt>
    <dgm:pt modelId="{88F80E06-331D-46DE-B090-986778CAD242}">
      <dgm:prSet/>
      <dgm:spPr/>
      <dgm:t>
        <a:bodyPr/>
        <a:lstStyle/>
        <a:p>
          <a:r>
            <a:rPr lang="tr-TR"/>
            <a:t>Layer 2: 10% Dropout</a:t>
          </a:r>
          <a:endParaRPr lang="en-US"/>
        </a:p>
      </dgm:t>
    </dgm:pt>
    <dgm:pt modelId="{B406FD42-51D5-48D9-94F0-F0CBF63F1599}" type="parTrans" cxnId="{7815E5FA-2A29-4E9C-B4BC-2601F4D60747}">
      <dgm:prSet/>
      <dgm:spPr/>
      <dgm:t>
        <a:bodyPr/>
        <a:lstStyle/>
        <a:p>
          <a:endParaRPr lang="en-US"/>
        </a:p>
      </dgm:t>
    </dgm:pt>
    <dgm:pt modelId="{92C2B403-8174-468B-A48A-7C984E104CCA}" type="sibTrans" cxnId="{7815E5FA-2A29-4E9C-B4BC-2601F4D60747}">
      <dgm:prSet/>
      <dgm:spPr/>
      <dgm:t>
        <a:bodyPr/>
        <a:lstStyle/>
        <a:p>
          <a:endParaRPr lang="en-US"/>
        </a:p>
      </dgm:t>
    </dgm:pt>
    <dgm:pt modelId="{8E9DBBBE-18A1-44B2-83FF-8A9A0D72A2E8}">
      <dgm:prSet/>
      <dgm:spPr/>
      <dgm:t>
        <a:bodyPr/>
        <a:lstStyle/>
        <a:p>
          <a:r>
            <a:rPr lang="tr-TR"/>
            <a:t>Layer 3: tanh LSTM with 16 neurons</a:t>
          </a:r>
          <a:endParaRPr lang="en-US"/>
        </a:p>
      </dgm:t>
    </dgm:pt>
    <dgm:pt modelId="{5D2618FE-A6B8-4238-BD51-16C7E3D6A794}" type="parTrans" cxnId="{4F0E6664-6886-45A9-80E8-3CA3C549367D}">
      <dgm:prSet/>
      <dgm:spPr/>
      <dgm:t>
        <a:bodyPr/>
        <a:lstStyle/>
        <a:p>
          <a:endParaRPr lang="en-US"/>
        </a:p>
      </dgm:t>
    </dgm:pt>
    <dgm:pt modelId="{EA97D635-35BE-4773-A943-C38E1FE6F763}" type="sibTrans" cxnId="{4F0E6664-6886-45A9-80E8-3CA3C549367D}">
      <dgm:prSet/>
      <dgm:spPr/>
      <dgm:t>
        <a:bodyPr/>
        <a:lstStyle/>
        <a:p>
          <a:endParaRPr lang="en-US"/>
        </a:p>
      </dgm:t>
    </dgm:pt>
    <dgm:pt modelId="{49458F5B-E5F2-47E5-A722-DC688C8A8582}">
      <dgm:prSet/>
      <dgm:spPr/>
      <dgm:t>
        <a:bodyPr/>
        <a:lstStyle/>
        <a:p>
          <a:r>
            <a:rPr lang="tr-TR"/>
            <a:t>Layer 4: 10% Dropout</a:t>
          </a:r>
          <a:endParaRPr lang="en-US"/>
        </a:p>
      </dgm:t>
    </dgm:pt>
    <dgm:pt modelId="{ED522938-8D6B-4956-B167-250FB571B4E7}" type="parTrans" cxnId="{1743DC07-DD19-43A5-8820-BED6F99B3D59}">
      <dgm:prSet/>
      <dgm:spPr/>
      <dgm:t>
        <a:bodyPr/>
        <a:lstStyle/>
        <a:p>
          <a:endParaRPr lang="en-US"/>
        </a:p>
      </dgm:t>
    </dgm:pt>
    <dgm:pt modelId="{3FBB0A98-5763-4208-91A5-1F4945A33976}" type="sibTrans" cxnId="{1743DC07-DD19-43A5-8820-BED6F99B3D59}">
      <dgm:prSet/>
      <dgm:spPr/>
      <dgm:t>
        <a:bodyPr/>
        <a:lstStyle/>
        <a:p>
          <a:endParaRPr lang="en-US"/>
        </a:p>
      </dgm:t>
    </dgm:pt>
    <dgm:pt modelId="{A06C6E65-8002-4087-8E07-2F7D71C0C0CE}" type="pres">
      <dgm:prSet presAssocID="{4A443D0E-4188-4963-A5B7-34A0A38EA85C}" presName="linear" presStyleCnt="0">
        <dgm:presLayoutVars>
          <dgm:animLvl val="lvl"/>
          <dgm:resizeHandles val="exact"/>
        </dgm:presLayoutVars>
      </dgm:prSet>
      <dgm:spPr/>
    </dgm:pt>
    <dgm:pt modelId="{1547C46D-EC61-46DB-A8BE-42F74B059696}" type="pres">
      <dgm:prSet presAssocID="{EA358B7D-9908-4143-BDF6-8A68CB887B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D499BD9-910E-47B2-9863-FE593E246ABD}" type="pres">
      <dgm:prSet presAssocID="{1FEE655C-64F1-4A83-B792-C54769DA0584}" presName="spacer" presStyleCnt="0"/>
      <dgm:spPr/>
    </dgm:pt>
    <dgm:pt modelId="{CAE2C83F-0CF0-4E5F-84F3-360ADA84E38F}" type="pres">
      <dgm:prSet presAssocID="{88F80E06-331D-46DE-B090-986778CAD24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176D2D9-52C1-47C0-BA07-DBB24309CFB1}" type="pres">
      <dgm:prSet presAssocID="{92C2B403-8174-468B-A48A-7C984E104CCA}" presName="spacer" presStyleCnt="0"/>
      <dgm:spPr/>
    </dgm:pt>
    <dgm:pt modelId="{656C3AB4-B566-49A7-BDE3-36D7240BA252}" type="pres">
      <dgm:prSet presAssocID="{8E9DBBBE-18A1-44B2-83FF-8A9A0D72A2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A384DE7-5677-48EB-98FF-636DB60E97D4}" type="pres">
      <dgm:prSet presAssocID="{EA97D635-35BE-4773-A943-C38E1FE6F763}" presName="spacer" presStyleCnt="0"/>
      <dgm:spPr/>
    </dgm:pt>
    <dgm:pt modelId="{177EC0BC-C8FA-47EC-A1F9-78BB6F84CB8A}" type="pres">
      <dgm:prSet presAssocID="{49458F5B-E5F2-47E5-A722-DC688C8A858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43DC07-DD19-43A5-8820-BED6F99B3D59}" srcId="{4A443D0E-4188-4963-A5B7-34A0A38EA85C}" destId="{49458F5B-E5F2-47E5-A722-DC688C8A8582}" srcOrd="3" destOrd="0" parTransId="{ED522938-8D6B-4956-B167-250FB571B4E7}" sibTransId="{3FBB0A98-5763-4208-91A5-1F4945A33976}"/>
    <dgm:cxn modelId="{8D40CC0D-48B8-49D6-8CCB-89C52482F0AD}" type="presOf" srcId="{8E9DBBBE-18A1-44B2-83FF-8A9A0D72A2E8}" destId="{656C3AB4-B566-49A7-BDE3-36D7240BA252}" srcOrd="0" destOrd="0" presId="urn:microsoft.com/office/officeart/2005/8/layout/vList2"/>
    <dgm:cxn modelId="{20B1C012-96DF-4D05-B6AC-84FD56E29E5C}" type="presOf" srcId="{4A443D0E-4188-4963-A5B7-34A0A38EA85C}" destId="{A06C6E65-8002-4087-8E07-2F7D71C0C0CE}" srcOrd="0" destOrd="0" presId="urn:microsoft.com/office/officeart/2005/8/layout/vList2"/>
    <dgm:cxn modelId="{4F0E6664-6886-45A9-80E8-3CA3C549367D}" srcId="{4A443D0E-4188-4963-A5B7-34A0A38EA85C}" destId="{8E9DBBBE-18A1-44B2-83FF-8A9A0D72A2E8}" srcOrd="2" destOrd="0" parTransId="{5D2618FE-A6B8-4238-BD51-16C7E3D6A794}" sibTransId="{EA97D635-35BE-4773-A943-C38E1FE6F763}"/>
    <dgm:cxn modelId="{8FE2A24C-5E52-4E7C-81DC-532FF6AFEA4E}" type="presOf" srcId="{88F80E06-331D-46DE-B090-986778CAD242}" destId="{CAE2C83F-0CF0-4E5F-84F3-360ADA84E38F}" srcOrd="0" destOrd="0" presId="urn:microsoft.com/office/officeart/2005/8/layout/vList2"/>
    <dgm:cxn modelId="{9C8C9276-F6F6-4A54-8B04-214626CF41B6}" type="presOf" srcId="{49458F5B-E5F2-47E5-A722-DC688C8A8582}" destId="{177EC0BC-C8FA-47EC-A1F9-78BB6F84CB8A}" srcOrd="0" destOrd="0" presId="urn:microsoft.com/office/officeart/2005/8/layout/vList2"/>
    <dgm:cxn modelId="{57F62C58-FFAB-44C5-8047-A7B032DF6E2C}" srcId="{4A443D0E-4188-4963-A5B7-34A0A38EA85C}" destId="{EA358B7D-9908-4143-BDF6-8A68CB887B8E}" srcOrd="0" destOrd="0" parTransId="{DEEC7AF7-1963-4DB5-8567-8275279D1192}" sibTransId="{1FEE655C-64F1-4A83-B792-C54769DA0584}"/>
    <dgm:cxn modelId="{5C316495-E57F-44CD-85A7-951CABEEFDCC}" type="presOf" srcId="{EA358B7D-9908-4143-BDF6-8A68CB887B8E}" destId="{1547C46D-EC61-46DB-A8BE-42F74B059696}" srcOrd="0" destOrd="0" presId="urn:microsoft.com/office/officeart/2005/8/layout/vList2"/>
    <dgm:cxn modelId="{7815E5FA-2A29-4E9C-B4BC-2601F4D60747}" srcId="{4A443D0E-4188-4963-A5B7-34A0A38EA85C}" destId="{88F80E06-331D-46DE-B090-986778CAD242}" srcOrd="1" destOrd="0" parTransId="{B406FD42-51D5-48D9-94F0-F0CBF63F1599}" sibTransId="{92C2B403-8174-468B-A48A-7C984E104CCA}"/>
    <dgm:cxn modelId="{BD120B2C-AAAE-451F-916F-A22C7DB8457B}" type="presParOf" srcId="{A06C6E65-8002-4087-8E07-2F7D71C0C0CE}" destId="{1547C46D-EC61-46DB-A8BE-42F74B059696}" srcOrd="0" destOrd="0" presId="urn:microsoft.com/office/officeart/2005/8/layout/vList2"/>
    <dgm:cxn modelId="{AF23DEE7-4820-4F80-A700-7A8175291F59}" type="presParOf" srcId="{A06C6E65-8002-4087-8E07-2F7D71C0C0CE}" destId="{6D499BD9-910E-47B2-9863-FE593E246ABD}" srcOrd="1" destOrd="0" presId="urn:microsoft.com/office/officeart/2005/8/layout/vList2"/>
    <dgm:cxn modelId="{1B69E311-E7FF-41F5-9D7D-3C59F90E5060}" type="presParOf" srcId="{A06C6E65-8002-4087-8E07-2F7D71C0C0CE}" destId="{CAE2C83F-0CF0-4E5F-84F3-360ADA84E38F}" srcOrd="2" destOrd="0" presId="urn:microsoft.com/office/officeart/2005/8/layout/vList2"/>
    <dgm:cxn modelId="{3FC9555C-1A82-428A-AFA9-FC957627A460}" type="presParOf" srcId="{A06C6E65-8002-4087-8E07-2F7D71C0C0CE}" destId="{5176D2D9-52C1-47C0-BA07-DBB24309CFB1}" srcOrd="3" destOrd="0" presId="urn:microsoft.com/office/officeart/2005/8/layout/vList2"/>
    <dgm:cxn modelId="{167B59C6-90D2-4251-95B1-2230CA53123D}" type="presParOf" srcId="{A06C6E65-8002-4087-8E07-2F7D71C0C0CE}" destId="{656C3AB4-B566-49A7-BDE3-36D7240BA252}" srcOrd="4" destOrd="0" presId="urn:microsoft.com/office/officeart/2005/8/layout/vList2"/>
    <dgm:cxn modelId="{DCF5EB32-CB9C-4AE8-9152-2D938B43C0D4}" type="presParOf" srcId="{A06C6E65-8002-4087-8E07-2F7D71C0C0CE}" destId="{4A384DE7-5677-48EB-98FF-636DB60E97D4}" srcOrd="5" destOrd="0" presId="urn:microsoft.com/office/officeart/2005/8/layout/vList2"/>
    <dgm:cxn modelId="{12CA2F76-7E1A-4A1D-9ABC-592677615FE1}" type="presParOf" srcId="{A06C6E65-8002-4087-8E07-2F7D71C0C0CE}" destId="{177EC0BC-C8FA-47EC-A1F9-78BB6F84CB8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7C46D-EC61-46DB-A8BE-42F74B059696}">
      <dsp:nvSpPr>
        <dsp:cNvPr id="0" name=""/>
        <dsp:cNvSpPr/>
      </dsp:nvSpPr>
      <dsp:spPr>
        <a:xfrm>
          <a:off x="0" y="6913"/>
          <a:ext cx="6513603" cy="13922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500" kern="1200"/>
            <a:t>Layer 1: tanh LSTM with 24 neurons</a:t>
          </a:r>
          <a:endParaRPr lang="en-US" sz="3500" kern="1200"/>
        </a:p>
      </dsp:txBody>
      <dsp:txXfrm>
        <a:off x="67966" y="74879"/>
        <a:ext cx="6377671" cy="1256367"/>
      </dsp:txXfrm>
    </dsp:sp>
    <dsp:sp modelId="{CAE2C83F-0CF0-4E5F-84F3-360ADA84E38F}">
      <dsp:nvSpPr>
        <dsp:cNvPr id="0" name=""/>
        <dsp:cNvSpPr/>
      </dsp:nvSpPr>
      <dsp:spPr>
        <a:xfrm>
          <a:off x="0" y="1500013"/>
          <a:ext cx="6513603" cy="1392299"/>
        </a:xfrm>
        <a:prstGeom prst="roundRect">
          <a:avLst/>
        </a:prstGeom>
        <a:solidFill>
          <a:schemeClr val="accent5">
            <a:hueOff val="-627571"/>
            <a:satOff val="-8336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500" kern="1200"/>
            <a:t>Layer 2: 10% Dropout</a:t>
          </a:r>
          <a:endParaRPr lang="en-US" sz="3500" kern="1200"/>
        </a:p>
      </dsp:txBody>
      <dsp:txXfrm>
        <a:off x="67966" y="1567979"/>
        <a:ext cx="6377671" cy="1256367"/>
      </dsp:txXfrm>
    </dsp:sp>
    <dsp:sp modelId="{656C3AB4-B566-49A7-BDE3-36D7240BA252}">
      <dsp:nvSpPr>
        <dsp:cNvPr id="0" name=""/>
        <dsp:cNvSpPr/>
      </dsp:nvSpPr>
      <dsp:spPr>
        <a:xfrm>
          <a:off x="0" y="2993113"/>
          <a:ext cx="6513603" cy="1392299"/>
        </a:xfrm>
        <a:prstGeom prst="roundRect">
          <a:avLst/>
        </a:prstGeom>
        <a:solidFill>
          <a:schemeClr val="accent5">
            <a:hueOff val="-1255141"/>
            <a:satOff val="-16671"/>
            <a:lumOff val="2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500" kern="1200"/>
            <a:t>Layer 3: tanh LSTM with 16 neurons</a:t>
          </a:r>
          <a:endParaRPr lang="en-US" sz="3500" kern="1200"/>
        </a:p>
      </dsp:txBody>
      <dsp:txXfrm>
        <a:off x="67966" y="3061079"/>
        <a:ext cx="6377671" cy="1256367"/>
      </dsp:txXfrm>
    </dsp:sp>
    <dsp:sp modelId="{177EC0BC-C8FA-47EC-A1F9-78BB6F84CB8A}">
      <dsp:nvSpPr>
        <dsp:cNvPr id="0" name=""/>
        <dsp:cNvSpPr/>
      </dsp:nvSpPr>
      <dsp:spPr>
        <a:xfrm>
          <a:off x="0" y="4486213"/>
          <a:ext cx="6513603" cy="1392299"/>
        </a:xfrm>
        <a:prstGeom prst="roundRect">
          <a:avLst/>
        </a:prstGeom>
        <a:solidFill>
          <a:schemeClr val="accent5">
            <a:hueOff val="-1882712"/>
            <a:satOff val="-25007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500" kern="1200"/>
            <a:t>Layer 4: 10% Dropout</a:t>
          </a:r>
          <a:endParaRPr lang="en-US" sz="3500" kern="1200"/>
        </a:p>
      </dsp:txBody>
      <dsp:txXfrm>
        <a:off x="67966" y="4554179"/>
        <a:ext cx="6377671" cy="1256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96611-0588-4AA9-A0B0-3B8337AF707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512F7-6F9B-4C44-A5FC-A37418AD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D4D1-FA4A-4E36-966A-4901013FF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7709B-7DD9-4465-9D2D-BFE12725B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80B35-A6C6-427A-8B35-E8044C05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39-AF44-4F54-BCF2-1F839C9D1FB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FDBD9-C05A-49A3-B33F-EF632112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1C8B8-77A7-4412-9592-EAFE1C5E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2E9C-949D-4FD0-ABCE-165DF229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4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9A13-FAF0-4F5F-ADF2-BF612F84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3DFE3-9121-49C2-9639-ABEE2E6E0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8C404-1E96-438A-88A2-676C2E51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39-AF44-4F54-BCF2-1F839C9D1FB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D46BB-031A-42A8-A535-762D8EF2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44B37-CA39-4143-9B50-96CF3F77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2E9C-949D-4FD0-ABCE-165DF229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1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51774-1B98-4878-99BC-E8BFA4089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8EEC6-23BA-48C3-A135-47EC63D7E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8ABD-66F9-4B33-8625-B114FC43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39-AF44-4F54-BCF2-1F839C9D1FB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17874-24D4-42D5-B451-ED0810F5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49E8A-C5B1-4538-B547-3B6BB173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2E9C-949D-4FD0-ABCE-165DF229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5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EEB1-9889-49BD-B54B-A847C47B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4BCE6-5FCE-4B73-94C0-35BD8530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2EB51-22AC-49FE-A44E-4CB984C2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39-AF44-4F54-BCF2-1F839C9D1FB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A9A6-4A1A-4F79-8D4B-54F815EC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5E89-C862-4D84-9610-F6BED277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2E9C-949D-4FD0-ABCE-165DF229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8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9A21-3E04-48F3-9C6D-0E5D7104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7E710-62B2-4159-B7BC-69CDEE813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293F-D9B2-46D0-8448-7D7DEE4C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39-AF44-4F54-BCF2-1F839C9D1FB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7673E-4760-434F-A575-A47865D3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2C10-1ABB-4F3F-B6FB-FD2008C9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2E9C-949D-4FD0-ABCE-165DF229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3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27C7-A1CF-44FD-BB48-98DFF51E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8DCC5-A92E-4938-BEB1-7F693876D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BBB91-FE81-43E7-A572-522E2F328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57823-FB1A-488C-9552-EAFB3131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39-AF44-4F54-BCF2-1F839C9D1FB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796B1-58D6-4893-9E12-0E103D84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C6400-E6F3-4D1E-B406-FA36FBBE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2E9C-949D-4FD0-ABCE-165DF229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1EC1-8635-4553-8DDB-2DCF04B8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45DEC-CB5F-4C63-9EB5-33462B284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4919F-2605-4D15-8E87-40E665ED9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469D3-BE90-4E69-B119-154861154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2D7CB-0C38-4ACF-83B3-B4782824D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73F1A-040D-4B01-B8F5-4B8B6F23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39-AF44-4F54-BCF2-1F839C9D1FB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1C7BE-FFE6-4530-A321-1E92D015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FE2ED-EC65-4DED-BF46-08C20C76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2E9C-949D-4FD0-ABCE-165DF229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1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7728-F64F-4B46-981A-DDCAB8AA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FC1BE-A9DD-4935-8224-534186E4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39-AF44-4F54-BCF2-1F839C9D1FB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A957B-9654-472E-A78D-1B17711D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B431E-CE3D-444A-9E9F-4E470275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2E9C-949D-4FD0-ABCE-165DF229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FD375-BC71-4E2F-9E9C-9ACEEAFD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39-AF44-4F54-BCF2-1F839C9D1FB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3A3A2-2CB7-45CE-AA7B-19C58CA3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0BBF1-6A40-4FA7-BB4C-E6CBCB43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2E9C-949D-4FD0-ABCE-165DF229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5037-FD83-4297-8E8F-97886BD9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02A7-B830-4CD5-9708-9AB7E90E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2EEF5-A9B7-416C-ABC4-837B01AE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59A3B-77E0-48C1-811C-C2281DB6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39-AF44-4F54-BCF2-1F839C9D1FB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37E1A-981E-4456-BA44-FAC9D547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84F1D-41F2-4BF0-9B2E-CF765B2B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2E9C-949D-4FD0-ABCE-165DF229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6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D0C5-069A-4D07-9923-B5B12AA6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EB952-EE28-48E1-AA68-0D6E74681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0DBF8-A8A5-4A0D-9219-6CA3E9A7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D5E44-7A9B-4C2A-B92A-7C467B87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39-AF44-4F54-BCF2-1F839C9D1FB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80A11-5005-4336-A4A4-79110E59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FBE8B-619B-4377-99EE-85B0CEFE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2E9C-949D-4FD0-ABCE-165DF229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6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3B615-B76F-4D3F-B5A3-01093D14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89279-9706-4751-8567-0D5691FA3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71168-E062-498A-9BAA-0048DD75C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4E939-AF44-4F54-BCF2-1F839C9D1FB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B8C8C-E96E-4F7A-A4D8-0CD396C43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39F6-3D36-4369-83D0-9D47F151F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2E9C-949D-4FD0-ABCE-165DF229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F83D5-0571-495D-8895-3B1AC572B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tr-TR" sz="5400"/>
              <a:t>YAWK</a:t>
            </a: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3D940-D559-4DB7-A542-3C0C0C656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336" y="3427338"/>
            <a:ext cx="4167376" cy="422348"/>
          </a:xfrm>
        </p:spPr>
        <p:txBody>
          <a:bodyPr anchor="b">
            <a:normAutofit/>
          </a:bodyPr>
          <a:lstStyle/>
          <a:p>
            <a:pPr algn="l"/>
            <a:r>
              <a:rPr lang="tr-TR" sz="2000" dirty="0"/>
              <a:t>You Are Welcome Krakow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1599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9753E-D8B7-4057-B05C-578FD17A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Data PreProcessing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D782-1FD5-4197-94CD-DC5363672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707565" cy="4155713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FF"/>
                </a:solidFill>
              </a:rPr>
              <a:t>Handling the null values</a:t>
            </a:r>
          </a:p>
          <a:p>
            <a:r>
              <a:rPr lang="tr-TR" sz="2000" dirty="0">
                <a:solidFill>
                  <a:srgbClr val="FFFFFF"/>
                </a:solidFill>
              </a:rPr>
              <a:t>Framing the data for training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0D9FC690-F2A3-4D37-992B-0FA5AD1A51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9020"/>
          <a:stretch/>
        </p:blipFill>
        <p:spPr>
          <a:xfrm>
            <a:off x="289249" y="3130514"/>
            <a:ext cx="11523305" cy="1498617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41E114C-D6AB-4813-A3CF-28C9B7F95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8" r="9178"/>
          <a:stretch/>
        </p:blipFill>
        <p:spPr>
          <a:xfrm>
            <a:off x="289249" y="4994257"/>
            <a:ext cx="11523305" cy="14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27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E422E-5616-4DA1-B9AF-FB49A15F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Simple LSTM model with only 4 hidden layers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77182A-0F44-4CEA-93E6-DDCB9813C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651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23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10000"/>
              </a:schemeClr>
            </a:gs>
            <a:gs pos="77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BDD4-149D-4F89-8367-881DADE8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4378" cy="1325563"/>
          </a:xfrm>
        </p:spPr>
        <p:txBody>
          <a:bodyPr/>
          <a:lstStyle/>
          <a:p>
            <a:r>
              <a:rPr lang="tr-TR" b="1" dirty="0"/>
              <a:t>Score &amp; Conclusion</a:t>
            </a:r>
            <a:endParaRPr lang="en-US" b="1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D77F27B-CA0F-4D22-9F97-5CB4DBD76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017" y="0"/>
            <a:ext cx="4808984" cy="3205989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5EF046C-2823-4663-B204-7822668DA7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4" r="8700"/>
          <a:stretch/>
        </p:blipFill>
        <p:spPr>
          <a:xfrm>
            <a:off x="2310882" y="3205989"/>
            <a:ext cx="9881118" cy="18288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0F13B3-E381-48FC-AD89-40F8949787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r="8699"/>
          <a:stretch/>
        </p:blipFill>
        <p:spPr>
          <a:xfrm>
            <a:off x="2310882" y="5029200"/>
            <a:ext cx="9881118" cy="1828800"/>
          </a:xfrm>
          <a:prstGeom prst="rect">
            <a:avLst/>
          </a:prstGeom>
        </p:spPr>
      </p:pic>
      <p:pic>
        <p:nvPicPr>
          <p:cNvPr id="11" name="Picture 10" descr="A close up of a newspaper&#10;&#10;Description automatically generated">
            <a:extLst>
              <a:ext uri="{FF2B5EF4-FFF2-40B4-BE49-F238E27FC236}">
                <a16:creationId xmlns:a16="http://schemas.microsoft.com/office/drawing/2014/main" id="{C594C933-B7C5-42CA-85AB-CAD8EA53D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5989"/>
            <a:ext cx="2310881" cy="365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9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/>
              <a:t>Thank you for your attention</a:t>
            </a: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body" idx="1"/>
          </p:nvPr>
        </p:nvSpPr>
        <p:spPr>
          <a:xfrm>
            <a:off x="8108250" y="2031650"/>
            <a:ext cx="32454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tr-TR"/>
              <a:t>Efe Ergün</a:t>
            </a:r>
            <a:endParaRPr/>
          </a:p>
          <a:p>
            <a:pPr marL="228600" lvl="0" indent="-22860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tr-TR"/>
              <a:t>Bartosz Tynski</a:t>
            </a:r>
            <a:endParaRPr/>
          </a:p>
        </p:txBody>
      </p:sp>
      <p:pic>
        <p:nvPicPr>
          <p:cNvPr id="130" name="Google Shape;13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300" y="1824838"/>
            <a:ext cx="476250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spcFirstLastPara="1" wrap="square" lIns="91425" tIns="45700" rIns="91425" bIns="45700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28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solidFill>
                  <a:schemeClr val="bg1"/>
                </a:solidFill>
              </a:rPr>
              <a:t>Predicting future PM10 values for the Krakow by using Deep Neural Network to help Krakow to be better place to breathe...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92" name="Google Shape;92;p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297763" y="1590538"/>
            <a:ext cx="6250769" cy="35160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4000" dirty="0"/>
              <a:t>Hourly Predictions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Google Shape;98;p3"/>
          <p:cNvSpPr txBox="1"/>
          <p:nvPr/>
        </p:nvSpPr>
        <p:spPr>
          <a:xfrm>
            <a:off x="655320" y="2644518"/>
            <a:ext cx="9013052" cy="332725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Aim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predict next hour based on set of previous time series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635950" y="2426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/>
              <a:t>Data Visualization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38" y="1293900"/>
            <a:ext cx="10655525" cy="512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 sz="4000"/>
              <a:t>Data Pre-processing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655320" y="2644518"/>
            <a:ext cx="9013052" cy="3327251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-US" sz="2000" dirty="0"/>
              <a:t>handling missing values -&gt; impute values from other years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-US" sz="2000" dirty="0"/>
              <a:t>moving average -&gt; 12 hours for each frame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-US" sz="2000" dirty="0"/>
              <a:t>preparation data as input for LSTM: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-&gt; framing 24 hours as base for prediction of next hour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</a:t>
            </a:r>
            <a:r>
              <a:rPr lang="tr-TR" sz="2000" dirty="0"/>
              <a:t>   </a:t>
            </a:r>
            <a:r>
              <a:rPr lang="en-US" sz="2000" dirty="0"/>
              <a:t>-&gt; Input shape: (43795, 24, 1)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-&gt; Output shape: (43795,)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US"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Google Shape;116;p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7952" y="3247053"/>
            <a:ext cx="11905860" cy="24113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Score &amp; Conclusion</a:t>
            </a:r>
          </a:p>
        </p:txBody>
      </p:sp>
      <p:sp>
        <p:nvSpPr>
          <p:cNvPr id="123" name="Google Shape;123;p7"/>
          <p:cNvSpPr txBox="1"/>
          <p:nvPr/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kern="1200">
                <a:solidFill>
                  <a:srgbClr val="E7E6E6"/>
                </a:solidFill>
                <a:latin typeface="+mn-lt"/>
                <a:ea typeface="+mn-ea"/>
                <a:cs typeface="+mn-cs"/>
                <a:sym typeface="Calibri"/>
              </a:rPr>
              <a:t>Final R2 Score = 0.99</a:t>
            </a:r>
          </a:p>
        </p:txBody>
      </p:sp>
      <p:pic>
        <p:nvPicPr>
          <p:cNvPr id="122" name="Google Shape;122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0449" y="1929924"/>
            <a:ext cx="10901471" cy="19895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A4348-86DE-45FA-BA1B-92BFBEE9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Daily Predictions</a:t>
            </a:r>
          </a:p>
        </p:txBody>
      </p:sp>
      <p:sp>
        <p:nvSpPr>
          <p:cNvPr id="13" name="Google Shape;98;p3">
            <a:extLst>
              <a:ext uri="{FF2B5EF4-FFF2-40B4-BE49-F238E27FC236}">
                <a16:creationId xmlns:a16="http://schemas.microsoft.com/office/drawing/2014/main" id="{1FCCB96D-E492-4165-9893-45AD1D7C0099}"/>
              </a:ext>
            </a:extLst>
          </p:cNvPr>
          <p:cNvSpPr txBox="1"/>
          <p:nvPr/>
        </p:nvSpPr>
        <p:spPr>
          <a:xfrm>
            <a:off x="2867024" y="4958935"/>
            <a:ext cx="57366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 b="1" dirty="0">
                <a:latin typeface="Calibri"/>
                <a:ea typeface="Calibri"/>
                <a:cs typeface="Calibri"/>
                <a:sym typeface="Calibri"/>
              </a:rPr>
              <a:t>Aim</a:t>
            </a:r>
            <a:endParaRPr sz="30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 dirty="0">
                <a:latin typeface="Calibri"/>
                <a:ea typeface="Calibri"/>
                <a:cs typeface="Calibri"/>
                <a:sym typeface="Calibri"/>
              </a:rPr>
              <a:t>predict next day’s PM10 value based on last 20 days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7113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E4535-80D5-40F6-BEF8-4243F902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3000" dirty="0">
                <a:solidFill>
                  <a:srgbClr val="FFFFFF"/>
                </a:solidFill>
              </a:rPr>
              <a:t>The </a:t>
            </a:r>
            <a:r>
              <a:rPr lang="en-US" sz="3000" dirty="0">
                <a:solidFill>
                  <a:srgbClr val="FFFFFF"/>
                </a:solidFill>
              </a:rPr>
              <a:t>Data </a:t>
            </a:r>
          </a:p>
        </p:txBody>
      </p:sp>
      <p:pic>
        <p:nvPicPr>
          <p:cNvPr id="13" name="Picture 12" descr="A close up of a building&#10;&#10;Description automatically generated">
            <a:extLst>
              <a:ext uri="{FF2B5EF4-FFF2-40B4-BE49-F238E27FC236}">
                <a16:creationId xmlns:a16="http://schemas.microsoft.com/office/drawing/2014/main" id="{656980B7-7573-4DB9-A2B2-031BD0F22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049"/>
            <a:ext cx="5775958" cy="3248975"/>
          </a:xfrm>
          <a:prstGeom prst="rect">
            <a:avLst/>
          </a:prstGeom>
        </p:spPr>
      </p:pic>
      <p:pic>
        <p:nvPicPr>
          <p:cNvPr id="15" name="Picture 14" descr="A picture containing sky, text&#10;&#10;Description automatically generated">
            <a:extLst>
              <a:ext uri="{FF2B5EF4-FFF2-40B4-BE49-F238E27FC236}">
                <a16:creationId xmlns:a16="http://schemas.microsoft.com/office/drawing/2014/main" id="{FA9A5F55-3269-40F6-A1E6-7E3E366D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25" y="1035698"/>
            <a:ext cx="5965796" cy="2341575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14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182</Words>
  <Application>Microsoft Office PowerPoint</Application>
  <PresentationFormat>Widescreen</PresentationFormat>
  <Paragraphs>41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YAWK</vt:lpstr>
      <vt:lpstr>Introduction</vt:lpstr>
      <vt:lpstr>Hourly Predictions</vt:lpstr>
      <vt:lpstr>Data Visualization</vt:lpstr>
      <vt:lpstr>Data Pre-processing</vt:lpstr>
      <vt:lpstr>Model</vt:lpstr>
      <vt:lpstr>Score &amp; Conclusion</vt:lpstr>
      <vt:lpstr>Daily Predictions</vt:lpstr>
      <vt:lpstr>The Data </vt:lpstr>
      <vt:lpstr>Data PreProcessing</vt:lpstr>
      <vt:lpstr>Simple LSTM model with only 4 hidden layers</vt:lpstr>
      <vt:lpstr>Score &amp; 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YAWK</dc:title>
  <dc:creator>Efe Ergün</dc:creator>
  <cp:lastModifiedBy>Efe Ergün</cp:lastModifiedBy>
  <cp:revision>1</cp:revision>
  <dcterms:created xsi:type="dcterms:W3CDTF">2019-06-10T23:03:31Z</dcterms:created>
  <dcterms:modified xsi:type="dcterms:W3CDTF">2019-06-10T23:04:53Z</dcterms:modified>
</cp:coreProperties>
</file>