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24F64-DE47-164A-659F-567B84D4E8A9}"/>
              </a:ext>
            </a:extLst>
          </p:cNvPr>
          <p:cNvGrpSpPr/>
          <p:nvPr/>
        </p:nvGrpSpPr>
        <p:grpSpPr>
          <a:xfrm>
            <a:off x="337280" y="2425683"/>
            <a:ext cx="8251677" cy="2901984"/>
            <a:chOff x="3804380" y="2128857"/>
            <a:chExt cx="8251677" cy="2901984"/>
          </a:xfrm>
        </p:grpSpPr>
        <p:pic>
          <p:nvPicPr>
            <p:cNvPr id="4112" name="Picture 16">
              <a:extLst>
                <a:ext uri="{FF2B5EF4-FFF2-40B4-BE49-F238E27FC236}">
                  <a16:creationId xmlns:a16="http://schemas.microsoft.com/office/drawing/2014/main" id="{8B2DA322-5E88-B19A-F036-2ED13488A0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195"/>
            <a:stretch/>
          </p:blipFill>
          <p:spPr bwMode="auto">
            <a:xfrm>
              <a:off x="8991479" y="2430901"/>
              <a:ext cx="3064578" cy="2579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EAACD2-1AAC-1B5B-8C0C-24B9F4D40A17}"/>
                </a:ext>
              </a:extLst>
            </p:cNvPr>
            <p:cNvSpPr txBox="1"/>
            <p:nvPr/>
          </p:nvSpPr>
          <p:spPr>
            <a:xfrm>
              <a:off x="4298131" y="213537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1</a:t>
              </a:r>
            </a:p>
          </p:txBody>
        </p:sp>
        <p:pic>
          <p:nvPicPr>
            <p:cNvPr id="4110" name="Picture 14">
              <a:extLst>
                <a:ext uri="{FF2B5EF4-FFF2-40B4-BE49-F238E27FC236}">
                  <a16:creationId xmlns:a16="http://schemas.microsoft.com/office/drawing/2014/main" id="{80237940-0A15-B681-19DD-EDF7229D7D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915"/>
            <a:stretch/>
          </p:blipFill>
          <p:spPr bwMode="auto">
            <a:xfrm>
              <a:off x="6404706" y="2430901"/>
              <a:ext cx="3105636" cy="2599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B645D9C5-CDD6-662B-20A7-85B8624ED3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367"/>
            <a:stretch/>
          </p:blipFill>
          <p:spPr bwMode="auto">
            <a:xfrm>
              <a:off x="3804380" y="2432075"/>
              <a:ext cx="3054209" cy="2579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489EE-BBA5-3A74-1F91-E456C5658B7A}"/>
                </a:ext>
              </a:extLst>
            </p:cNvPr>
            <p:cNvSpPr txBox="1"/>
            <p:nvPr/>
          </p:nvSpPr>
          <p:spPr>
            <a:xfrm>
              <a:off x="6858589" y="213537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75C16F-8A68-00DA-30EB-AB79D0EEF281}"/>
                </a:ext>
              </a:extLst>
            </p:cNvPr>
            <p:cNvSpPr txBox="1"/>
            <p:nvPr/>
          </p:nvSpPr>
          <p:spPr>
            <a:xfrm>
              <a:off x="9543929" y="2128857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17C47E-F3BF-52FD-A0D8-CB3C11BAF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chains fold back after block 2 to form the inner condensed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9B2064-5A91-BAF7-072C-A2E026230621}"/>
              </a:ext>
            </a:extLst>
          </p:cNvPr>
          <p:cNvSpPr txBox="1"/>
          <p:nvPr/>
        </p:nvSpPr>
        <p:spPr>
          <a:xfrm>
            <a:off x="8953500" y="3533775"/>
            <a:ext cx="281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look like Block 3</a:t>
            </a:r>
          </a:p>
        </p:txBody>
      </p:sp>
    </p:spTree>
    <p:extLst>
      <p:ext uri="{BB962C8B-B14F-4D97-AF65-F5344CB8AC3E}">
        <p14:creationId xmlns:p14="http://schemas.microsoft.com/office/powerpoint/2010/main" val="284865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2577-5A72-5DD1-ACE3-5B449DA4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A fraction of </a:t>
            </a:r>
            <a:r>
              <a:rPr lang="en-US" dirty="0" err="1"/>
              <a:t>pNFH</a:t>
            </a:r>
            <a:r>
              <a:rPr lang="en-US" dirty="0"/>
              <a:t> chains do not fold back, forming the outer dilute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B6F07-CE5C-01C6-F8FE-C6472B58F107}"/>
              </a:ext>
            </a:extLst>
          </p:cNvPr>
          <p:cNvSpPr txBox="1"/>
          <p:nvPr/>
        </p:nvSpPr>
        <p:spPr>
          <a:xfrm>
            <a:off x="1210484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F47A0-A281-EF33-FD2A-4964CE145836}"/>
              </a:ext>
            </a:extLst>
          </p:cNvPr>
          <p:cNvSpPr txBox="1"/>
          <p:nvPr/>
        </p:nvSpPr>
        <p:spPr>
          <a:xfrm>
            <a:off x="6829426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4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98FBB88-5F20-DF0B-D7CE-5980AD8E0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1"/>
          <a:stretch/>
        </p:blipFill>
        <p:spPr bwMode="auto">
          <a:xfrm>
            <a:off x="8564336" y="2308962"/>
            <a:ext cx="3122839" cy="27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D1B41-23F0-7A37-D58F-E46BF73AD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54"/>
          <a:stretch/>
        </p:blipFill>
        <p:spPr bwMode="auto">
          <a:xfrm>
            <a:off x="5792563" y="2329006"/>
            <a:ext cx="3124200" cy="27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793C1-2034-C652-E9E8-BD5BD54FEC73}"/>
              </a:ext>
            </a:extLst>
          </p:cNvPr>
          <p:cNvSpPr txBox="1"/>
          <p:nvPr/>
        </p:nvSpPr>
        <p:spPr>
          <a:xfrm>
            <a:off x="9599839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6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D264D1-3007-A85A-FB7E-4653CB29F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2"/>
          <a:stretch/>
        </p:blipFill>
        <p:spPr bwMode="auto">
          <a:xfrm>
            <a:off x="3048064" y="2317990"/>
            <a:ext cx="3098286" cy="275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A4561-9620-4DED-9540-8391BF7DD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75"/>
          <a:stretch/>
        </p:blipFill>
        <p:spPr bwMode="auto">
          <a:xfrm>
            <a:off x="229961" y="2317990"/>
            <a:ext cx="3122839" cy="273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33E3C-2387-0CC6-DDF4-1E0608DEDE99}"/>
              </a:ext>
            </a:extLst>
          </p:cNvPr>
          <p:cNvSpPr txBox="1"/>
          <p:nvPr/>
        </p:nvSpPr>
        <p:spPr>
          <a:xfrm>
            <a:off x="4098475" y="2042797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41C1C7-5668-679E-304B-DFC21326D088}"/>
              </a:ext>
            </a:extLst>
          </p:cNvPr>
          <p:cNvSpPr/>
          <p:nvPr/>
        </p:nvSpPr>
        <p:spPr>
          <a:xfrm>
            <a:off x="3837830" y="3371851"/>
            <a:ext cx="260645" cy="12763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95C6F-4E62-D276-89E3-70C5FBD0FB7D}"/>
              </a:ext>
            </a:extLst>
          </p:cNvPr>
          <p:cNvCxnSpPr>
            <a:cxnSpLocks/>
          </p:cNvCxnSpPr>
          <p:nvPr/>
        </p:nvCxnSpPr>
        <p:spPr>
          <a:xfrm flipV="1">
            <a:off x="3330795" y="4816195"/>
            <a:ext cx="507035" cy="8644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1C70-DFC4-6986-F60F-D6DF311B4215}"/>
              </a:ext>
            </a:extLst>
          </p:cNvPr>
          <p:cNvSpPr txBox="1"/>
          <p:nvPr/>
        </p:nvSpPr>
        <p:spPr>
          <a:xfrm>
            <a:off x="517075" y="5498738"/>
            <a:ext cx="332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dilute layers start with a distinct peak formed by Block 3. This is the region of </a:t>
            </a:r>
            <a:r>
              <a:rPr lang="en-US" dirty="0" err="1"/>
              <a:t>KsP</a:t>
            </a:r>
            <a:r>
              <a:rPr lang="en-US" dirty="0"/>
              <a:t> repeats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934ABB-A01E-00C8-97DF-1CC2455DEFEC}"/>
              </a:ext>
            </a:extLst>
          </p:cNvPr>
          <p:cNvGrpSpPr/>
          <p:nvPr/>
        </p:nvGrpSpPr>
        <p:grpSpPr>
          <a:xfrm>
            <a:off x="4624991" y="5529702"/>
            <a:ext cx="5198156" cy="1045748"/>
            <a:chOff x="4401683" y="5797272"/>
            <a:chExt cx="5198156" cy="1045748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B2C309F-6411-1660-F2F4-F3349599A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54"/>
            <a:stretch/>
          </p:blipFill>
          <p:spPr bwMode="auto">
            <a:xfrm>
              <a:off x="4401683" y="5797272"/>
              <a:ext cx="5198156" cy="1045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8CAC4-F874-FC27-BCB3-DFA8E9A07166}"/>
                </a:ext>
              </a:extLst>
            </p:cNvPr>
            <p:cNvSpPr/>
            <p:nvPr/>
          </p:nvSpPr>
          <p:spPr>
            <a:xfrm>
              <a:off x="5046888" y="5797272"/>
              <a:ext cx="1924114" cy="104574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AE3D1AB-5B49-0838-AF11-0BA29D376322}"/>
              </a:ext>
            </a:extLst>
          </p:cNvPr>
          <p:cNvCxnSpPr>
            <a:cxnSpLocks/>
          </p:cNvCxnSpPr>
          <p:nvPr/>
        </p:nvCxnSpPr>
        <p:spPr>
          <a:xfrm>
            <a:off x="3742247" y="5960403"/>
            <a:ext cx="8213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21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766E-9826-DCA6-3C12-D0B54E41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Thus, </a:t>
            </a:r>
            <a:r>
              <a:rPr lang="en-US" dirty="0" err="1"/>
              <a:t>pNFH</a:t>
            </a:r>
            <a:r>
              <a:rPr lang="en-US" dirty="0"/>
              <a:t> chains (at low ionic strengths) look something like this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6D808-6B0A-AEB0-180A-95037A7DC3FB}"/>
              </a:ext>
            </a:extLst>
          </p:cNvPr>
          <p:cNvSpPr txBox="1"/>
          <p:nvPr/>
        </p:nvSpPr>
        <p:spPr>
          <a:xfrm>
            <a:off x="6610350" y="6391275"/>
            <a:ext cx="558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Crude schematic—I can try to make it look better later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D690B8-BC7A-8618-965B-64F16751C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562" y="1911455"/>
            <a:ext cx="2928938" cy="3249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EF2A9-8AD9-184A-A6F4-943F72A26835}"/>
              </a:ext>
            </a:extLst>
          </p:cNvPr>
          <p:cNvSpPr txBox="1"/>
          <p:nvPr/>
        </p:nvSpPr>
        <p:spPr>
          <a:xfrm>
            <a:off x="488156" y="5389418"/>
            <a:ext cx="242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Block (red) either folds back or 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009B6-CE9D-833A-2528-D38A408DAF8A}"/>
              </a:ext>
            </a:extLst>
          </p:cNvPr>
          <p:cNvSpPr txBox="1"/>
          <p:nvPr/>
        </p:nvSpPr>
        <p:spPr>
          <a:xfrm>
            <a:off x="3080724" y="5389418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Block (blue) collects at interface between dilute and condensed layers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86EB60AC-BE9D-7586-A8DD-823C9B08A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5"/>
          <a:stretch/>
        </p:blipFill>
        <p:spPr bwMode="auto">
          <a:xfrm>
            <a:off x="5299806" y="2341737"/>
            <a:ext cx="3105636" cy="25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73488C-13A5-2D2F-D076-8FE44479C788}"/>
              </a:ext>
            </a:extLst>
          </p:cNvPr>
          <p:cNvSpPr txBox="1"/>
          <p:nvPr/>
        </p:nvSpPr>
        <p:spPr>
          <a:xfrm>
            <a:off x="5753689" y="2046214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2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BA9F1EE-2189-8A45-8EED-A807BCF37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2"/>
          <a:stretch/>
        </p:blipFill>
        <p:spPr bwMode="auto">
          <a:xfrm>
            <a:off x="8496364" y="2371095"/>
            <a:ext cx="2857436" cy="254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BCFDEA-B35A-EEE7-E233-77BAE9E945BC}"/>
              </a:ext>
            </a:extLst>
          </p:cNvPr>
          <p:cNvSpPr txBox="1"/>
          <p:nvPr/>
        </p:nvSpPr>
        <p:spPr>
          <a:xfrm>
            <a:off x="9401175" y="2060834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218677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Although the height for </a:t>
            </a:r>
            <a:r>
              <a:rPr lang="en-US" sz="3600" dirty="0" err="1"/>
              <a:t>pNFM</a:t>
            </a:r>
            <a:r>
              <a:rPr lang="en-US" sz="3600" dirty="0"/>
              <a:t> is too short for low Cs, </a:t>
            </a:r>
            <a:br>
              <a:rPr lang="en-US" sz="3600" dirty="0"/>
            </a:br>
            <a:r>
              <a:rPr lang="en-US" sz="3600" dirty="0"/>
              <a:t>these curves are the best fit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5B6DB5-6AEE-FDBF-32E1-C26A3BDA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73" y="2063392"/>
            <a:ext cx="7183810" cy="432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2539-AFC2-1644-B195-F3E04392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Analysis of other </a:t>
            </a:r>
            <a:r>
              <a:rPr lang="en-US" dirty="0" err="1"/>
              <a:t>pNFM</a:t>
            </a:r>
            <a:r>
              <a:rPr lang="en-US" dirty="0"/>
              <a:t> fitting </a:t>
            </a:r>
            <a:r>
              <a:rPr lang="en-US" dirty="0" err="1"/>
              <a:t>paramters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8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b and v values 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EFB-CA41-E26A-462D-3344514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Finer coarse-graining makes little difference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D47C7-17E0-889A-F638-9312C7683B5C}"/>
              </a:ext>
            </a:extLst>
          </p:cNvPr>
          <p:cNvGrpSpPr/>
          <p:nvPr/>
        </p:nvGrpSpPr>
        <p:grpSpPr>
          <a:xfrm>
            <a:off x="161364" y="2299946"/>
            <a:ext cx="5497606" cy="3034482"/>
            <a:chOff x="179294" y="1914463"/>
            <a:chExt cx="5497606" cy="3034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0474EA-C295-5281-D1BD-30D9E0384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1914463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BD3B3-4C9A-ADA5-D845-48AACD22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2721438"/>
              <a:ext cx="4542021" cy="151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9CC6C9E-800B-A4C5-7598-1B9C1DF7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3711078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2714A-7ED6-78BC-54AA-62E40D7F5E5A}"/>
                </a:ext>
              </a:extLst>
            </p:cNvPr>
            <p:cNvCxnSpPr/>
            <p:nvPr/>
          </p:nvCxnSpPr>
          <p:spPr>
            <a:xfrm>
              <a:off x="870420" y="2040120"/>
              <a:ext cx="0" cy="251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3481F-26C2-DF9A-584D-5E543C7E3568}"/>
                </a:ext>
              </a:extLst>
            </p:cNvPr>
            <p:cNvSpPr txBox="1"/>
            <p:nvPr/>
          </p:nvSpPr>
          <p:spPr>
            <a:xfrm>
              <a:off x="179294" y="3012141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7B98A-D638-5D6F-5CCC-5D96D51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7" y="1952745"/>
            <a:ext cx="5214906" cy="36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8953E-7062-7F6B-D2B2-CCD124A43C53}"/>
              </a:ext>
            </a:extLst>
          </p:cNvPr>
          <p:cNvSpPr txBox="1"/>
          <p:nvPr/>
        </p:nvSpPr>
        <p:spPr>
          <a:xfrm>
            <a:off x="1039905" y="6077185"/>
            <a:ext cx="71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also a demonstration that the coarse-graining is pretty good and finding appropriate the most appropriate blocks</a:t>
            </a:r>
          </a:p>
        </p:txBody>
      </p:sp>
    </p:spTree>
    <p:extLst>
      <p:ext uri="{BB962C8B-B14F-4D97-AF65-F5344CB8AC3E}">
        <p14:creationId xmlns:p14="http://schemas.microsoft.com/office/powerpoint/2010/main" val="253366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D6D-DFAB-67F0-17EC-AF83F47B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Degree of phosphorylation (-2.0e instead of -1.5e) also similarly little difference (not many units)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F3CBCA-A205-C80C-C253-8A1FA2F35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950" y="1981199"/>
            <a:ext cx="5165850" cy="359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6F0BC8-C9E2-F949-B68F-01EF9E911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63" r="30769"/>
          <a:stretch/>
        </p:blipFill>
        <p:spPr>
          <a:xfrm>
            <a:off x="3125469" y="2653474"/>
            <a:ext cx="1939590" cy="219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AEFE1-368D-EFDA-CA2F-35E42BC98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4"/>
          <a:stretch/>
        </p:blipFill>
        <p:spPr>
          <a:xfrm>
            <a:off x="997154" y="2653474"/>
            <a:ext cx="1852296" cy="21957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F87D1A-1854-C885-46A4-F76D58AE9817}"/>
              </a:ext>
            </a:extLst>
          </p:cNvPr>
          <p:cNvSpPr/>
          <p:nvPr/>
        </p:nvSpPr>
        <p:spPr>
          <a:xfrm>
            <a:off x="932329" y="2581835"/>
            <a:ext cx="4213412" cy="1586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8BAC6-1A2A-028A-E5E1-6404F7F004CF}"/>
              </a:ext>
            </a:extLst>
          </p:cNvPr>
          <p:cNvSpPr txBox="1"/>
          <p:nvPr/>
        </p:nvSpPr>
        <p:spPr>
          <a:xfrm>
            <a:off x="4249270" y="2176684"/>
            <a:ext cx="163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Affected blocks</a:t>
            </a:r>
          </a:p>
        </p:txBody>
      </p:sp>
    </p:spTree>
    <p:extLst>
      <p:ext uri="{BB962C8B-B14F-4D97-AF65-F5344CB8AC3E}">
        <p14:creationId xmlns:p14="http://schemas.microsoft.com/office/powerpoint/2010/main" val="4226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29D3-8BF6-3FD3-CFFE-E2B61227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2654F-89C7-E275-CCA2-7FD115532B6F}"/>
              </a:ext>
            </a:extLst>
          </p:cNvPr>
          <p:cNvSpPr txBox="1"/>
          <p:nvPr/>
        </p:nvSpPr>
        <p:spPr>
          <a:xfrm>
            <a:off x="638175" y="1790700"/>
            <a:ext cx="10915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Notes: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 and v values between non- and phosphorylated NFH and NFM are the same; only difference is charge distribution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-1.5e used for charge of phosphorylated sites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Same chi values for each amino acid were used for all results</a:t>
            </a:r>
          </a:p>
        </p:txBody>
      </p:sp>
    </p:spTree>
    <p:extLst>
      <p:ext uri="{BB962C8B-B14F-4D97-AF65-F5344CB8AC3E}">
        <p14:creationId xmlns:p14="http://schemas.microsoft.com/office/powerpoint/2010/main" val="166332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FD08-2CFB-279F-551B-3107556B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US" dirty="0"/>
              <a:t>There are no significant differences between </a:t>
            </a:r>
            <a:r>
              <a:rPr lang="en-US" dirty="0" err="1"/>
              <a:t>pNFM</a:t>
            </a:r>
            <a:r>
              <a:rPr lang="en-US" dirty="0"/>
              <a:t> (left) and NFM (right).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071EB5-8A93-D373-67F6-18F32266F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4"/>
          <a:stretch/>
        </p:blipFill>
        <p:spPr bwMode="auto">
          <a:xfrm>
            <a:off x="4390827" y="1982894"/>
            <a:ext cx="4250651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0DB8EC8-2714-A9D5-BFE2-5B5911169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09"/>
          <a:stretch/>
        </p:blipFill>
        <p:spPr bwMode="auto">
          <a:xfrm>
            <a:off x="804956" y="1982894"/>
            <a:ext cx="4257729" cy="355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B96395-620C-A9A8-3BD7-D27DFC3D6E46}"/>
              </a:ext>
            </a:extLst>
          </p:cNvPr>
          <p:cNvCxnSpPr>
            <a:cxnSpLocks/>
          </p:cNvCxnSpPr>
          <p:nvPr/>
        </p:nvCxnSpPr>
        <p:spPr>
          <a:xfrm flipH="1">
            <a:off x="2764305" y="3643143"/>
            <a:ext cx="490531" cy="8677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98A101-4111-54CB-FA8F-543B24AB0FA7}"/>
              </a:ext>
            </a:extLst>
          </p:cNvPr>
          <p:cNvSpPr txBox="1"/>
          <p:nvPr/>
        </p:nvSpPr>
        <p:spPr>
          <a:xfrm>
            <a:off x="2459504" y="3273811"/>
            <a:ext cx="19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Stronger shoulder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DDDD373-41CF-4313-E35B-F4A802AC1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7" t="7318" r="3111" b="48110"/>
          <a:stretch/>
        </p:blipFill>
        <p:spPr bwMode="auto">
          <a:xfrm>
            <a:off x="8719633" y="2454430"/>
            <a:ext cx="1057836" cy="200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8C975-4646-4567-7F75-D3B3BB8DF6B1}"/>
              </a:ext>
            </a:extLst>
          </p:cNvPr>
          <p:cNvSpPr txBox="1"/>
          <p:nvPr/>
        </p:nvSpPr>
        <p:spPr>
          <a:xfrm>
            <a:off x="9660927" y="2427535"/>
            <a:ext cx="19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 ionic strength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A669B-82D1-AE89-4AFE-9EA009888995}"/>
              </a:ext>
            </a:extLst>
          </p:cNvPr>
          <p:cNvSpPr txBox="1"/>
          <p:nvPr/>
        </p:nvSpPr>
        <p:spPr>
          <a:xfrm>
            <a:off x="1633685" y="585879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Very few phosphorylation sites on NFM, leading to little difference</a:t>
            </a:r>
          </a:p>
        </p:txBody>
      </p:sp>
    </p:spTree>
    <p:extLst>
      <p:ext uri="{BB962C8B-B14F-4D97-AF65-F5344CB8AC3E}">
        <p14:creationId xmlns:p14="http://schemas.microsoft.com/office/powerpoint/2010/main" val="306588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0AA9-C6BE-9672-F6A8-5B8FFD49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932024" cy="1325563"/>
          </a:xfrm>
        </p:spPr>
        <p:txBody>
          <a:bodyPr/>
          <a:lstStyle/>
          <a:p>
            <a:r>
              <a:rPr lang="en-US" dirty="0" err="1"/>
              <a:t>pNFH</a:t>
            </a:r>
            <a:r>
              <a:rPr lang="en-US" dirty="0"/>
              <a:t> (left) and NFH (right) are extremely different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FE4AAA-1584-64C2-C0F8-55E10FEA61DD}"/>
              </a:ext>
            </a:extLst>
          </p:cNvPr>
          <p:cNvGrpSpPr/>
          <p:nvPr/>
        </p:nvGrpSpPr>
        <p:grpSpPr>
          <a:xfrm>
            <a:off x="690842" y="1690688"/>
            <a:ext cx="4536141" cy="4067578"/>
            <a:chOff x="681317" y="2268071"/>
            <a:chExt cx="4536141" cy="40675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349140-2558-E92C-96C6-A919BB974C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07"/>
            <a:stretch/>
          </p:blipFill>
          <p:spPr bwMode="auto">
            <a:xfrm>
              <a:off x="681317" y="2268071"/>
              <a:ext cx="4536141" cy="4067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526BE0A-7E65-9B2D-4794-81BFC9574F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343"/>
            <a:stretch/>
          </p:blipFill>
          <p:spPr bwMode="auto">
            <a:xfrm>
              <a:off x="1541930" y="2590800"/>
              <a:ext cx="2431206" cy="201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6D167B76-792E-65B2-7E43-CBD0BC7EE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34"/>
          <a:stretch/>
        </p:blipFill>
        <p:spPr bwMode="auto">
          <a:xfrm>
            <a:off x="5487343" y="1690688"/>
            <a:ext cx="4828383" cy="406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461F44-341E-8ABE-EC08-6026010469C3}"/>
              </a:ext>
            </a:extLst>
          </p:cNvPr>
          <p:cNvSpPr txBox="1"/>
          <p:nvPr/>
        </p:nvSpPr>
        <p:spPr>
          <a:xfrm>
            <a:off x="1633685" y="585879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contrast to NFM, NFH has very many phosphorylation sites.</a:t>
            </a:r>
          </a:p>
        </p:txBody>
      </p:sp>
    </p:spTree>
    <p:extLst>
      <p:ext uri="{BB962C8B-B14F-4D97-AF65-F5344CB8AC3E}">
        <p14:creationId xmlns:p14="http://schemas.microsoft.com/office/powerpoint/2010/main" val="330080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332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NLH Update</vt:lpstr>
      <vt:lpstr>Although the height for pNFM is too short for low Cs,  these curves are the best fit </vt:lpstr>
      <vt:lpstr>Analysis of other pNFM fitting paramters</vt:lpstr>
      <vt:lpstr>b and v values :  Comparison of heights at 3 mM (solid lines) and 50 mM (dashed)</vt:lpstr>
      <vt:lpstr>Finer coarse-graining makes little difference </vt:lpstr>
      <vt:lpstr>Degree of phosphorylation (-2.0e instead of -1.5e) also similarly little difference (not many units)</vt:lpstr>
      <vt:lpstr>Results</vt:lpstr>
      <vt:lpstr>There are no significant differences between pNFM (left) and NFM (right).</vt:lpstr>
      <vt:lpstr>pNFH (left) and NFH (right) are extremely different</vt:lpstr>
      <vt:lpstr>pNFH chains fold back after block 2 to form the inner condensed layer</vt:lpstr>
      <vt:lpstr>A fraction of pNFH chains do not fold back, forming the outer dilute layer</vt:lpstr>
      <vt:lpstr>Thus, pNFH chains (at low ionic strengths) look something like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9</cp:revision>
  <dcterms:created xsi:type="dcterms:W3CDTF">2023-06-13T23:22:39Z</dcterms:created>
  <dcterms:modified xsi:type="dcterms:W3CDTF">2023-06-23T23:40:53Z</dcterms:modified>
</cp:coreProperties>
</file>