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plots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  <a:p>
            <a:r>
              <a:rPr lang="en-US" dirty="0"/>
              <a:t>Figure 5 in EAD Draft 4</a:t>
            </a:r>
          </a:p>
          <a:p>
            <a:r>
              <a:rPr lang="en-US" dirty="0"/>
              <a:t>Takashi NLH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DEC-0C04-061E-3229-83C9B8F7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" y="0"/>
            <a:ext cx="10515600" cy="1325563"/>
          </a:xfrm>
        </p:spPr>
        <p:txBody>
          <a:bodyPr/>
          <a:lstStyle/>
          <a:p>
            <a:r>
              <a:rPr lang="en-US" dirty="0"/>
              <a:t>Charge distributions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25D75F-5FEC-508D-2A8E-2CC7E3B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17" y="80075"/>
            <a:ext cx="2819897" cy="20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C882245-7785-56B9-2B77-2D6D6867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45" y="1968683"/>
            <a:ext cx="2819069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D78BA1-F71D-0C3D-EB7D-2295B6AB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98" y="3845718"/>
            <a:ext cx="2823316" cy="2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EA3F67-0CE5-B533-E75C-328EF67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3" t="55984" r="36065"/>
          <a:stretch/>
        </p:blipFill>
        <p:spPr bwMode="auto">
          <a:xfrm>
            <a:off x="1791325" y="1692928"/>
            <a:ext cx="3474943" cy="40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74910-F9AC-43D2-4485-E1F39BA39803}"/>
              </a:ext>
            </a:extLst>
          </p:cNvPr>
          <p:cNvCxnSpPr/>
          <p:nvPr/>
        </p:nvCxnSpPr>
        <p:spPr>
          <a:xfrm flipV="1">
            <a:off x="5593976" y="1400031"/>
            <a:ext cx="1407459" cy="7440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5838E3-B8E4-1659-179A-F2BB538C6188}"/>
              </a:ext>
            </a:extLst>
          </p:cNvPr>
          <p:cNvCxnSpPr>
            <a:cxnSpLocks/>
          </p:cNvCxnSpPr>
          <p:nvPr/>
        </p:nvCxnSpPr>
        <p:spPr>
          <a:xfrm flipV="1">
            <a:off x="5689096" y="2966498"/>
            <a:ext cx="1457275" cy="3647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EA2EB-4DB7-C5D7-3286-9E6EA8495F12}"/>
              </a:ext>
            </a:extLst>
          </p:cNvPr>
          <p:cNvCxnSpPr>
            <a:cxnSpLocks/>
          </p:cNvCxnSpPr>
          <p:nvPr/>
        </p:nvCxnSpPr>
        <p:spPr>
          <a:xfrm>
            <a:off x="5593976" y="4398889"/>
            <a:ext cx="1552395" cy="433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AC43B4-3141-CE5E-7E1F-544652340AB3}"/>
              </a:ext>
            </a:extLst>
          </p:cNvPr>
          <p:cNvSpPr txBox="1"/>
          <p:nvPr/>
        </p:nvSpPr>
        <p:spPr>
          <a:xfrm>
            <a:off x="5911252" y="1135705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866BC-F1ED-B35C-43C5-CCF9EB73836B}"/>
              </a:ext>
            </a:extLst>
          </p:cNvPr>
          <p:cNvSpPr txBox="1"/>
          <p:nvPr/>
        </p:nvSpPr>
        <p:spPr>
          <a:xfrm>
            <a:off x="6016817" y="252269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4F66B-F29B-556B-467B-7C2FAB2F091D}"/>
              </a:ext>
            </a:extLst>
          </p:cNvPr>
          <p:cNvSpPr txBox="1"/>
          <p:nvPr/>
        </p:nvSpPr>
        <p:spPr>
          <a:xfrm>
            <a:off x="5944349" y="4079168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C77C5-EDE7-9C1B-652B-8201E3572F65}"/>
              </a:ext>
            </a:extLst>
          </p:cNvPr>
          <p:cNvSpPr txBox="1"/>
          <p:nvPr/>
        </p:nvSpPr>
        <p:spPr>
          <a:xfrm>
            <a:off x="10815342" y="83042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F98B2-89F5-DE77-CE9C-4164DBE8DB76}"/>
              </a:ext>
            </a:extLst>
          </p:cNvPr>
          <p:cNvSpPr txBox="1"/>
          <p:nvPr/>
        </p:nvSpPr>
        <p:spPr>
          <a:xfrm>
            <a:off x="10815342" y="2760332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7D81C-E9D4-B9BA-13DE-9B73A0F1BE71}"/>
              </a:ext>
            </a:extLst>
          </p:cNvPr>
          <p:cNvSpPr txBox="1"/>
          <p:nvPr/>
        </p:nvSpPr>
        <p:spPr>
          <a:xfrm>
            <a:off x="10815341" y="4548394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6F5D88-AE42-5222-3AF8-645C5D3D80AA}"/>
              </a:ext>
            </a:extLst>
          </p:cNvPr>
          <p:cNvCxnSpPr>
            <a:cxnSpLocks/>
          </p:cNvCxnSpPr>
          <p:nvPr/>
        </p:nvCxnSpPr>
        <p:spPr>
          <a:xfrm>
            <a:off x="5827808" y="6123101"/>
            <a:ext cx="13902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BB6C0E-E968-C6DF-D55D-6A4848BB05A9}"/>
              </a:ext>
            </a:extLst>
          </p:cNvPr>
          <p:cNvSpPr txBox="1"/>
          <p:nvPr/>
        </p:nvSpPr>
        <p:spPr>
          <a:xfrm>
            <a:off x="5644969" y="5683924"/>
            <a:ext cx="175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9439-99F3-F959-6950-222FE8D7E04D}"/>
              </a:ext>
            </a:extLst>
          </p:cNvPr>
          <p:cNvSpPr txBox="1"/>
          <p:nvPr/>
        </p:nvSpPr>
        <p:spPr>
          <a:xfrm>
            <a:off x="4988052" y="6214457"/>
            <a:ext cx="3069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(but keeping the same 9 </a:t>
            </a:r>
          </a:p>
          <a:p>
            <a:pPr algn="ctr"/>
            <a:r>
              <a:rPr lang="en-US" sz="1600" dirty="0"/>
              <a:t>chi blocks as NFM)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09DAF-241D-276B-F616-93F809BA028D}"/>
              </a:ext>
            </a:extLst>
          </p:cNvPr>
          <p:cNvSpPr txBox="1"/>
          <p:nvPr/>
        </p:nvSpPr>
        <p:spPr>
          <a:xfrm>
            <a:off x="10815340" y="602979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31568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DD7-CB97-5E3C-A32D-085E2EEC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Height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8A495-C18B-A707-CD7E-A2F539D50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9" t="56377" r="-109" b="-393"/>
          <a:stretch/>
        </p:blipFill>
        <p:spPr bwMode="auto">
          <a:xfrm>
            <a:off x="2788952" y="1511942"/>
            <a:ext cx="2888650" cy="3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5BD3-320A-FF3D-4A3F-65CB9941B8B2}"/>
              </a:ext>
            </a:extLst>
          </p:cNvPr>
          <p:cNvSpPr txBox="1"/>
          <p:nvPr/>
        </p:nvSpPr>
        <p:spPr>
          <a:xfrm>
            <a:off x="649941" y="4916884"/>
            <a:ext cx="108921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S1 &amp; S2 taller than NFM for all ionic strengths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Height increase </a:t>
            </a:r>
            <a:r>
              <a:rPr lang="en-US" i="1" dirty="0"/>
              <a:t>could</a:t>
            </a:r>
            <a:r>
              <a:rPr lang="en-US" dirty="0"/>
              <a:t> be from increased grafting density of the modified chains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A765E6-D6C0-BAB0-187C-FCA4ACD7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45" y="1731711"/>
            <a:ext cx="3828649" cy="29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7C2F-E032-F447-1CC1-765BB61E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Morphologies  </a:t>
            </a:r>
            <a:r>
              <a:rPr lang="en-US" sz="2000" dirty="0"/>
              <a:t>(end-block in parentheses)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A4D46-9575-29D8-C89E-C5CECBF52240}"/>
              </a:ext>
            </a:extLst>
          </p:cNvPr>
          <p:cNvSpPr/>
          <p:nvPr/>
        </p:nvSpPr>
        <p:spPr>
          <a:xfrm>
            <a:off x="3523129" y="6329082"/>
            <a:ext cx="5145741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blocks do not exactly line up (see Slide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7BA19-5F64-6243-86D5-F66B4A338AF4}"/>
              </a:ext>
            </a:extLst>
          </p:cNvPr>
          <p:cNvSpPr txBox="1"/>
          <p:nvPr/>
        </p:nvSpPr>
        <p:spPr>
          <a:xfrm>
            <a:off x="649940" y="4411053"/>
            <a:ext cx="10892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Key characteristics: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NFM shoulder more pronounced </a:t>
            </a:r>
            <a:r>
              <a:rPr lang="en-US" dirty="0">
                <a:sym typeface="Wingdings" panose="05000000000000000000" pitchFamily="2" charset="2"/>
              </a:rPr>
              <a:t> bimodal charge distribution facilitates stretching between charge-dense surface and block 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All morphologies multi-layer (expected for hydrophobic, charged polymers with moderate grafting density)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7B0432-4E6D-9B94-00DC-6A6A330751CF}"/>
              </a:ext>
            </a:extLst>
          </p:cNvPr>
          <p:cNvGrpSpPr/>
          <p:nvPr/>
        </p:nvGrpSpPr>
        <p:grpSpPr>
          <a:xfrm>
            <a:off x="8271202" y="1325563"/>
            <a:ext cx="3199559" cy="2863386"/>
            <a:chOff x="8271202" y="1325563"/>
            <a:chExt cx="3199559" cy="2863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218EF1-D645-97B7-2B4C-63084C1C1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1202" y="1715860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8FA53-6369-63BA-1DEB-FD19A72192BF}"/>
                </a:ext>
              </a:extLst>
            </p:cNvPr>
            <p:cNvSpPr txBox="1"/>
            <p:nvPr/>
          </p:nvSpPr>
          <p:spPr>
            <a:xfrm>
              <a:off x="8977530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S0 (block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AE84B-7076-60B5-5271-FD404325E35C}"/>
              </a:ext>
            </a:extLst>
          </p:cNvPr>
          <p:cNvGrpSpPr/>
          <p:nvPr/>
        </p:nvGrpSpPr>
        <p:grpSpPr>
          <a:xfrm>
            <a:off x="5567922" y="1325563"/>
            <a:ext cx="3199559" cy="2863386"/>
            <a:chOff x="7674628" y="1304598"/>
            <a:chExt cx="3199559" cy="28633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5884C-3C41-82BC-A16F-464EFF076167}"/>
                </a:ext>
              </a:extLst>
            </p:cNvPr>
            <p:cNvSpPr txBox="1"/>
            <p:nvPr/>
          </p:nvSpPr>
          <p:spPr>
            <a:xfrm>
              <a:off x="8354690" y="1304598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S2 (block 8)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1101C7-3BD0-64E0-97D7-4384F8638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628" y="1694895"/>
              <a:ext cx="3199559" cy="247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304423-8CD1-A3CD-CC2A-3EE364E5A2C5}"/>
              </a:ext>
            </a:extLst>
          </p:cNvPr>
          <p:cNvGrpSpPr/>
          <p:nvPr/>
        </p:nvGrpSpPr>
        <p:grpSpPr>
          <a:xfrm>
            <a:off x="2864642" y="1346528"/>
            <a:ext cx="3199560" cy="2842422"/>
            <a:chOff x="4137631" y="1325563"/>
            <a:chExt cx="3199560" cy="28424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F04615-06B5-EADC-273F-1146941888A0}"/>
                </a:ext>
              </a:extLst>
            </p:cNvPr>
            <p:cNvSpPr txBox="1"/>
            <p:nvPr/>
          </p:nvSpPr>
          <p:spPr>
            <a:xfrm>
              <a:off x="4791427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S1 (block 7)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0F337DD-0898-D26E-4114-E00F31246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631" y="1694895"/>
              <a:ext cx="3199560" cy="2473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0C564-9B66-5157-5360-EC5312E94511}"/>
              </a:ext>
            </a:extLst>
          </p:cNvPr>
          <p:cNvGrpSpPr/>
          <p:nvPr/>
        </p:nvGrpSpPr>
        <p:grpSpPr>
          <a:xfrm>
            <a:off x="150158" y="1346528"/>
            <a:ext cx="3199561" cy="2821458"/>
            <a:chOff x="600633" y="1325563"/>
            <a:chExt cx="3199561" cy="2821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B3D251-CB63-F803-1431-E03F1B0CF13B}"/>
                </a:ext>
              </a:extLst>
            </p:cNvPr>
            <p:cNvSpPr txBox="1"/>
            <p:nvPr/>
          </p:nvSpPr>
          <p:spPr>
            <a:xfrm>
              <a:off x="1228165" y="1325563"/>
              <a:ext cx="209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NFM (block 9)</a:t>
              </a:r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1DCCE87-8F28-97D0-F8F8-054AAAF25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3" y="1673930"/>
              <a:ext cx="3199561" cy="247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9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New plots summary</vt:lpstr>
      <vt:lpstr>Charge distributions</vt:lpstr>
      <vt:lpstr>Height response</vt:lpstr>
      <vt:lpstr>Morphologies  (end-block in parentheses)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3</cp:revision>
  <dcterms:created xsi:type="dcterms:W3CDTF">2024-04-02T22:20:58Z</dcterms:created>
  <dcterms:modified xsi:type="dcterms:W3CDTF">2024-04-03T00:13:55Z</dcterms:modified>
</cp:coreProperties>
</file>