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59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135879" y="1520282"/>
            <a:ext cx="566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Triumphs in molecular discovery and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862151" y="4785044"/>
            <a:ext cx="58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2575" y="4243712"/>
            <a:ext cx="282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75132" y="5158059"/>
            <a:ext cx="47516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Systematic approach to solving engineering problems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06FDEB-A32A-20E8-EC9F-45BF5DDBCE63}"/>
              </a:ext>
            </a:extLst>
          </p:cNvPr>
          <p:cNvGrpSpPr/>
          <p:nvPr/>
        </p:nvGrpSpPr>
        <p:grpSpPr>
          <a:xfrm>
            <a:off x="910216" y="1909497"/>
            <a:ext cx="4675718" cy="2173197"/>
            <a:chOff x="910216" y="1909497"/>
            <a:chExt cx="4675718" cy="2173197"/>
          </a:xfrm>
        </p:grpSpPr>
        <p:pic>
          <p:nvPicPr>
            <p:cNvPr id="1026" name="Picture 2" descr="Morpho didius from Nipam Patel's specimen collection. Jenny Oh/KQED">
              <a:extLst>
                <a:ext uri="{FF2B5EF4-FFF2-40B4-BE49-F238E27FC236}">
                  <a16:creationId xmlns:a16="http://schemas.microsoft.com/office/drawing/2014/main" id="{34CEA0DD-B0AC-94D3-B36E-E52F0BE2B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216" y="2008571"/>
              <a:ext cx="2334161" cy="1556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712346-2479-12D4-E209-F802A8C563CB}"/>
                </a:ext>
              </a:extLst>
            </p:cNvPr>
            <p:cNvSpPr/>
            <p:nvPr/>
          </p:nvSpPr>
          <p:spPr>
            <a:xfrm rot="16200000">
              <a:off x="2088500" y="2201756"/>
              <a:ext cx="1875418" cy="1309452"/>
            </a:xfrm>
            <a:custGeom>
              <a:avLst/>
              <a:gdLst>
                <a:gd name="connsiteX0" fmla="*/ 1875418 w 1875418"/>
                <a:gd name="connsiteY0" fmla="*/ 1309452 h 1309452"/>
                <a:gd name="connsiteX1" fmla="*/ 0 w 1875418"/>
                <a:gd name="connsiteY1" fmla="*/ 1309452 h 1309452"/>
                <a:gd name="connsiteX2" fmla="*/ 551232 w 1875418"/>
                <a:gd name="connsiteY2" fmla="*/ 0 h 1309452"/>
                <a:gd name="connsiteX3" fmla="*/ 556313 w 1875418"/>
                <a:gd name="connsiteY3" fmla="*/ 35794 h 1309452"/>
                <a:gd name="connsiteX4" fmla="*/ 705037 w 1875418"/>
                <a:gd name="connsiteY4" fmla="*/ 176002 h 1309452"/>
                <a:gd name="connsiteX5" fmla="*/ 853760 w 1875418"/>
                <a:gd name="connsiteY5" fmla="*/ 35794 h 1309452"/>
                <a:gd name="connsiteX6" fmla="*/ 855906 w 1875418"/>
                <a:gd name="connsiteY6" fmla="*/ 20677 h 130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5418" h="1309452">
                  <a:moveTo>
                    <a:pt x="1875418" y="1309452"/>
                  </a:moveTo>
                  <a:lnTo>
                    <a:pt x="0" y="1309452"/>
                  </a:lnTo>
                  <a:lnTo>
                    <a:pt x="551232" y="0"/>
                  </a:lnTo>
                  <a:lnTo>
                    <a:pt x="556313" y="35794"/>
                  </a:lnTo>
                  <a:cubicBezTo>
                    <a:pt x="580816" y="118188"/>
                    <a:pt x="638179" y="176002"/>
                    <a:pt x="705037" y="176002"/>
                  </a:cubicBezTo>
                  <a:cubicBezTo>
                    <a:pt x="771894" y="176002"/>
                    <a:pt x="829257" y="118188"/>
                    <a:pt x="853760" y="35794"/>
                  </a:cubicBezTo>
                  <a:lnTo>
                    <a:pt x="855906" y="2067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1B0E03-FE35-E435-FD86-22C211B09D27}"/>
                </a:ext>
              </a:extLst>
            </p:cNvPr>
            <p:cNvSpPr/>
            <p:nvPr/>
          </p:nvSpPr>
          <p:spPr>
            <a:xfrm>
              <a:off x="2224668" y="2927119"/>
              <a:ext cx="322816" cy="32281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A20DE9-9DD1-FFB0-692A-1385DD420849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386076" y="1918776"/>
              <a:ext cx="1294858" cy="1008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4F795C-66E6-E797-D968-EB42F5D120F0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2386076" y="3249935"/>
              <a:ext cx="1294858" cy="544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Morpho peleides scale image (15kx) taken with a scanning electron microscope. (Ryan Null / UC Berkeley)">
              <a:extLst>
                <a:ext uri="{FF2B5EF4-FFF2-40B4-BE49-F238E27FC236}">
                  <a16:creationId xmlns:a16="http://schemas.microsoft.com/office/drawing/2014/main" id="{12619FAC-3609-6190-DB48-4B4AA2D49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934" y="190949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CA4D64-1625-C3A1-D3D5-74B32A668414}"/>
                </a:ext>
              </a:extLst>
            </p:cNvPr>
            <p:cNvSpPr txBox="1"/>
            <p:nvPr/>
          </p:nvSpPr>
          <p:spPr>
            <a:xfrm>
              <a:off x="910216" y="3851862"/>
              <a:ext cx="467571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https://www.kqed.org/science/24552/what-gives-the-morpho-butterfly-its-magnificent-blue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99FB28-6827-E6AB-9CF4-C2F989D5AEEE}"/>
              </a:ext>
            </a:extLst>
          </p:cNvPr>
          <p:cNvGrpSpPr/>
          <p:nvPr/>
        </p:nvGrpSpPr>
        <p:grpSpPr>
          <a:xfrm>
            <a:off x="6791938" y="1834513"/>
            <a:ext cx="2048882" cy="1905000"/>
            <a:chOff x="7061621" y="1440108"/>
            <a:chExt cx="2168104" cy="20158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CEEE7FC-3164-4EB2-20F5-455EF5C6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21" y="1440108"/>
              <a:ext cx="2168104" cy="201585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BFB791-397A-C565-6818-DB84AD976461}"/>
                </a:ext>
              </a:extLst>
            </p:cNvPr>
            <p:cNvSpPr/>
            <p:nvPr/>
          </p:nvSpPr>
          <p:spPr>
            <a:xfrm>
              <a:off x="7190317" y="1440108"/>
              <a:ext cx="363008" cy="341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9B87D5-9FCD-36C5-F0B4-9AB0AED8B6AA}"/>
              </a:ext>
            </a:extLst>
          </p:cNvPr>
          <p:cNvSpPr txBox="1"/>
          <p:nvPr/>
        </p:nvSpPr>
        <p:spPr>
          <a:xfrm>
            <a:off x="6801317" y="3822061"/>
            <a:ext cx="2168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Knott, </a:t>
            </a:r>
            <a:r>
              <a:rPr lang="en-US" sz="900" dirty="0" err="1"/>
              <a:t>Doudna</a:t>
            </a:r>
            <a:r>
              <a:rPr lang="en-US" sz="900" dirty="0"/>
              <a:t>. (2018). </a:t>
            </a:r>
            <a:r>
              <a:rPr lang="en-US" sz="900" i="1" dirty="0"/>
              <a:t>Science</a:t>
            </a:r>
            <a:r>
              <a:rPr lang="en-US" sz="900" dirty="0"/>
              <a:t>. 361 (6405)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D7BFEB-8C55-83AC-665F-3ADAC5D8865D}"/>
              </a:ext>
            </a:extLst>
          </p:cNvPr>
          <p:cNvSpPr txBox="1"/>
          <p:nvPr/>
        </p:nvSpPr>
        <p:spPr>
          <a:xfrm>
            <a:off x="683210" y="1528599"/>
            <a:ext cx="51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Traditional beauty and its underlying mechanisms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949D7C-C565-6D60-51FD-0E2F4C360AF8}"/>
              </a:ext>
            </a:extLst>
          </p:cNvPr>
          <p:cNvSpPr txBox="1"/>
          <p:nvPr/>
        </p:nvSpPr>
        <p:spPr>
          <a:xfrm>
            <a:off x="9185696" y="3834568"/>
            <a:ext cx="2168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Tu. (2016). </a:t>
            </a:r>
            <a:r>
              <a:rPr lang="en-US" sz="900" i="1" dirty="0" err="1"/>
              <a:t>Angew</a:t>
            </a:r>
            <a:r>
              <a:rPr lang="en-US" sz="900" i="1" dirty="0"/>
              <a:t>. Chem. Int. Ed</a:t>
            </a:r>
            <a:r>
              <a:rPr lang="en-US" sz="900" dirty="0"/>
              <a:t>. 55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693F56-4316-9D3C-45CE-00A9B61699C6}"/>
              </a:ext>
            </a:extLst>
          </p:cNvPr>
          <p:cNvGrpSpPr/>
          <p:nvPr/>
        </p:nvGrpSpPr>
        <p:grpSpPr>
          <a:xfrm>
            <a:off x="9447880" y="1873970"/>
            <a:ext cx="1417192" cy="1913290"/>
            <a:chOff x="9447880" y="1893912"/>
            <a:chExt cx="1417192" cy="191329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8DCA437-30DF-825B-5089-E6D721C6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95189" y="1893912"/>
              <a:ext cx="1269883" cy="191329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65BC3B-C2B7-1B6D-D586-3D1D76B6F3D1}"/>
                </a:ext>
              </a:extLst>
            </p:cNvPr>
            <p:cNvSpPr txBox="1"/>
            <p:nvPr/>
          </p:nvSpPr>
          <p:spPr>
            <a:xfrm>
              <a:off x="9447880" y="2977664"/>
              <a:ext cx="10389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Artemisinin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B913B133-44B9-F94D-DA0C-E33381976B81}"/>
              </a:ext>
            </a:extLst>
          </p:cNvPr>
          <p:cNvGrpSpPr/>
          <p:nvPr/>
        </p:nvGrpSpPr>
        <p:grpSpPr>
          <a:xfrm>
            <a:off x="838200" y="5187686"/>
            <a:ext cx="1691350" cy="1416123"/>
            <a:chOff x="901611" y="5106752"/>
            <a:chExt cx="1691350" cy="141612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EC6E9E-ACD7-2DFB-8ECF-DC61D255688F}"/>
                </a:ext>
              </a:extLst>
            </p:cNvPr>
            <p:cNvSpPr/>
            <p:nvPr/>
          </p:nvSpPr>
          <p:spPr>
            <a:xfrm>
              <a:off x="901611" y="5106752"/>
              <a:ext cx="117250" cy="1416123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109A6B-4A39-1F93-5136-6024CB94C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375" y="521394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7101CD-22F7-938A-6506-1C963D2AB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9883" y="5615288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68D016-1320-1E6D-BEDE-F0A0F1626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320" y="602603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0DAEED8-CFF7-D18C-A7A1-DB777E0E0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0276" y="5311367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C05FC2F-60A5-367C-1198-91A80288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3256" y="5573135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CAB5E0-D30A-212A-4577-C5652D983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944" y="5814814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2FE1AC-D0A4-0DA0-2DFA-1970E753C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375" y="623415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B47732-BD82-5897-B298-4D16A6384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9033" y="6311468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E3DB92-CB8E-0EAD-5610-B3E0F01B9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5856" y="6065131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BE85FC8-850C-1DC2-8E8F-571995FE0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839" y="6212477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5924EA-39A1-D9F2-DBDB-A1B872F3E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570" y="5313569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F9E16A-DDE3-5484-00F6-82D5C4E00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0081" y="595035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395509D-B683-D7B6-FE16-D0B7F53CB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6807" y="5387080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73834C-E11C-4EEE-03D4-309DBA7DD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2657" y="5615288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93677-32A3-AD10-7294-2222B43EDA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01521" y="529195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322EE06-B528-374D-0FB7-866199807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3228" y="5569568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32C9E8A-CB80-BFA6-54D1-D5714439C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570" y="6372712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9F3A1A6-1EE0-3C07-568B-8C53ABC6E161}"/>
              </a:ext>
            </a:extLst>
          </p:cNvPr>
          <p:cNvCxnSpPr>
            <a:cxnSpLocks/>
          </p:cNvCxnSpPr>
          <p:nvPr/>
        </p:nvCxnSpPr>
        <p:spPr>
          <a:xfrm>
            <a:off x="2906205" y="5757260"/>
            <a:ext cx="855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361479C-5843-B000-E9FD-9E228015F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837" y="5487268"/>
            <a:ext cx="2721629" cy="4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EA910E78-4D7B-42FE-A4C3-9E26E1BE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" y="4672053"/>
            <a:ext cx="8022018" cy="57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/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1D random walk: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Monomers </a:t>
                </a:r>
                <a:r>
                  <a:rPr lang="en-US" u="sng" dirty="0"/>
                  <a:t>don’t interact</a:t>
                </a:r>
                <a:r>
                  <a:rPr lang="en-US" dirty="0"/>
                  <a:t> and randomly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right steps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left steps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steps and final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blipFill>
                <a:blip r:embed="rId3"/>
                <a:stretch>
                  <a:fillRect l="-813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1938D2-B9FA-17B3-2C56-8BAB8FB336C9}"/>
              </a:ext>
            </a:extLst>
          </p:cNvPr>
          <p:cNvGrpSpPr/>
          <p:nvPr/>
        </p:nvGrpSpPr>
        <p:grpSpPr>
          <a:xfrm>
            <a:off x="1277939" y="3116796"/>
            <a:ext cx="9586591" cy="307848"/>
            <a:chOff x="1108077" y="2178177"/>
            <a:chExt cx="9586591" cy="3078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74E08C-DB26-053E-5EE6-33D1F67DAD71}"/>
                </a:ext>
              </a:extLst>
            </p:cNvPr>
            <p:cNvGrpSpPr/>
            <p:nvPr/>
          </p:nvGrpSpPr>
          <p:grpSpPr>
            <a:xfrm>
              <a:off x="1784350" y="2178177"/>
              <a:ext cx="8283575" cy="307848"/>
              <a:chOff x="1841500" y="3044952"/>
              <a:chExt cx="8283575" cy="3078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86118F-5A99-0A33-D32D-A0148A5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0" y="3208867"/>
                <a:ext cx="8283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28E477-A3E9-B388-FE01-EB4902E1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407D5B6-97E4-0617-8862-BAB43942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A1197-F767-893D-11A6-589EAE1C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396334-558C-E89A-AE2E-A68E9BB0E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06493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D08CBF-C4AE-D116-A722-D617BB0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3047998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9C489-4673-02CA-A8DE-462DB023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3F2F5-BDB4-29F6-C1C7-E6970E56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A4C008-38F8-1B15-D9EB-97982674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9ED327-287D-B2D4-CC8B-FB6BEFE30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F894A-4A5A-2414-5E0C-40AD06E34BFB}"/>
                </a:ext>
              </a:extLst>
            </p:cNvPr>
            <p:cNvGrpSpPr/>
            <p:nvPr/>
          </p:nvGrpSpPr>
          <p:grpSpPr>
            <a:xfrm>
              <a:off x="10286998" y="2299904"/>
              <a:ext cx="407670" cy="46101"/>
              <a:chOff x="4181475" y="4333875"/>
              <a:chExt cx="407670" cy="4610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FBD99-81C4-4453-D2C8-63CD48422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1475" y="433387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36285F-B1ED-B392-4CBD-187A36C4B2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450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70AE9B-6DDD-90BC-869B-40BA573FC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3425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B0226F-0C8B-FE88-7546-33B4743FE23F}"/>
                </a:ext>
              </a:extLst>
            </p:cNvPr>
            <p:cNvGrpSpPr/>
            <p:nvPr/>
          </p:nvGrpSpPr>
          <p:grpSpPr>
            <a:xfrm>
              <a:off x="1108077" y="2299904"/>
              <a:ext cx="407670" cy="46101"/>
              <a:chOff x="4181475" y="4333875"/>
              <a:chExt cx="407670" cy="4610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4D8A6D-3237-FBA2-AD93-F91D888723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1475" y="433387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229266-316D-15C1-9F7D-F8E1FFF0D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450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2F367D-3F9E-FCEE-6770-ECCE06477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3425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B6714A-96EA-D0DD-B468-8ABD2C4CCFBE}"/>
              </a:ext>
            </a:extLst>
          </p:cNvPr>
          <p:cNvSpPr txBox="1"/>
          <p:nvPr/>
        </p:nvSpPr>
        <p:spPr>
          <a:xfrm>
            <a:off x="5856287" y="260657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7A3E0E-81B3-7DA6-73B1-AC3CF5EA270F}"/>
              </a:ext>
            </a:extLst>
          </p:cNvPr>
          <p:cNvGrpSpPr/>
          <p:nvPr/>
        </p:nvGrpSpPr>
        <p:grpSpPr>
          <a:xfrm>
            <a:off x="4941887" y="2606578"/>
            <a:ext cx="1114425" cy="631945"/>
            <a:chOff x="4941887" y="2610934"/>
            <a:chExt cx="1114425" cy="631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E7803-9EA1-6669-9412-008B17686410}"/>
                </a:ext>
              </a:extLst>
            </p:cNvPr>
            <p:cNvSpPr txBox="1"/>
            <p:nvPr/>
          </p:nvSpPr>
          <p:spPr>
            <a:xfrm>
              <a:off x="4941887" y="2610934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8B3B29-EDF1-7ACD-062C-DDC93DC7B096}"/>
                </a:ext>
              </a:extLst>
            </p:cNvPr>
            <p:cNvCxnSpPr/>
            <p:nvPr/>
          </p:nvCxnSpPr>
          <p:spPr>
            <a:xfrm flipH="1">
              <a:off x="5141912" y="3242879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5566E-B108-30F1-83C1-EB0A43AC167F}"/>
              </a:ext>
            </a:extLst>
          </p:cNvPr>
          <p:cNvGrpSpPr/>
          <p:nvPr/>
        </p:nvGrpSpPr>
        <p:grpSpPr>
          <a:xfrm>
            <a:off x="5141912" y="2191272"/>
            <a:ext cx="1103313" cy="997508"/>
            <a:chOff x="5141912" y="2195628"/>
            <a:chExt cx="1103313" cy="9975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B1735-395D-FD60-5E1D-511D8205E46E}"/>
                </a:ext>
              </a:extLst>
            </p:cNvPr>
            <p:cNvSpPr txBox="1"/>
            <p:nvPr/>
          </p:nvSpPr>
          <p:spPr>
            <a:xfrm>
              <a:off x="5845175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23420-D722-EC19-D623-FA3A5C2FCEBC}"/>
                </a:ext>
              </a:extLst>
            </p:cNvPr>
            <p:cNvCxnSpPr/>
            <p:nvPr/>
          </p:nvCxnSpPr>
          <p:spPr>
            <a:xfrm flipH="1">
              <a:off x="5141912" y="3193136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CBD30-A935-199C-8BC7-2E215E43993A}"/>
              </a:ext>
            </a:extLst>
          </p:cNvPr>
          <p:cNvGrpSpPr/>
          <p:nvPr/>
        </p:nvGrpSpPr>
        <p:grpSpPr>
          <a:xfrm>
            <a:off x="6056312" y="2591382"/>
            <a:ext cx="1114425" cy="597398"/>
            <a:chOff x="6056312" y="2595738"/>
            <a:chExt cx="1114425" cy="597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EE06A4-480A-0B2F-0C3E-761801663331}"/>
                </a:ext>
              </a:extLst>
            </p:cNvPr>
            <p:cNvSpPr txBox="1"/>
            <p:nvPr/>
          </p:nvSpPr>
          <p:spPr>
            <a:xfrm>
              <a:off x="6770687" y="259573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64BE03-DF7C-F962-CE00-4365F3801EF6}"/>
                </a:ext>
              </a:extLst>
            </p:cNvPr>
            <p:cNvCxnSpPr/>
            <p:nvPr/>
          </p:nvCxnSpPr>
          <p:spPr>
            <a:xfrm flipH="1">
              <a:off x="6056312" y="3193136"/>
              <a:ext cx="9144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0762FA-B191-4F54-BFFB-3D8D043C30B7}"/>
              </a:ext>
            </a:extLst>
          </p:cNvPr>
          <p:cNvGrpSpPr/>
          <p:nvPr/>
        </p:nvGrpSpPr>
        <p:grpSpPr>
          <a:xfrm>
            <a:off x="6970712" y="2589689"/>
            <a:ext cx="1103313" cy="599091"/>
            <a:chOff x="6970712" y="2594045"/>
            <a:chExt cx="1103313" cy="599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C281E8-511C-9B12-0B77-1A7F6BD17859}"/>
                </a:ext>
              </a:extLst>
            </p:cNvPr>
            <p:cNvSpPr txBox="1"/>
            <p:nvPr/>
          </p:nvSpPr>
          <p:spPr>
            <a:xfrm>
              <a:off x="7673975" y="259404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C248E1-382F-2999-7ADD-70308B31BF22}"/>
                </a:ext>
              </a:extLst>
            </p:cNvPr>
            <p:cNvCxnSpPr/>
            <p:nvPr/>
          </p:nvCxnSpPr>
          <p:spPr>
            <a:xfrm flipH="1">
              <a:off x="6970712" y="3193136"/>
              <a:ext cx="9144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87BC79-F407-6BE7-4C15-208D9BFF478B}"/>
              </a:ext>
            </a:extLst>
          </p:cNvPr>
          <p:cNvGrpSpPr/>
          <p:nvPr/>
        </p:nvGrpSpPr>
        <p:grpSpPr>
          <a:xfrm>
            <a:off x="6770687" y="2191272"/>
            <a:ext cx="1114425" cy="945504"/>
            <a:chOff x="6770687" y="2195628"/>
            <a:chExt cx="1114425" cy="9455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304DD-FC76-B282-C2FA-602C79270B73}"/>
                </a:ext>
              </a:extLst>
            </p:cNvPr>
            <p:cNvSpPr txBox="1"/>
            <p:nvPr/>
          </p:nvSpPr>
          <p:spPr>
            <a:xfrm>
              <a:off x="6770687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EB134-1285-659A-BD5C-34A7F659DE85}"/>
                </a:ext>
              </a:extLst>
            </p:cNvPr>
            <p:cNvCxnSpPr/>
            <p:nvPr/>
          </p:nvCxnSpPr>
          <p:spPr>
            <a:xfrm flipH="1">
              <a:off x="6970712" y="3141132"/>
              <a:ext cx="9144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82CA9-5CAB-7B32-E293-851F9BAF92B7}"/>
              </a:ext>
            </a:extLst>
          </p:cNvPr>
          <p:cNvGrpSpPr/>
          <p:nvPr/>
        </p:nvGrpSpPr>
        <p:grpSpPr>
          <a:xfrm>
            <a:off x="6970712" y="2189579"/>
            <a:ext cx="1103313" cy="903021"/>
            <a:chOff x="6970712" y="2193935"/>
            <a:chExt cx="1103313" cy="90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16945-3F53-2F53-D163-422D0BF4D26A}"/>
                </a:ext>
              </a:extLst>
            </p:cNvPr>
            <p:cNvSpPr txBox="1"/>
            <p:nvPr/>
          </p:nvSpPr>
          <p:spPr>
            <a:xfrm>
              <a:off x="7673975" y="219393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6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CBAEA2-BBCE-7A34-A8F9-2C7574E00254}"/>
                </a:ext>
              </a:extLst>
            </p:cNvPr>
            <p:cNvCxnSpPr/>
            <p:nvPr/>
          </p:nvCxnSpPr>
          <p:spPr>
            <a:xfrm flipH="1">
              <a:off x="6970712" y="3096956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9C651A-6C33-927F-7425-2A72E674461B}"/>
              </a:ext>
            </a:extLst>
          </p:cNvPr>
          <p:cNvGrpSpPr/>
          <p:nvPr/>
        </p:nvGrpSpPr>
        <p:grpSpPr>
          <a:xfrm>
            <a:off x="7885112" y="2609883"/>
            <a:ext cx="1125538" cy="477571"/>
            <a:chOff x="7885112" y="2614239"/>
            <a:chExt cx="1125538" cy="477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D09AE-FFFE-9601-0BEA-A4BDDBDC2C1D}"/>
                </a:ext>
              </a:extLst>
            </p:cNvPr>
            <p:cNvSpPr txBox="1"/>
            <p:nvPr/>
          </p:nvSpPr>
          <p:spPr>
            <a:xfrm>
              <a:off x="8610600" y="2614239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6CBC-B3CB-58EB-BE82-1CB18E6D62F2}"/>
                </a:ext>
              </a:extLst>
            </p:cNvPr>
            <p:cNvCxnSpPr/>
            <p:nvPr/>
          </p:nvCxnSpPr>
          <p:spPr>
            <a:xfrm flipH="1">
              <a:off x="7885112" y="3091810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07EA2D86-0C86-EED5-E93C-27D7937900BE}"/>
              </a:ext>
            </a:extLst>
          </p:cNvPr>
          <p:cNvSpPr/>
          <p:nvPr/>
        </p:nvSpPr>
        <p:spPr>
          <a:xfrm rot="16200000">
            <a:off x="7341811" y="2308320"/>
            <a:ext cx="172201" cy="2743200"/>
          </a:xfrm>
          <a:prstGeom prst="leftBracket">
            <a:avLst>
              <a:gd name="adj" fmla="val 1152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/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5 −2=3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/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number of trajectories (possible polymers)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blipFill>
                <a:blip r:embed="rId5"/>
                <a:stretch>
                  <a:fillRect l="-3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E4D24A12-B6AC-6E0E-7210-4B7C55D2F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942" y="6030009"/>
            <a:ext cx="2954339" cy="573317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99B6E5-CA15-CE31-574C-9578C8A463E9}"/>
              </a:ext>
            </a:extLst>
          </p:cNvPr>
          <p:cNvGrpSpPr/>
          <p:nvPr/>
        </p:nvGrpSpPr>
        <p:grpSpPr>
          <a:xfrm>
            <a:off x="5599112" y="5099416"/>
            <a:ext cx="3375025" cy="1000954"/>
            <a:chOff x="5599112" y="5179465"/>
            <a:chExt cx="3375025" cy="100095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49D429-13EE-19D0-A194-98AFB193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9112" y="5611002"/>
              <a:ext cx="3375025" cy="211695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5212A0-7027-74F4-9334-00EF34CBEC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5179465"/>
              <a:ext cx="12701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01349E-F2BA-2264-9830-C7479DC9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275" y="5179465"/>
              <a:ext cx="428625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D3F21D-1976-C8AF-0D48-28112571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898" y="5924758"/>
              <a:ext cx="1465377" cy="255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1AB5A9-F11B-8188-1E96-7AD91CFDDE41}"/>
              </a:ext>
            </a:extLst>
          </p:cNvPr>
          <p:cNvGrpSpPr/>
          <p:nvPr/>
        </p:nvGrpSpPr>
        <p:grpSpPr>
          <a:xfrm>
            <a:off x="186273" y="1028119"/>
            <a:ext cx="12005727" cy="627058"/>
            <a:chOff x="186273" y="1028119"/>
            <a:chExt cx="12005727" cy="6270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/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 </a:t>
                  </a:r>
                  <a:r>
                    <a:rPr lang="en-US" strike="sngStrike" dirty="0"/>
                    <a:t>Total number</a:t>
                  </a:r>
                  <a:r>
                    <a:rPr lang="en-US" dirty="0"/>
                    <a:t> of trajectories (possible polymers) for a 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7D9224-6075-5EC6-8E48-DF1297D3458A}"/>
                </a:ext>
              </a:extLst>
            </p:cNvPr>
            <p:cNvSpPr txBox="1"/>
            <p:nvPr/>
          </p:nvSpPr>
          <p:spPr>
            <a:xfrm>
              <a:off x="523874" y="1028119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Probability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2F3D1E-F9A5-D2D7-ED37-A05145DBAB22}"/>
              </a:ext>
            </a:extLst>
          </p:cNvPr>
          <p:cNvGrpSpPr/>
          <p:nvPr/>
        </p:nvGrpSpPr>
        <p:grpSpPr>
          <a:xfrm>
            <a:off x="2476502" y="1809734"/>
            <a:ext cx="5048248" cy="2736262"/>
            <a:chOff x="1781177" y="1782983"/>
            <a:chExt cx="5048248" cy="27362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06997A-BC01-5C9F-4B19-6965DED1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77" y="1782983"/>
              <a:ext cx="5048248" cy="637904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2CE-E07F-FEC4-AAD5-96A346331295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20" y="2497081"/>
              <a:ext cx="0" cy="1375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AE4ECB-3E79-18A0-22CF-E135C52697A9}"/>
                </a:ext>
              </a:extLst>
            </p:cNvPr>
            <p:cNvSpPr txBox="1"/>
            <p:nvPr/>
          </p:nvSpPr>
          <p:spPr>
            <a:xfrm>
              <a:off x="2743195" y="2497081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Algebra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431DB0-756F-BF61-2C35-E8FDA6B43C92}"/>
                </a:ext>
              </a:extLst>
            </p:cNvPr>
            <p:cNvSpPr txBox="1"/>
            <p:nvPr/>
          </p:nvSpPr>
          <p:spPr>
            <a:xfrm>
              <a:off x="2743195" y="2962274"/>
              <a:ext cx="2152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Stirling’s formula: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2BE9BA8-8EF8-774C-908A-D09D7A8C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1546" y="2841996"/>
              <a:ext cx="2047879" cy="6098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/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Only non-zero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’s (Divide by 2)</a:t>
                  </a: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6A02659-D6EF-023E-673A-C7C4EA1C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177" y="3944599"/>
              <a:ext cx="3633792" cy="574646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6202703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DFD242C-3119-ED14-D784-677FB8859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2" y="4563912"/>
            <a:ext cx="8376689" cy="6379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502" y="6096117"/>
            <a:ext cx="7077073" cy="625358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03586DD-5008-1EB4-DED2-5317A6E823D3}"/>
              </a:ext>
            </a:extLst>
          </p:cNvPr>
          <p:cNvCxnSpPr>
            <a:cxnSpLocks/>
          </p:cNvCxnSpPr>
          <p:nvPr/>
        </p:nvCxnSpPr>
        <p:spPr>
          <a:xfrm>
            <a:off x="2828920" y="5201816"/>
            <a:ext cx="0" cy="95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EDF9B3B5-C7ED-6744-A49A-CC6091FAF0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9696" y="5411521"/>
            <a:ext cx="2976304" cy="5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1143175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2" y="1036589"/>
            <a:ext cx="7077073" cy="625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8BCE7-3EAD-86B0-118A-C4986B2588B4}"/>
              </a:ext>
            </a:extLst>
          </p:cNvPr>
          <p:cNvSpPr txBox="1"/>
          <p:nvPr/>
        </p:nvSpPr>
        <p:spPr>
          <a:xfrm>
            <a:off x="186273" y="1631227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Energy (Helmholtz)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EC5A0-347B-F9BB-7895-E0145B8A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2146084"/>
            <a:ext cx="3230399" cy="2241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B436FAB-642A-8897-922F-12ABD02BA85E}"/>
              </a:ext>
            </a:extLst>
          </p:cNvPr>
          <p:cNvGrpSpPr/>
          <p:nvPr/>
        </p:nvGrpSpPr>
        <p:grpSpPr>
          <a:xfrm>
            <a:off x="2817733" y="1953127"/>
            <a:ext cx="2781300" cy="914632"/>
            <a:chOff x="1993819" y="2261716"/>
            <a:chExt cx="2781300" cy="9146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53F24A-508C-3B65-FCFF-20725B90A39A}"/>
                </a:ext>
              </a:extLst>
            </p:cNvPr>
            <p:cNvCxnSpPr/>
            <p:nvPr/>
          </p:nvCxnSpPr>
          <p:spPr>
            <a:xfrm flipV="1">
              <a:off x="2772487" y="2261716"/>
              <a:ext cx="990600" cy="56085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86062C-8B46-38CE-D872-2B7ABB809305}"/>
                </a:ext>
              </a:extLst>
            </p:cNvPr>
            <p:cNvSpPr txBox="1"/>
            <p:nvPr/>
          </p:nvSpPr>
          <p:spPr>
            <a:xfrm>
              <a:off x="1993819" y="2837794"/>
              <a:ext cx="278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(Monomers non-interacting)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22633-5D1F-1C05-FC97-71B0A9D70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10"/>
          <a:stretch/>
        </p:blipFill>
        <p:spPr>
          <a:xfrm>
            <a:off x="5891748" y="1958603"/>
            <a:ext cx="2003980" cy="4909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/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Physics from the math: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Polymers are spring-like (Hooke’s Law): elasticity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elasticity is from the loss of entropy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More specifically, configurational/conformational entropy (number of microstates at a given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blipFill>
                <a:blip r:embed="rId5"/>
                <a:stretch>
                  <a:fillRect l="-374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19D0B6A-07AB-54DD-9E49-CD3C4B387929}"/>
              </a:ext>
            </a:extLst>
          </p:cNvPr>
          <p:cNvGrpSpPr/>
          <p:nvPr/>
        </p:nvGrpSpPr>
        <p:grpSpPr>
          <a:xfrm>
            <a:off x="4252678" y="4880064"/>
            <a:ext cx="1639070" cy="1475230"/>
            <a:chOff x="1216688" y="5172335"/>
            <a:chExt cx="1639070" cy="147523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01BD33-EEA1-FA53-DD09-5C5593E5030C}"/>
                </a:ext>
              </a:extLst>
            </p:cNvPr>
            <p:cNvSpPr/>
            <p:nvPr/>
          </p:nvSpPr>
          <p:spPr>
            <a:xfrm rot="16896932">
              <a:off x="1494096" y="4957407"/>
              <a:ext cx="739581" cy="116943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647825">
                  <a:moveTo>
                    <a:pt x="0" y="0"/>
                  </a:moveTo>
                  <a:cubicBezTo>
                    <a:pt x="411162" y="107156"/>
                    <a:pt x="822325" y="214313"/>
                    <a:pt x="914400" y="400050"/>
                  </a:cubicBezTo>
                  <a:cubicBezTo>
                    <a:pt x="1006475" y="585788"/>
                    <a:pt x="681037" y="1084263"/>
                    <a:pt x="552450" y="1114425"/>
                  </a:cubicBezTo>
                  <a:cubicBezTo>
                    <a:pt x="423863" y="1144587"/>
                    <a:pt x="165100" y="685800"/>
                    <a:pt x="142875" y="581025"/>
                  </a:cubicBezTo>
                  <a:cubicBezTo>
                    <a:pt x="120650" y="476250"/>
                    <a:pt x="338138" y="471488"/>
                    <a:pt x="419100" y="485775"/>
                  </a:cubicBezTo>
                  <a:cubicBezTo>
                    <a:pt x="500063" y="500063"/>
                    <a:pt x="525463" y="546100"/>
                    <a:pt x="628650" y="666750"/>
                  </a:cubicBezTo>
                  <a:cubicBezTo>
                    <a:pt x="731837" y="787400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2CF33-81AE-7B1D-A3B8-CFF802DD39A9}"/>
                </a:ext>
              </a:extLst>
            </p:cNvPr>
            <p:cNvSpPr/>
            <p:nvPr/>
          </p:nvSpPr>
          <p:spPr>
            <a:xfrm rot="16896932">
              <a:off x="1568936" y="5665807"/>
              <a:ext cx="739581" cy="1223935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430697 w 1053723"/>
                <a:gd name="connsiteY4" fmla="*/ 485775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778714 w 1053723"/>
                <a:gd name="connsiteY3" fmla="*/ 115151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7068 w 1049194"/>
                <a:gd name="connsiteY0" fmla="*/ 0 h 1727584"/>
                <a:gd name="connsiteX1" fmla="*/ 6977 w 1049194"/>
                <a:gd name="connsiteY1" fmla="*/ 683942 h 1727584"/>
                <a:gd name="connsiteX2" fmla="*/ 423229 w 1049194"/>
                <a:gd name="connsiteY2" fmla="*/ 1717929 h 1727584"/>
                <a:gd name="connsiteX3" fmla="*/ 774185 w 1049194"/>
                <a:gd name="connsiteY3" fmla="*/ 1151515 h 1727584"/>
                <a:gd name="connsiteX4" fmla="*/ 667482 w 1049194"/>
                <a:gd name="connsiteY4" fmla="*/ 326556 h 1727584"/>
                <a:gd name="connsiteX5" fmla="*/ 943493 w 1049194"/>
                <a:gd name="connsiteY5" fmla="*/ 630889 h 1727584"/>
                <a:gd name="connsiteX6" fmla="*/ 1045293 w 1049194"/>
                <a:gd name="connsiteY6" fmla="*/ 1209675 h 1727584"/>
                <a:gd name="connsiteX7" fmla="*/ 807168 w 1049194"/>
                <a:gd name="connsiteY7" fmla="*/ 1647825 h 1727584"/>
                <a:gd name="connsiteX0" fmla="*/ 0 w 1042126"/>
                <a:gd name="connsiteY0" fmla="*/ 0 h 1724616"/>
                <a:gd name="connsiteX1" fmla="*/ 31970 w 1042126"/>
                <a:gd name="connsiteY1" fmla="*/ 773267 h 1724616"/>
                <a:gd name="connsiteX2" fmla="*/ 416161 w 1042126"/>
                <a:gd name="connsiteY2" fmla="*/ 1717929 h 1724616"/>
                <a:gd name="connsiteX3" fmla="*/ 767117 w 1042126"/>
                <a:gd name="connsiteY3" fmla="*/ 1151515 h 1724616"/>
                <a:gd name="connsiteX4" fmla="*/ 660414 w 1042126"/>
                <a:gd name="connsiteY4" fmla="*/ 326556 h 1724616"/>
                <a:gd name="connsiteX5" fmla="*/ 936425 w 1042126"/>
                <a:gd name="connsiteY5" fmla="*/ 630889 h 1724616"/>
                <a:gd name="connsiteX6" fmla="*/ 1038225 w 1042126"/>
                <a:gd name="connsiteY6" fmla="*/ 1209675 h 1724616"/>
                <a:gd name="connsiteX7" fmla="*/ 800100 w 1042126"/>
                <a:gd name="connsiteY7" fmla="*/ 1647825 h 172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724616">
                  <a:moveTo>
                    <a:pt x="0" y="0"/>
                  </a:moveTo>
                  <a:cubicBezTo>
                    <a:pt x="411162" y="107156"/>
                    <a:pt x="-37390" y="486945"/>
                    <a:pt x="31970" y="773267"/>
                  </a:cubicBezTo>
                  <a:cubicBezTo>
                    <a:pt x="101330" y="1059589"/>
                    <a:pt x="293637" y="1654888"/>
                    <a:pt x="416161" y="1717929"/>
                  </a:cubicBezTo>
                  <a:cubicBezTo>
                    <a:pt x="538685" y="1780970"/>
                    <a:pt x="726408" y="1383411"/>
                    <a:pt x="767117" y="1151515"/>
                  </a:cubicBezTo>
                  <a:cubicBezTo>
                    <a:pt x="807826" y="919620"/>
                    <a:pt x="632196" y="413327"/>
                    <a:pt x="660414" y="326556"/>
                  </a:cubicBezTo>
                  <a:cubicBezTo>
                    <a:pt x="688632" y="239785"/>
                    <a:pt x="873457" y="483703"/>
                    <a:pt x="936425" y="630889"/>
                  </a:cubicBezTo>
                  <a:cubicBezTo>
                    <a:pt x="999394" y="778076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2C0A56-454A-0037-84A6-338EF7E6DAA8}"/>
                </a:ext>
              </a:extLst>
            </p:cNvPr>
            <p:cNvCxnSpPr>
              <a:stCxn id="16" idx="0"/>
              <a:endCxn id="16" idx="7"/>
            </p:cNvCxnSpPr>
            <p:nvPr/>
          </p:nvCxnSpPr>
          <p:spPr>
            <a:xfrm flipV="1">
              <a:off x="1216688" y="5465882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4099479-E62D-94FC-F3D9-D1A509BBA0C1}"/>
                </a:ext>
              </a:extLst>
            </p:cNvPr>
            <p:cNvCxnSpPr/>
            <p:nvPr/>
          </p:nvCxnSpPr>
          <p:spPr>
            <a:xfrm flipV="1">
              <a:off x="1251272" y="6199607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8E2A0B-FD3F-8FEC-836B-0E1AB0F64A17}"/>
                </a:ext>
              </a:extLst>
            </p:cNvPr>
            <p:cNvSpPr txBox="1"/>
            <p:nvPr/>
          </p:nvSpPr>
          <p:spPr>
            <a:xfrm>
              <a:off x="2318816" y="5460155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B55D7-D903-26D8-18AF-0F6550DCE34F}"/>
                </a:ext>
              </a:extLst>
            </p:cNvPr>
            <p:cNvSpPr txBox="1"/>
            <p:nvPr/>
          </p:nvSpPr>
          <p:spPr>
            <a:xfrm>
              <a:off x="2436634" y="6133943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95E8EB-A2CC-B7A8-E0BB-A4AFDB085351}"/>
              </a:ext>
            </a:extLst>
          </p:cNvPr>
          <p:cNvGrpSpPr/>
          <p:nvPr/>
        </p:nvGrpSpPr>
        <p:grpSpPr>
          <a:xfrm>
            <a:off x="1840657" y="4878550"/>
            <a:ext cx="1010578" cy="1765449"/>
            <a:chOff x="1967019" y="5127434"/>
            <a:chExt cx="1010578" cy="176544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9F1CA6-1876-8CBF-CDE4-DE43EFB501DF}"/>
                </a:ext>
              </a:extLst>
            </p:cNvPr>
            <p:cNvSpPr/>
            <p:nvPr/>
          </p:nvSpPr>
          <p:spPr>
            <a:xfrm rot="16896932">
              <a:off x="2113919" y="5103395"/>
              <a:ext cx="743822" cy="791899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8102" h="1115845">
                  <a:moveTo>
                    <a:pt x="117530" y="0"/>
                  </a:moveTo>
                  <a:cubicBezTo>
                    <a:pt x="528692" y="107156"/>
                    <a:pt x="939855" y="214313"/>
                    <a:pt x="1031930" y="400050"/>
                  </a:cubicBezTo>
                  <a:cubicBezTo>
                    <a:pt x="1124005" y="585788"/>
                    <a:pt x="798567" y="1084263"/>
                    <a:pt x="669980" y="1114425"/>
                  </a:cubicBezTo>
                  <a:cubicBezTo>
                    <a:pt x="541393" y="1144587"/>
                    <a:pt x="282630" y="685800"/>
                    <a:pt x="260405" y="581025"/>
                  </a:cubicBezTo>
                  <a:cubicBezTo>
                    <a:pt x="238180" y="476250"/>
                    <a:pt x="448291" y="568918"/>
                    <a:pt x="536630" y="485775"/>
                  </a:cubicBezTo>
                  <a:cubicBezTo>
                    <a:pt x="624969" y="402632"/>
                    <a:pt x="748701" y="49367"/>
                    <a:pt x="790441" y="82166"/>
                  </a:cubicBezTo>
                  <a:cubicBezTo>
                    <a:pt x="832181" y="114965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66A32C-237D-66E6-1B48-AC339C763BFC}"/>
                </a:ext>
              </a:extLst>
            </p:cNvPr>
            <p:cNvSpPr/>
            <p:nvPr/>
          </p:nvSpPr>
          <p:spPr>
            <a:xfrm rot="16896932">
              <a:off x="2131099" y="5920193"/>
              <a:ext cx="559188" cy="79095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  <a:gd name="connsiteX0" fmla="*/ 117530 w 1048103"/>
                <a:gd name="connsiteY0" fmla="*/ 0 h 1115846"/>
                <a:gd name="connsiteX1" fmla="*/ 1031930 w 1048103"/>
                <a:gd name="connsiteY1" fmla="*/ 400050 h 1115846"/>
                <a:gd name="connsiteX2" fmla="*/ 669980 w 1048103"/>
                <a:gd name="connsiteY2" fmla="*/ 1114425 h 1115846"/>
                <a:gd name="connsiteX3" fmla="*/ 260405 w 1048103"/>
                <a:gd name="connsiteY3" fmla="*/ 581025 h 1115846"/>
                <a:gd name="connsiteX4" fmla="*/ 536630 w 1048103"/>
                <a:gd name="connsiteY4" fmla="*/ 485775 h 1115846"/>
                <a:gd name="connsiteX5" fmla="*/ 321909 w 1048103"/>
                <a:gd name="connsiteY5" fmla="*/ 1069106 h 1115846"/>
                <a:gd name="connsiteX6" fmla="*/ 787068 w 1048103"/>
                <a:gd name="connsiteY6" fmla="*/ 682569 h 1115846"/>
                <a:gd name="connsiteX7" fmla="*/ 0 w 1048103"/>
                <a:gd name="connsiteY7" fmla="*/ 849898 h 1115846"/>
                <a:gd name="connsiteX0" fmla="*/ 117530 w 1049036"/>
                <a:gd name="connsiteY0" fmla="*/ 0 h 1114498"/>
                <a:gd name="connsiteX1" fmla="*/ 1031930 w 1049036"/>
                <a:gd name="connsiteY1" fmla="*/ 400050 h 1114498"/>
                <a:gd name="connsiteX2" fmla="*/ 669980 w 1049036"/>
                <a:gd name="connsiteY2" fmla="*/ 1114425 h 1114498"/>
                <a:gd name="connsiteX3" fmla="*/ 122805 w 1049036"/>
                <a:gd name="connsiteY3" fmla="*/ 444884 h 1114498"/>
                <a:gd name="connsiteX4" fmla="*/ 536630 w 1049036"/>
                <a:gd name="connsiteY4" fmla="*/ 485775 h 1114498"/>
                <a:gd name="connsiteX5" fmla="*/ 321909 w 1049036"/>
                <a:gd name="connsiteY5" fmla="*/ 1069106 h 1114498"/>
                <a:gd name="connsiteX6" fmla="*/ 787068 w 1049036"/>
                <a:gd name="connsiteY6" fmla="*/ 682569 h 1114498"/>
                <a:gd name="connsiteX7" fmla="*/ 0 w 1049036"/>
                <a:gd name="connsiteY7" fmla="*/ 849898 h 1114498"/>
                <a:gd name="connsiteX0" fmla="*/ 117530 w 897517"/>
                <a:gd name="connsiteY0" fmla="*/ 0 h 1114736"/>
                <a:gd name="connsiteX1" fmla="*/ 871104 w 897517"/>
                <a:gd name="connsiteY1" fmla="*/ 350896 h 1114736"/>
                <a:gd name="connsiteX2" fmla="*/ 669980 w 897517"/>
                <a:gd name="connsiteY2" fmla="*/ 1114425 h 1114736"/>
                <a:gd name="connsiteX3" fmla="*/ 122805 w 897517"/>
                <a:gd name="connsiteY3" fmla="*/ 444884 h 1114736"/>
                <a:gd name="connsiteX4" fmla="*/ 536630 w 897517"/>
                <a:gd name="connsiteY4" fmla="*/ 485775 h 1114736"/>
                <a:gd name="connsiteX5" fmla="*/ 321909 w 897517"/>
                <a:gd name="connsiteY5" fmla="*/ 1069106 h 1114736"/>
                <a:gd name="connsiteX6" fmla="*/ 787068 w 897517"/>
                <a:gd name="connsiteY6" fmla="*/ 682569 h 1114736"/>
                <a:gd name="connsiteX7" fmla="*/ 0 w 897517"/>
                <a:gd name="connsiteY7" fmla="*/ 849898 h 1114736"/>
                <a:gd name="connsiteX0" fmla="*/ 117530 w 897516"/>
                <a:gd name="connsiteY0" fmla="*/ 0 h 1114736"/>
                <a:gd name="connsiteX1" fmla="*/ 871104 w 897516"/>
                <a:gd name="connsiteY1" fmla="*/ 350896 h 1114736"/>
                <a:gd name="connsiteX2" fmla="*/ 669980 w 897516"/>
                <a:gd name="connsiteY2" fmla="*/ 1114425 h 1114736"/>
                <a:gd name="connsiteX3" fmla="*/ 122805 w 897516"/>
                <a:gd name="connsiteY3" fmla="*/ 444884 h 1114736"/>
                <a:gd name="connsiteX4" fmla="*/ 536630 w 897516"/>
                <a:gd name="connsiteY4" fmla="*/ 485775 h 1114736"/>
                <a:gd name="connsiteX5" fmla="*/ 169191 w 897516"/>
                <a:gd name="connsiteY5" fmla="*/ 1059392 h 1114736"/>
                <a:gd name="connsiteX6" fmla="*/ 787068 w 897516"/>
                <a:gd name="connsiteY6" fmla="*/ 682569 h 1114736"/>
                <a:gd name="connsiteX7" fmla="*/ 0 w 897516"/>
                <a:gd name="connsiteY7" fmla="*/ 849898 h 1114736"/>
                <a:gd name="connsiteX0" fmla="*/ 117530 w 897516"/>
                <a:gd name="connsiteY0" fmla="*/ 0 h 1114778"/>
                <a:gd name="connsiteX1" fmla="*/ 871104 w 897516"/>
                <a:gd name="connsiteY1" fmla="*/ 350896 h 1114778"/>
                <a:gd name="connsiteX2" fmla="*/ 669980 w 897516"/>
                <a:gd name="connsiteY2" fmla="*/ 1114425 h 1114778"/>
                <a:gd name="connsiteX3" fmla="*/ 122805 w 897516"/>
                <a:gd name="connsiteY3" fmla="*/ 444884 h 1114778"/>
                <a:gd name="connsiteX4" fmla="*/ 668608 w 897516"/>
                <a:gd name="connsiteY4" fmla="*/ 61288 h 1114778"/>
                <a:gd name="connsiteX5" fmla="*/ 169191 w 897516"/>
                <a:gd name="connsiteY5" fmla="*/ 1059392 h 1114778"/>
                <a:gd name="connsiteX6" fmla="*/ 787068 w 897516"/>
                <a:gd name="connsiteY6" fmla="*/ 682569 h 1114778"/>
                <a:gd name="connsiteX7" fmla="*/ 0 w 897516"/>
                <a:gd name="connsiteY7" fmla="*/ 849898 h 1114778"/>
                <a:gd name="connsiteX0" fmla="*/ 117530 w 787939"/>
                <a:gd name="connsiteY0" fmla="*/ 0 h 1114517"/>
                <a:gd name="connsiteX1" fmla="*/ 461222 w 787939"/>
                <a:gd name="connsiteY1" fmla="*/ 489957 h 1114517"/>
                <a:gd name="connsiteX2" fmla="*/ 669980 w 787939"/>
                <a:gd name="connsiteY2" fmla="*/ 1114425 h 1114517"/>
                <a:gd name="connsiteX3" fmla="*/ 122805 w 787939"/>
                <a:gd name="connsiteY3" fmla="*/ 444884 h 1114517"/>
                <a:gd name="connsiteX4" fmla="*/ 668608 w 787939"/>
                <a:gd name="connsiteY4" fmla="*/ 61288 h 1114517"/>
                <a:gd name="connsiteX5" fmla="*/ 169191 w 787939"/>
                <a:gd name="connsiteY5" fmla="*/ 1059392 h 1114517"/>
                <a:gd name="connsiteX6" fmla="*/ 787068 w 787939"/>
                <a:gd name="connsiteY6" fmla="*/ 682569 h 1114517"/>
                <a:gd name="connsiteX7" fmla="*/ 0 w 787939"/>
                <a:gd name="connsiteY7" fmla="*/ 849898 h 11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939" h="1114517">
                  <a:moveTo>
                    <a:pt x="117530" y="0"/>
                  </a:moveTo>
                  <a:cubicBezTo>
                    <a:pt x="528692" y="107156"/>
                    <a:pt x="369147" y="304220"/>
                    <a:pt x="461222" y="489957"/>
                  </a:cubicBezTo>
                  <a:cubicBezTo>
                    <a:pt x="553297" y="675695"/>
                    <a:pt x="726383" y="1121937"/>
                    <a:pt x="669980" y="1114425"/>
                  </a:cubicBezTo>
                  <a:cubicBezTo>
                    <a:pt x="613577" y="1106913"/>
                    <a:pt x="123034" y="620407"/>
                    <a:pt x="122805" y="444884"/>
                  </a:cubicBezTo>
                  <a:cubicBezTo>
                    <a:pt x="122576" y="269361"/>
                    <a:pt x="660877" y="-41130"/>
                    <a:pt x="668608" y="61288"/>
                  </a:cubicBezTo>
                  <a:cubicBezTo>
                    <a:pt x="676339" y="163706"/>
                    <a:pt x="149448" y="955845"/>
                    <a:pt x="169191" y="1059392"/>
                  </a:cubicBezTo>
                  <a:cubicBezTo>
                    <a:pt x="188934" y="1162939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C36C2E-D951-B023-E7F7-D3A1DD8D5E7C}"/>
                </a:ext>
              </a:extLst>
            </p:cNvPr>
            <p:cNvCxnSpPr>
              <a:cxnSpLocks/>
              <a:stCxn id="26" idx="0"/>
              <a:endCxn id="26" idx="7"/>
            </p:cNvCxnSpPr>
            <p:nvPr/>
          </p:nvCxnSpPr>
          <p:spPr>
            <a:xfrm>
              <a:off x="2039901" y="5702216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1FB7B3-81C0-6566-4974-9DA2BAFAED81}"/>
                </a:ext>
              </a:extLst>
            </p:cNvPr>
            <p:cNvCxnSpPr>
              <a:cxnSpLocks/>
            </p:cNvCxnSpPr>
            <p:nvPr/>
          </p:nvCxnSpPr>
          <p:spPr>
            <a:xfrm>
              <a:off x="1967019" y="6428451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B8BBEF-A2CE-E127-490D-E6359ABEF5E3}"/>
                </a:ext>
              </a:extLst>
            </p:cNvPr>
            <p:cNvSpPr txBox="1"/>
            <p:nvPr/>
          </p:nvSpPr>
          <p:spPr>
            <a:xfrm>
              <a:off x="2558473" y="5789357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172CC6-C76B-F324-1C63-8114668A7C43}"/>
                </a:ext>
              </a:extLst>
            </p:cNvPr>
            <p:cNvSpPr txBox="1"/>
            <p:nvPr/>
          </p:nvSpPr>
          <p:spPr>
            <a:xfrm>
              <a:off x="2524971" y="6554329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E7D168-C707-3ADF-8E3F-AE78A9D622BF}"/>
              </a:ext>
            </a:extLst>
          </p:cNvPr>
          <p:cNvGrpSpPr/>
          <p:nvPr/>
        </p:nvGrpSpPr>
        <p:grpSpPr>
          <a:xfrm>
            <a:off x="7071943" y="4774933"/>
            <a:ext cx="2976455" cy="1599455"/>
            <a:chOff x="7138765" y="5247148"/>
            <a:chExt cx="2976455" cy="159945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A838CF-70D7-FBF4-BFD5-1A7A14CD37C4}"/>
                </a:ext>
              </a:extLst>
            </p:cNvPr>
            <p:cNvSpPr/>
            <p:nvPr/>
          </p:nvSpPr>
          <p:spPr>
            <a:xfrm rot="16896932">
              <a:off x="8036434" y="4416901"/>
              <a:ext cx="884280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6018" h="3585777">
                  <a:moveTo>
                    <a:pt x="0" y="0"/>
                  </a:moveTo>
                  <a:cubicBezTo>
                    <a:pt x="411162" y="107156"/>
                    <a:pt x="807316" y="196844"/>
                    <a:pt x="914400" y="400050"/>
                  </a:cubicBezTo>
                  <a:cubicBezTo>
                    <a:pt x="1021484" y="603256"/>
                    <a:pt x="736058" y="1118628"/>
                    <a:pt x="642504" y="1219234"/>
                  </a:cubicBezTo>
                  <a:cubicBezTo>
                    <a:pt x="548950" y="1319840"/>
                    <a:pt x="362749" y="1058518"/>
                    <a:pt x="353074" y="1003688"/>
                  </a:cubicBezTo>
                  <a:cubicBezTo>
                    <a:pt x="343399" y="948858"/>
                    <a:pt x="470260" y="814284"/>
                    <a:pt x="584454" y="890251"/>
                  </a:cubicBezTo>
                  <a:cubicBezTo>
                    <a:pt x="698648" y="966218"/>
                    <a:pt x="936242" y="1233546"/>
                    <a:pt x="1038236" y="1459491"/>
                  </a:cubicBezTo>
                  <a:cubicBezTo>
                    <a:pt x="1140230" y="1685436"/>
                    <a:pt x="1167845" y="2082407"/>
                    <a:pt x="1196420" y="2245919"/>
                  </a:cubicBezTo>
                  <a:cubicBezTo>
                    <a:pt x="1224995" y="2409432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6ECFF3-72E1-86BC-CEC1-472122CC3D34}"/>
                </a:ext>
              </a:extLst>
            </p:cNvPr>
            <p:cNvSpPr/>
            <p:nvPr/>
          </p:nvSpPr>
          <p:spPr>
            <a:xfrm rot="16896932">
              <a:off x="8017759" y="5114275"/>
              <a:ext cx="919882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881275 w 1246018"/>
                <a:gd name="connsiteY4" fmla="*/ 1267704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301992"/>
                <a:gd name="connsiteY0" fmla="*/ 0 h 3585777"/>
                <a:gd name="connsiteX1" fmla="*/ 914400 w 1301992"/>
                <a:gd name="connsiteY1" fmla="*/ 400050 h 3585777"/>
                <a:gd name="connsiteX2" fmla="*/ 559825 w 1301992"/>
                <a:gd name="connsiteY2" fmla="*/ 1016996 h 3585777"/>
                <a:gd name="connsiteX3" fmla="*/ 1069126 w 1301992"/>
                <a:gd name="connsiteY3" fmla="*/ 1020927 h 3585777"/>
                <a:gd name="connsiteX4" fmla="*/ 881275 w 1301992"/>
                <a:gd name="connsiteY4" fmla="*/ 1267704 h 3585777"/>
                <a:gd name="connsiteX5" fmla="*/ 1292182 w 1301992"/>
                <a:gd name="connsiteY5" fmla="*/ 1695034 h 3585777"/>
                <a:gd name="connsiteX6" fmla="*/ 1196420 w 1301992"/>
                <a:gd name="connsiteY6" fmla="*/ 2245919 h 3585777"/>
                <a:gd name="connsiteX7" fmla="*/ 1171049 w 1301992"/>
                <a:gd name="connsiteY7" fmla="*/ 3585777 h 3585777"/>
                <a:gd name="connsiteX0" fmla="*/ 0 w 1298304"/>
                <a:gd name="connsiteY0" fmla="*/ 0 h 3585777"/>
                <a:gd name="connsiteX1" fmla="*/ 914400 w 1298304"/>
                <a:gd name="connsiteY1" fmla="*/ 400050 h 3585777"/>
                <a:gd name="connsiteX2" fmla="*/ 559825 w 1298304"/>
                <a:gd name="connsiteY2" fmla="*/ 1016996 h 3585777"/>
                <a:gd name="connsiteX3" fmla="*/ 1069126 w 1298304"/>
                <a:gd name="connsiteY3" fmla="*/ 1020927 h 3585777"/>
                <a:gd name="connsiteX4" fmla="*/ 881275 w 1298304"/>
                <a:gd name="connsiteY4" fmla="*/ 1267704 h 3585777"/>
                <a:gd name="connsiteX5" fmla="*/ 1292182 w 1298304"/>
                <a:gd name="connsiteY5" fmla="*/ 1695034 h 3585777"/>
                <a:gd name="connsiteX6" fmla="*/ 1149602 w 1298304"/>
                <a:gd name="connsiteY6" fmla="*/ 2351457 h 3585777"/>
                <a:gd name="connsiteX7" fmla="*/ 1171049 w 1298304"/>
                <a:gd name="connsiteY7" fmla="*/ 3585777 h 3585777"/>
                <a:gd name="connsiteX0" fmla="*/ 0 w 1296183"/>
                <a:gd name="connsiteY0" fmla="*/ 0 h 3585777"/>
                <a:gd name="connsiteX1" fmla="*/ 914400 w 1296183"/>
                <a:gd name="connsiteY1" fmla="*/ 400050 h 3585777"/>
                <a:gd name="connsiteX2" fmla="*/ 559825 w 1296183"/>
                <a:gd name="connsiteY2" fmla="*/ 1016996 h 3585777"/>
                <a:gd name="connsiteX3" fmla="*/ 1069126 w 1296183"/>
                <a:gd name="connsiteY3" fmla="*/ 1020927 h 3585777"/>
                <a:gd name="connsiteX4" fmla="*/ 939996 w 1296183"/>
                <a:gd name="connsiteY4" fmla="*/ 1420057 h 3585777"/>
                <a:gd name="connsiteX5" fmla="*/ 1292182 w 1296183"/>
                <a:gd name="connsiteY5" fmla="*/ 1695034 h 3585777"/>
                <a:gd name="connsiteX6" fmla="*/ 1149602 w 1296183"/>
                <a:gd name="connsiteY6" fmla="*/ 2351457 h 3585777"/>
                <a:gd name="connsiteX7" fmla="*/ 1171049 w 1296183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83" h="3585777">
                  <a:moveTo>
                    <a:pt x="0" y="0"/>
                  </a:moveTo>
                  <a:cubicBezTo>
                    <a:pt x="411162" y="107156"/>
                    <a:pt x="821096" y="230551"/>
                    <a:pt x="914400" y="400050"/>
                  </a:cubicBezTo>
                  <a:cubicBezTo>
                    <a:pt x="1007704" y="569549"/>
                    <a:pt x="534037" y="913517"/>
                    <a:pt x="559825" y="1016996"/>
                  </a:cubicBezTo>
                  <a:cubicBezTo>
                    <a:pt x="585613" y="1120475"/>
                    <a:pt x="1005764" y="953750"/>
                    <a:pt x="1069126" y="1020927"/>
                  </a:cubicBezTo>
                  <a:cubicBezTo>
                    <a:pt x="1132488" y="1088104"/>
                    <a:pt x="902820" y="1307706"/>
                    <a:pt x="939996" y="1420057"/>
                  </a:cubicBezTo>
                  <a:cubicBezTo>
                    <a:pt x="977172" y="1532408"/>
                    <a:pt x="1257248" y="1539801"/>
                    <a:pt x="1292182" y="1695034"/>
                  </a:cubicBezTo>
                  <a:cubicBezTo>
                    <a:pt x="1327116" y="1850267"/>
                    <a:pt x="1121027" y="2187945"/>
                    <a:pt x="1149602" y="2351457"/>
                  </a:cubicBezTo>
                  <a:cubicBezTo>
                    <a:pt x="1178177" y="2514970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0A7AAE-279E-5C82-1F89-2DC9F0EF32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143223" y="5573098"/>
              <a:ext cx="2670702" cy="2930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583702C-C85E-ECEC-8E5E-A556FF62BB66}"/>
                </a:ext>
              </a:extLst>
            </p:cNvPr>
            <p:cNvCxnSpPr>
              <a:cxnSpLocks/>
              <a:stCxn id="37" idx="0"/>
              <a:endCxn id="37" idx="7"/>
            </p:cNvCxnSpPr>
            <p:nvPr/>
          </p:nvCxnSpPr>
          <p:spPr>
            <a:xfrm flipV="1">
              <a:off x="7138765" y="6279314"/>
              <a:ext cx="2659990" cy="3016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C8CB5-BC48-6030-EA04-A74DB4DBB1D2}"/>
                </a:ext>
              </a:extLst>
            </p:cNvPr>
            <p:cNvSpPr txBox="1"/>
            <p:nvPr/>
          </p:nvSpPr>
          <p:spPr>
            <a:xfrm>
              <a:off x="9695941" y="5510321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46A8FD-D0EA-EE50-73C5-E250B1A2D8AD}"/>
                </a:ext>
              </a:extLst>
            </p:cNvPr>
            <p:cNvSpPr txBox="1"/>
            <p:nvPr/>
          </p:nvSpPr>
          <p:spPr>
            <a:xfrm>
              <a:off x="9696096" y="6217684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6E4C26-D7EA-764C-D312-619AA08AB842}"/>
              </a:ext>
            </a:extLst>
          </p:cNvPr>
          <p:cNvGrpSpPr/>
          <p:nvPr/>
        </p:nvGrpSpPr>
        <p:grpSpPr>
          <a:xfrm>
            <a:off x="1809029" y="6228262"/>
            <a:ext cx="7926352" cy="444959"/>
            <a:chOff x="1863791" y="6304712"/>
            <a:chExt cx="7926352" cy="444959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114A0FF-8F18-F272-98F6-E9AB48A0DFE7}"/>
                </a:ext>
              </a:extLst>
            </p:cNvPr>
            <p:cNvSpPr/>
            <p:nvPr/>
          </p:nvSpPr>
          <p:spPr>
            <a:xfrm>
              <a:off x="1863791" y="6304712"/>
              <a:ext cx="7911919" cy="44495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E493B-17C2-79FE-846E-1F212293F3E5}"/>
                </a:ext>
              </a:extLst>
            </p:cNvPr>
            <p:cNvSpPr txBox="1"/>
            <p:nvPr/>
          </p:nvSpPr>
          <p:spPr>
            <a:xfrm>
              <a:off x="8181831" y="6379132"/>
              <a:ext cx="16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Elastic penalty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29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171561" y="4238175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299559" y="4243337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5564656" y="3954919"/>
            <a:ext cx="2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1" y="4197499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663089" y="3928770"/>
            <a:ext cx="2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8630783" y="3954919"/>
            <a:ext cx="2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3085696" y="4886320"/>
            <a:ext cx="2348175" cy="375419"/>
            <a:chOff x="2952610" y="4939474"/>
            <a:chExt cx="2723017" cy="3754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952610" y="4939474"/>
              <a:ext cx="2723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446228" y="5314893"/>
              <a:ext cx="17799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D7FF898-9BFE-D434-68E7-D14F3FC434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0464" y="1236681"/>
            <a:ext cx="5267790" cy="570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A2165-8E3C-3873-D1AF-D54D37A6D8F6}"/>
              </a:ext>
            </a:extLst>
          </p:cNvPr>
          <p:cNvSpPr txBox="1"/>
          <p:nvPr/>
        </p:nvSpPr>
        <p:spPr>
          <a:xfrm>
            <a:off x="5952333" y="2095393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Lucida grande" panose="020B0502040204020203"/>
              </a:rPr>
              <a:t>Gaussian 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49EDB-FD1A-BF22-4E9D-32D9585AD589}"/>
              </a:ext>
            </a:extLst>
          </p:cNvPr>
          <p:cNvSpPr txBox="1"/>
          <p:nvPr/>
        </p:nvSpPr>
        <p:spPr>
          <a:xfrm>
            <a:off x="7349107" y="2094689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Flory-Huggins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D97A7-3621-0FD6-6ED5-7F76A252CC49}"/>
              </a:ext>
            </a:extLst>
          </p:cNvPr>
          <p:cNvSpPr txBox="1"/>
          <p:nvPr/>
        </p:nvSpPr>
        <p:spPr>
          <a:xfrm>
            <a:off x="8759205" y="2088872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Incompressibility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1C7FC6-59B5-648E-6173-31AD4E98931D}"/>
              </a:ext>
            </a:extLst>
          </p:cNvPr>
          <p:cNvSpPr txBox="1"/>
          <p:nvPr/>
        </p:nvSpPr>
        <p:spPr>
          <a:xfrm>
            <a:off x="10159129" y="2071930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Electrostatics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37D95-3221-B905-85AB-692B10EC6C6E}"/>
              </a:ext>
            </a:extLst>
          </p:cNvPr>
          <p:cNvCxnSpPr>
            <a:cxnSpLocks/>
          </p:cNvCxnSpPr>
          <p:nvPr/>
        </p:nvCxnSpPr>
        <p:spPr>
          <a:xfrm flipV="1">
            <a:off x="7040101" y="1736639"/>
            <a:ext cx="580786" cy="358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17139-29D9-9AE3-F553-76F14E1E41B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159203" y="1736639"/>
            <a:ext cx="378673" cy="358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13359F-D8FD-9D46-0F37-F54C084D661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395797" y="1736639"/>
            <a:ext cx="173504" cy="35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0D6BDD-34A2-F394-7091-522F2F8607BB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0167283" y="1724884"/>
            <a:ext cx="801942" cy="347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3CF260-D0F6-4AD1-ABAE-276E0B0812A6}"/>
              </a:ext>
            </a:extLst>
          </p:cNvPr>
          <p:cNvCxnSpPr>
            <a:cxnSpLocks/>
          </p:cNvCxnSpPr>
          <p:nvPr/>
        </p:nvCxnSpPr>
        <p:spPr>
          <a:xfrm>
            <a:off x="5597041" y="1707799"/>
            <a:ext cx="0" cy="7641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1ED2A9-2C36-52F5-D526-A85DA0C5FBAF}"/>
              </a:ext>
            </a:extLst>
          </p:cNvPr>
          <p:cNvSpPr txBox="1"/>
          <p:nvPr/>
        </p:nvSpPr>
        <p:spPr>
          <a:xfrm>
            <a:off x="5214948" y="2475253"/>
            <a:ext cx="4268318" cy="134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grande" panose="020B0502040204020203"/>
              </a:rPr>
              <a:t>Self-consistent field theory (SCFT)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Lucida grande" panose="020B0502040204020203"/>
              </a:rPr>
              <a:t>Polymer morphologies (density profiles)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Lucida grande" panose="020B0502040204020203"/>
              </a:rPr>
              <a:t>Phase transitions (free energies)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Lucida grande" panose="020B0502040204020203"/>
              </a:rPr>
              <a:t>Much more!</a:t>
            </a:r>
          </a:p>
        </p:txBody>
      </p: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E44A25-B8BE-AC49-5EAB-6BFFA15DEF37}"/>
              </a:ext>
            </a:extLst>
          </p:cNvPr>
          <p:cNvGrpSpPr/>
          <p:nvPr/>
        </p:nvGrpSpPr>
        <p:grpSpPr>
          <a:xfrm>
            <a:off x="7835673" y="993146"/>
            <a:ext cx="2338548" cy="2039225"/>
            <a:chOff x="4180327" y="1262991"/>
            <a:chExt cx="2771775" cy="241699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995074-72B5-D830-34E5-44A85C2205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4" t="709"/>
            <a:stretch/>
          </p:blipFill>
          <p:spPr>
            <a:xfrm>
              <a:off x="4199377" y="1262991"/>
              <a:ext cx="2459745" cy="21660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4BB1D5-A489-528B-BC5D-1DE02C5A6346}"/>
                </a:ext>
              </a:extLst>
            </p:cNvPr>
            <p:cNvSpPr txBox="1"/>
            <p:nvPr/>
          </p:nvSpPr>
          <p:spPr>
            <a:xfrm>
              <a:off x="4180327" y="3433769"/>
              <a:ext cx="27717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Liu, Duan, Wang. (2022). </a:t>
              </a:r>
              <a:r>
                <a:rPr lang="en-US" sz="1000" i="1" dirty="0"/>
                <a:t>Polymer</a:t>
              </a:r>
              <a:r>
                <a:rPr lang="en-US" sz="1000" dirty="0"/>
                <a:t>. 258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D52CC7-071C-D520-16F9-9194103C896B}"/>
              </a:ext>
            </a:extLst>
          </p:cNvPr>
          <p:cNvGrpSpPr/>
          <p:nvPr/>
        </p:nvGrpSpPr>
        <p:grpSpPr>
          <a:xfrm rot="943203">
            <a:off x="4759594" y="2134953"/>
            <a:ext cx="2348175" cy="777868"/>
            <a:chOff x="1901487" y="2701061"/>
            <a:chExt cx="2348175" cy="77786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C05FE8-5122-DC0B-8310-4341604DB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6537" y="2705100"/>
              <a:ext cx="1291563" cy="773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8D548A-1703-07C8-C4E5-1845C9A578F2}"/>
                </a:ext>
              </a:extLst>
            </p:cNvPr>
            <p:cNvSpPr txBox="1"/>
            <p:nvPr/>
          </p:nvSpPr>
          <p:spPr>
            <a:xfrm rot="19742307">
              <a:off x="1901487" y="2701061"/>
              <a:ext cx="2348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Mechanical</a:t>
              </a:r>
              <a:r>
                <a:rPr lang="en-US" sz="1400" dirty="0">
                  <a:latin typeface="Lucida grande" panose="020B0502040204020203"/>
                </a:rPr>
                <a:t> response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1D46C4-E858-9F54-AF5C-8E8851F684D5}"/>
              </a:ext>
            </a:extLst>
          </p:cNvPr>
          <p:cNvGrpSpPr/>
          <p:nvPr/>
        </p:nvGrpSpPr>
        <p:grpSpPr>
          <a:xfrm>
            <a:off x="5203192" y="3577330"/>
            <a:ext cx="1683932" cy="400873"/>
            <a:chOff x="2493900" y="4259095"/>
            <a:chExt cx="1683932" cy="40087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6F101CA-62E7-4254-B189-5D7FDFDD2B6C}"/>
                </a:ext>
              </a:extLst>
            </p:cNvPr>
            <p:cNvCxnSpPr>
              <a:cxnSpLocks/>
            </p:cNvCxnSpPr>
            <p:nvPr/>
          </p:nvCxnSpPr>
          <p:spPr>
            <a:xfrm>
              <a:off x="2644659" y="4659968"/>
              <a:ext cx="14276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1A2155-2315-0304-4A73-137A536A9359}"/>
                </a:ext>
              </a:extLst>
            </p:cNvPr>
            <p:cNvSpPr txBox="1"/>
            <p:nvPr/>
          </p:nvSpPr>
          <p:spPr>
            <a:xfrm>
              <a:off x="2493900" y="4259095"/>
              <a:ext cx="1683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Ionic response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7FDDCA-7E8E-3CFE-BA3F-84396BE6B2AB}"/>
              </a:ext>
            </a:extLst>
          </p:cNvPr>
          <p:cNvGrpSpPr/>
          <p:nvPr/>
        </p:nvGrpSpPr>
        <p:grpSpPr>
          <a:xfrm>
            <a:off x="7625896" y="3076523"/>
            <a:ext cx="2722522" cy="1968010"/>
            <a:chOff x="4164426" y="3746731"/>
            <a:chExt cx="2722522" cy="196801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5D92B11-8A1F-49B8-79FE-50907E1C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4426" y="3746731"/>
              <a:ext cx="2383814" cy="173991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8957DA-6EF9-F548-A87D-038E6CA599C2}"/>
                </a:ext>
              </a:extLst>
            </p:cNvPr>
            <p:cNvSpPr txBox="1"/>
            <p:nvPr/>
          </p:nvSpPr>
          <p:spPr>
            <a:xfrm>
              <a:off x="4217264" y="5468520"/>
              <a:ext cx="2669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Duan, Li, Wang. (2022). </a:t>
              </a:r>
              <a:r>
                <a:rPr lang="en-US" sz="1000" i="1" dirty="0"/>
                <a:t>Macromolecules</a:t>
              </a:r>
              <a:r>
                <a:rPr lang="en-US" sz="1000" dirty="0"/>
                <a:t>. 55 (3)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0FEBDF-4399-1D73-BADB-47D38351AE63}"/>
              </a:ext>
            </a:extLst>
          </p:cNvPr>
          <p:cNvGrpSpPr/>
          <p:nvPr/>
        </p:nvGrpSpPr>
        <p:grpSpPr>
          <a:xfrm>
            <a:off x="2262319" y="2346670"/>
            <a:ext cx="3311715" cy="3453100"/>
            <a:chOff x="2270500" y="3335179"/>
            <a:chExt cx="2669684" cy="27836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9D5920-AB0F-CD37-515C-02D21B5C1868}"/>
                </a:ext>
              </a:extLst>
            </p:cNvPr>
            <p:cNvGrpSpPr/>
            <p:nvPr/>
          </p:nvGrpSpPr>
          <p:grpSpPr>
            <a:xfrm>
              <a:off x="2909181" y="3335179"/>
              <a:ext cx="1197637" cy="2443531"/>
              <a:chOff x="1937807" y="2971799"/>
              <a:chExt cx="1361033" cy="277690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A8633C9-AED0-6483-ED1E-0182B0CB3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807" y="2971799"/>
                <a:ext cx="1361033" cy="2776907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0329D2-9105-C2D9-A57A-FBC5C6E1C1A1}"/>
                  </a:ext>
                </a:extLst>
              </p:cNvPr>
              <p:cNvSpPr/>
              <p:nvPr/>
            </p:nvSpPr>
            <p:spPr>
              <a:xfrm>
                <a:off x="1937807" y="3638550"/>
                <a:ext cx="271993" cy="10572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4A148A-9E2A-FE34-4A9B-694289214634}"/>
                </a:ext>
              </a:extLst>
            </p:cNvPr>
            <p:cNvSpPr txBox="1"/>
            <p:nvPr/>
          </p:nvSpPr>
          <p:spPr>
            <a:xfrm>
              <a:off x="2270500" y="5872617"/>
              <a:ext cx="2669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Duan, Li, Wang. (2022). </a:t>
              </a:r>
              <a:r>
                <a:rPr lang="en-US" sz="1000" i="1" dirty="0"/>
                <a:t>Macromolecules</a:t>
              </a:r>
              <a:r>
                <a:rPr lang="en-US" sz="1000" dirty="0"/>
                <a:t>. 55 (3)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FE53A5-DA64-984F-9EB3-81DE64B0A12A}"/>
              </a:ext>
            </a:extLst>
          </p:cNvPr>
          <p:cNvGrpSpPr/>
          <p:nvPr/>
        </p:nvGrpSpPr>
        <p:grpSpPr>
          <a:xfrm rot="1375798">
            <a:off x="5037073" y="5004972"/>
            <a:ext cx="2041912" cy="710587"/>
            <a:chOff x="2384078" y="4257686"/>
            <a:chExt cx="2041912" cy="710587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E78F8AD-1C97-F480-1A1F-80C73BB91504}"/>
                </a:ext>
              </a:extLst>
            </p:cNvPr>
            <p:cNvCxnSpPr>
              <a:cxnSpLocks/>
            </p:cNvCxnSpPr>
            <p:nvPr/>
          </p:nvCxnSpPr>
          <p:spPr>
            <a:xfrm rot="20224202">
              <a:off x="2707188" y="4356643"/>
              <a:ext cx="1433041" cy="611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CF28F4-FDD6-2608-7E54-89384830F1F8}"/>
                </a:ext>
              </a:extLst>
            </p:cNvPr>
            <p:cNvSpPr txBox="1"/>
            <p:nvPr/>
          </p:nvSpPr>
          <p:spPr>
            <a:xfrm>
              <a:off x="2384078" y="4257686"/>
              <a:ext cx="20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Aggregation kinetics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A01D3-6FA1-F037-8A03-8A2242C792B0}"/>
              </a:ext>
            </a:extLst>
          </p:cNvPr>
          <p:cNvGrpSpPr/>
          <p:nvPr/>
        </p:nvGrpSpPr>
        <p:grpSpPr>
          <a:xfrm>
            <a:off x="7656283" y="5115748"/>
            <a:ext cx="2717309" cy="1685102"/>
            <a:chOff x="6500145" y="5175509"/>
            <a:chExt cx="2717309" cy="168510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C034E9F-1A5B-985B-47CE-4765DC12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0145" y="5175509"/>
              <a:ext cx="2534542" cy="143888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CE7A02-D070-122D-8B52-AB75342BEC3A}"/>
                </a:ext>
              </a:extLst>
            </p:cNvPr>
            <p:cNvSpPr txBox="1"/>
            <p:nvPr/>
          </p:nvSpPr>
          <p:spPr>
            <a:xfrm>
              <a:off x="6547770" y="6614390"/>
              <a:ext cx="2669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Duan, Wang. (2023). </a:t>
              </a:r>
              <a:r>
                <a:rPr lang="en-US" sz="1000" i="1" dirty="0"/>
                <a:t>Phys. Rev. Lett</a:t>
              </a:r>
              <a:r>
                <a:rPr lang="en-US" sz="1000" dirty="0"/>
                <a:t>. 130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496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(beautiful?) math of polymers</vt:lpstr>
      <vt:lpstr>The (beautiful?) math of polymers</vt:lpstr>
      <vt:lpstr>The (beautiful?)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34</cp:revision>
  <dcterms:created xsi:type="dcterms:W3CDTF">2022-03-28T18:43:16Z</dcterms:created>
  <dcterms:modified xsi:type="dcterms:W3CDTF">2023-04-26T23:31:24Z</dcterms:modified>
</cp:coreProperties>
</file>