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58" r:id="rId4"/>
    <p:sldId id="263" r:id="rId5"/>
    <p:sldId id="257" r:id="rId6"/>
    <p:sldId id="262" r:id="rId7"/>
    <p:sldId id="277" r:id="rId8"/>
    <p:sldId id="264" r:id="rId9"/>
    <p:sldId id="265" r:id="rId10"/>
    <p:sldId id="267" r:id="rId11"/>
    <p:sldId id="268" r:id="rId12"/>
    <p:sldId id="269" r:id="rId13"/>
    <p:sldId id="272" r:id="rId14"/>
    <p:sldId id="275" r:id="rId15"/>
    <p:sldId id="270" r:id="rId16"/>
    <p:sldId id="271" r:id="rId17"/>
    <p:sldId id="274" r:id="rId18"/>
    <p:sldId id="273" r:id="rId19"/>
    <p:sldId id="278" r:id="rId20"/>
    <p:sldId id="276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4470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EE41-3D0B-BBF7-0176-DA7618BEF139}"/>
              </a:ext>
            </a:extLst>
          </p:cNvPr>
          <p:cNvSpPr txBox="1"/>
          <p:nvPr/>
        </p:nvSpPr>
        <p:spPr>
          <a:xfrm>
            <a:off x="6736324" y="3123505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BD1BC-1EF1-5CEA-FA2F-DD0677B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81" y="3714533"/>
            <a:ext cx="3553290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49" y="1252888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58" y="3714534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5DB7A-FBFF-1115-A1E7-17699D3DE105}"/>
              </a:ext>
            </a:extLst>
          </p:cNvPr>
          <p:cNvSpPr txBox="1"/>
          <p:nvPr/>
        </p:nvSpPr>
        <p:spPr>
          <a:xfrm>
            <a:off x="2832790" y="311170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6381A-1570-9257-2B50-235A30BD5BE9}"/>
              </a:ext>
            </a:extLst>
          </p:cNvPr>
          <p:cNvSpPr txBox="1"/>
          <p:nvPr/>
        </p:nvSpPr>
        <p:spPr>
          <a:xfrm>
            <a:off x="2720976" y="5551763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B71AB-D06E-1DDB-D0F1-9A724B38EF88}"/>
              </a:ext>
            </a:extLst>
          </p:cNvPr>
          <p:cNvSpPr txBox="1"/>
          <p:nvPr/>
        </p:nvSpPr>
        <p:spPr>
          <a:xfrm>
            <a:off x="6655087" y="558353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0A2EC-0796-285A-1AE0-C86AD0A4EA9F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BAC4-0B47-62CB-1187-503ED7E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“Heat”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5643D-33A3-C1F4-646A-FA354766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901D9-F2C0-6D0E-70F4-9BF0FB7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78" y="1586998"/>
            <a:ext cx="3469857" cy="25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0DD90-A1FB-30AA-EAE4-09E77008138A}"/>
              </a:ext>
            </a:extLst>
          </p:cNvPr>
          <p:cNvSpPr txBox="1"/>
          <p:nvPr/>
        </p:nvSpPr>
        <p:spPr>
          <a:xfrm>
            <a:off x="-174792" y="2565703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1000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80464A-7450-5690-8658-1DDC61F5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31" y="1574291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43F6E1-FE57-13F7-D9E0-B6D08272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04" y="1596245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C1176-1F38-CAC2-112F-8ED878F0842B}"/>
              </a:ext>
            </a:extLst>
          </p:cNvPr>
          <p:cNvSpPr txBox="1"/>
          <p:nvPr/>
        </p:nvSpPr>
        <p:spPr>
          <a:xfrm>
            <a:off x="-183126" y="4748916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5000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51CD903-0F54-9612-FB23-6E2518BE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35" y="3854024"/>
            <a:ext cx="3503196" cy="25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C9EF-44E8-6F44-653D-F2A2B943001D}"/>
              </a:ext>
            </a:extLst>
          </p:cNvPr>
          <p:cNvSpPr txBox="1"/>
          <p:nvPr/>
        </p:nvSpPr>
        <p:spPr>
          <a:xfrm>
            <a:off x="2436737" y="1051462"/>
            <a:ext cx="194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</a:t>
            </a:r>
            <a:r>
              <a:rPr lang="en-US" sz="2000" dirty="0" err="1"/>
              <a:t>Nt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9125D-D1AD-DB45-3293-BD635A3E8F83}"/>
              </a:ext>
            </a:extLst>
          </p:cNvPr>
          <p:cNvSpPr txBox="1"/>
          <p:nvPr/>
        </p:nvSpPr>
        <p:spPr>
          <a:xfrm>
            <a:off x="5882944" y="1051462"/>
            <a:ext cx="194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dT, const Total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76B8C-25C0-5AD8-9878-5E52FB087677}"/>
              </a:ext>
            </a:extLst>
          </p:cNvPr>
          <p:cNvSpPr txBox="1"/>
          <p:nvPr/>
        </p:nvSpPr>
        <p:spPr>
          <a:xfrm>
            <a:off x="9383254" y="1051462"/>
            <a:ext cx="189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dT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28788-9EED-C623-9898-03350DBEB9CA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2237290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F99E-BC1F-78C6-B99D-E6D55E66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(theory)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93948-1CF0-2B79-F8DC-73C7261B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B6D6E-6E98-E940-6FD1-68B314E1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39" y="1237112"/>
            <a:ext cx="3263122" cy="5420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255CB1-E2B3-DF62-5F52-DD214CA7CF24}"/>
              </a:ext>
            </a:extLst>
          </p:cNvPr>
          <p:cNvSpPr/>
          <p:nvPr/>
        </p:nvSpPr>
        <p:spPr>
          <a:xfrm>
            <a:off x="846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 theory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A3970-0AB8-8D51-9FE7-701040430290}"/>
              </a:ext>
            </a:extLst>
          </p:cNvPr>
          <p:cNvSpPr/>
          <p:nvPr/>
        </p:nvSpPr>
        <p:spPr>
          <a:xfrm>
            <a:off x="9355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FD equations</a:t>
            </a:r>
          </a:p>
        </p:txBody>
      </p:sp>
    </p:spTree>
    <p:extLst>
      <p:ext uri="{BB962C8B-B14F-4D97-AF65-F5344CB8AC3E}">
        <p14:creationId xmlns:p14="http://schemas.microsoft.com/office/powerpoint/2010/main" val="3777167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BA33-6CE8-4C6A-4397-2E8BAE79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(analytical compare)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6B200-B8E2-6E95-7A7F-8E7753C1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B33E95-8636-64AA-9F76-53A662868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7" y="2231687"/>
            <a:ext cx="4716334" cy="352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4558A8F-B6B2-7CA4-0161-044C6CB80145}"/>
              </a:ext>
            </a:extLst>
          </p:cNvPr>
          <p:cNvGrpSpPr/>
          <p:nvPr/>
        </p:nvGrpSpPr>
        <p:grpSpPr>
          <a:xfrm>
            <a:off x="5134212" y="2736080"/>
            <a:ext cx="4709248" cy="713790"/>
            <a:chOff x="5134212" y="2736080"/>
            <a:chExt cx="4709248" cy="7137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1866C3-7612-7965-D320-B34EA517051D}"/>
                </a:ext>
              </a:extLst>
            </p:cNvPr>
            <p:cNvSpPr txBox="1"/>
            <p:nvPr/>
          </p:nvSpPr>
          <p:spPr>
            <a:xfrm>
              <a:off x="5134212" y="2736080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Dotted: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B5D56FF-CA26-7459-7D96-4776181EE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626" y="2760427"/>
              <a:ext cx="3621834" cy="36933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E33595-02C6-CC3B-10F5-6AB7CDED35CA}"/>
                </a:ext>
              </a:extLst>
            </p:cNvPr>
            <p:cNvSpPr txBox="1"/>
            <p:nvPr/>
          </p:nvSpPr>
          <p:spPr>
            <a:xfrm>
              <a:off x="6352279" y="3172871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Infinite boundary condition, log-divergence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36A51E-6FB0-386C-59CB-4D619D139825}"/>
              </a:ext>
            </a:extLst>
          </p:cNvPr>
          <p:cNvGrpSpPr/>
          <p:nvPr/>
        </p:nvGrpSpPr>
        <p:grpSpPr>
          <a:xfrm>
            <a:off x="5134212" y="3706421"/>
            <a:ext cx="6837335" cy="1422745"/>
            <a:chOff x="5134212" y="3706421"/>
            <a:chExt cx="6837335" cy="14227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141201-BD02-DBF5-CFAF-72D175EA4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8707" y="3794329"/>
              <a:ext cx="2743201" cy="9618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772536-6113-1FAD-AFB3-9A39BCF0E82B}"/>
                </a:ext>
              </a:extLst>
            </p:cNvPr>
            <p:cNvSpPr txBox="1"/>
            <p:nvPr/>
          </p:nvSpPr>
          <p:spPr>
            <a:xfrm>
              <a:off x="9228347" y="4643656"/>
              <a:ext cx="26419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Srivastav et al. Part I. 2024. </a:t>
              </a:r>
              <a:r>
                <a:rPr lang="en-US" sz="1200" i="1" dirty="0"/>
                <a:t>Langmuir</a:t>
              </a:r>
              <a:endParaRPr 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10584F-3755-7EBF-F80D-35C85FFF10E7}"/>
                </a:ext>
              </a:extLst>
            </p:cNvPr>
            <p:cNvSpPr txBox="1"/>
            <p:nvPr/>
          </p:nvSpPr>
          <p:spPr>
            <a:xfrm>
              <a:off x="9228347" y="3706421"/>
              <a:ext cx="2743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Note: midpoint concentration can be calculated analytically but wasn’t quite right. In plot, used midpoint concentration obtained with N = 10,000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0B6B1B-1E11-A18F-7F04-5F71BA849150}"/>
                </a:ext>
              </a:extLst>
            </p:cNvPr>
            <p:cNvSpPr txBox="1"/>
            <p:nvPr/>
          </p:nvSpPr>
          <p:spPr>
            <a:xfrm>
              <a:off x="5134212" y="3937254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Dashed: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C655A2-0E61-BE57-D4E2-1A58BF41242B}"/>
                </a:ext>
              </a:extLst>
            </p:cNvPr>
            <p:cNvSpPr txBox="1"/>
            <p:nvPr/>
          </p:nvSpPr>
          <p:spPr>
            <a:xfrm>
              <a:off x="6352278" y="4852167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Finite boundary condition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348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15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2000295"/>
            <a:ext cx="2858998" cy="20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3735318"/>
            <a:ext cx="2743200" cy="20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2050473"/>
            <a:ext cx="2858997" cy="20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3748186"/>
            <a:ext cx="2758597" cy="19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14602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Transition knee in red (z ~ 90)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FF7C98AD-6D8F-08CE-6CD5-42F0B92ED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99" y="2704510"/>
            <a:ext cx="3570772" cy="267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B4BA82-DF93-93A0-D95B-00B0F7C9A0BC}"/>
              </a:ext>
            </a:extLst>
          </p:cNvPr>
          <p:cNvSpPr txBox="1"/>
          <p:nvPr/>
        </p:nvSpPr>
        <p:spPr>
          <a:xfrm>
            <a:off x="3809550" y="5483295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Analytical dotted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F7FE1-8AC5-4BF5-D055-2372EE5BB4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86053" y="1506868"/>
            <a:ext cx="3025281" cy="3263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DAF1DB-9397-854F-027F-767953804AA9}"/>
              </a:ext>
            </a:extLst>
          </p:cNvPr>
          <p:cNvSpPr txBox="1"/>
          <p:nvPr/>
        </p:nvSpPr>
        <p:spPr>
          <a:xfrm>
            <a:off x="8838565" y="1208374"/>
            <a:ext cx="2718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Analytical = log-divergence (original)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>
            <a:extLst>
              <a:ext uri="{FF2B5EF4-FFF2-40B4-BE49-F238E27FC236}">
                <a16:creationId xmlns:a16="http://schemas.microsoft.com/office/drawing/2014/main" id="{3EABF0F0-F65D-7CB7-C728-06B64813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3" y="1418133"/>
            <a:ext cx="2016822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1E8D11D-6FF1-B35C-B852-0F0A3F0A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4" y="2760854"/>
            <a:ext cx="2016821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left)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16</a:t>
            </a:fld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7CC2312-09AA-87A9-C3C7-5513660A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5" y="4089612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1077240-9147-8861-AEBD-F32C4347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7" y="5417414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78F53-5D87-510E-4AAC-424D57EE9698}"/>
              </a:ext>
            </a:extLst>
          </p:cNvPr>
          <p:cNvSpPr txBox="1"/>
          <p:nvPr/>
        </p:nvSpPr>
        <p:spPr>
          <a:xfrm>
            <a:off x="101600" y="3204148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8790-2533-CF6B-362D-9021A52B0273}"/>
              </a:ext>
            </a:extLst>
          </p:cNvPr>
          <p:cNvSpPr txBox="1"/>
          <p:nvPr/>
        </p:nvSpPr>
        <p:spPr>
          <a:xfrm>
            <a:off x="101600" y="4568369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200</a:t>
            </a:r>
          </a:p>
          <a:p>
            <a:pPr algn="ctr"/>
            <a:r>
              <a:rPr lang="en-US" dirty="0"/>
              <a:t>(N=1471)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A6FB9-94F2-B181-AE59-941C276F4A5E}"/>
              </a:ext>
            </a:extLst>
          </p:cNvPr>
          <p:cNvSpPr txBox="1"/>
          <p:nvPr/>
        </p:nvSpPr>
        <p:spPr>
          <a:xfrm>
            <a:off x="101600" y="5840976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500</a:t>
            </a:r>
          </a:p>
          <a:p>
            <a:pPr algn="ctr"/>
            <a:r>
              <a:rPr lang="en-US" dirty="0"/>
              <a:t>(N=2884)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A34D-E8FF-E373-D9E1-EA515746D6D6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2D838-8109-9A4B-0545-A6F95DE6C2D8}"/>
              </a:ext>
            </a:extLst>
          </p:cNvPr>
          <p:cNvSpPr txBox="1"/>
          <p:nvPr/>
        </p:nvSpPr>
        <p:spPr>
          <a:xfrm>
            <a:off x="3267227" y="4429869"/>
            <a:ext cx="130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left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334B9-E7FC-6D29-F751-1784F1B23D3E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</a:t>
            </a:r>
          </a:p>
          <a:p>
            <a:pPr algn="ctr"/>
            <a:r>
              <a:rPr lang="en-US" dirty="0"/>
              <a:t>(N=764)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82413-3E61-1A21-5EBE-E3996BA9F2DB}"/>
              </a:ext>
            </a:extLst>
          </p:cNvPr>
          <p:cNvSpPr txBox="1"/>
          <p:nvPr/>
        </p:nvSpPr>
        <p:spPr>
          <a:xfrm>
            <a:off x="3365486" y="1885734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left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4D3A00-289D-6224-45D4-B44A9531AD50}"/>
              </a:ext>
            </a:extLst>
          </p:cNvPr>
          <p:cNvGrpSpPr/>
          <p:nvPr/>
        </p:nvGrpSpPr>
        <p:grpSpPr>
          <a:xfrm>
            <a:off x="5028140" y="2208899"/>
            <a:ext cx="6993469" cy="3114979"/>
            <a:chOff x="5028140" y="2208899"/>
            <a:chExt cx="6993469" cy="311497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87314B-6AB7-763B-AB37-22318898F823}"/>
                </a:ext>
              </a:extLst>
            </p:cNvPr>
            <p:cNvGrpSpPr/>
            <p:nvPr/>
          </p:nvGrpSpPr>
          <p:grpSpPr>
            <a:xfrm>
              <a:off x="5028140" y="2208899"/>
              <a:ext cx="6993469" cy="3114979"/>
              <a:chOff x="5198531" y="2143800"/>
              <a:chExt cx="6993469" cy="311497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B92EDC-32FC-797F-05EA-5C3F162CFF80}"/>
                  </a:ext>
                </a:extLst>
              </p:cNvPr>
              <p:cNvSpPr txBox="1"/>
              <p:nvPr/>
            </p:nvSpPr>
            <p:spPr>
              <a:xfrm>
                <a:off x="7252475" y="2143800"/>
                <a:ext cx="3213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 = −20e-20</a:t>
                </a:r>
              </a:p>
            </p:txBody>
          </p:sp>
          <p:pic>
            <p:nvPicPr>
              <p:cNvPr id="2064" name="Picture 16">
                <a:extLst>
                  <a:ext uri="{FF2B5EF4-FFF2-40B4-BE49-F238E27FC236}">
                    <a16:creationId xmlns:a16="http://schemas.microsoft.com/office/drawing/2014/main" id="{B90DC5C4-0CF4-F56D-23C8-2AB17DE74E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1260" y="2639942"/>
                <a:ext cx="3660740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9BD06989-FD30-A4BD-4097-14EE25BF5A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8531" y="2639941"/>
                <a:ext cx="3660741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765789-B611-2B7D-959D-B48B72E7302A}"/>
                </a:ext>
              </a:extLst>
            </p:cNvPr>
            <p:cNvSpPr/>
            <p:nvPr/>
          </p:nvSpPr>
          <p:spPr>
            <a:xfrm>
              <a:off x="7419976" y="2724089"/>
              <a:ext cx="1152524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427B7-831A-502E-BD6D-0D7F0BCBB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>
            <a:extLst>
              <a:ext uri="{FF2B5EF4-FFF2-40B4-BE49-F238E27FC236}">
                <a16:creationId xmlns:a16="http://schemas.microsoft.com/office/drawing/2014/main" id="{6BF90413-C0D7-19BE-630F-2C31106F5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85" y="1323301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28C490-9822-0282-F834-C6D8A233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(Lx, right)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7A7FC9-1511-4948-8B25-372C0B8A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E713C-DE14-86E9-0794-012B044AC44C}"/>
              </a:ext>
            </a:extLst>
          </p:cNvPr>
          <p:cNvSpPr txBox="1"/>
          <p:nvPr/>
        </p:nvSpPr>
        <p:spPr>
          <a:xfrm>
            <a:off x="101600" y="3204148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457FB-153D-2D18-B8E0-BCF76D4214C1}"/>
              </a:ext>
            </a:extLst>
          </p:cNvPr>
          <p:cNvSpPr txBox="1"/>
          <p:nvPr/>
        </p:nvSpPr>
        <p:spPr>
          <a:xfrm>
            <a:off x="101600" y="4568369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101</a:t>
            </a:r>
          </a:p>
          <a:p>
            <a:pPr algn="ctr"/>
            <a:r>
              <a:rPr lang="en-US" dirty="0"/>
              <a:t>(N=1051)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8215F-E6D1-1CD6-F5CD-C3125D2C6F5F}"/>
              </a:ext>
            </a:extLst>
          </p:cNvPr>
          <p:cNvSpPr txBox="1"/>
          <p:nvPr/>
        </p:nvSpPr>
        <p:spPr>
          <a:xfrm>
            <a:off x="101600" y="5840976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110</a:t>
            </a:r>
          </a:p>
          <a:p>
            <a:pPr algn="ctr"/>
            <a:r>
              <a:rPr lang="en-US" dirty="0"/>
              <a:t>(N=1508)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23146-A752-C947-F39A-268B97D6546D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79A5E-92EE-BC0D-08CE-182AFC392093}"/>
              </a:ext>
            </a:extLst>
          </p:cNvPr>
          <p:cNvSpPr txBox="1"/>
          <p:nvPr/>
        </p:nvSpPr>
        <p:spPr>
          <a:xfrm>
            <a:off x="3267227" y="4429869"/>
            <a:ext cx="140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right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93B4A-16B4-6D86-E88E-86553260D17A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95</a:t>
            </a:r>
          </a:p>
          <a:p>
            <a:pPr algn="ctr"/>
            <a:r>
              <a:rPr lang="en-US" dirty="0"/>
              <a:t>(N=746)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917ED-6D01-1C14-24C9-D84D5E76F117}"/>
              </a:ext>
            </a:extLst>
          </p:cNvPr>
          <p:cNvSpPr txBox="1"/>
          <p:nvPr/>
        </p:nvSpPr>
        <p:spPr>
          <a:xfrm>
            <a:off x="3365486" y="1885734"/>
            <a:ext cx="130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right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C5C52B-B28A-29CE-2989-B4580E418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4" y="2687522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563E86B-FD9E-8AEA-B2D6-2F9C4595D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3" y="4037938"/>
            <a:ext cx="2016821" cy="14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0F0142E-1D3B-B972-6B43-14D3C8BE6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2" y="5388355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1FD5EB4-586A-FF33-8924-068230D8A9A4}"/>
              </a:ext>
            </a:extLst>
          </p:cNvPr>
          <p:cNvGrpSpPr/>
          <p:nvPr/>
        </p:nvGrpSpPr>
        <p:grpSpPr>
          <a:xfrm>
            <a:off x="4972936" y="2257567"/>
            <a:ext cx="7117464" cy="3091965"/>
            <a:chOff x="5079128" y="2117963"/>
            <a:chExt cx="7117464" cy="30919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4971D9-FEB3-D2C5-FCEB-1DEBB68A5778}"/>
                </a:ext>
              </a:extLst>
            </p:cNvPr>
            <p:cNvSpPr txBox="1"/>
            <p:nvPr/>
          </p:nvSpPr>
          <p:spPr>
            <a:xfrm>
              <a:off x="7232054" y="2117963"/>
              <a:ext cx="3213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−20e-20</a:t>
              </a:r>
            </a:p>
          </p:txBody>
        </p:sp>
        <p:pic>
          <p:nvPicPr>
            <p:cNvPr id="4110" name="Picture 14">
              <a:extLst>
                <a:ext uri="{FF2B5EF4-FFF2-40B4-BE49-F238E27FC236}">
                  <a16:creationId xmlns:a16="http://schemas.microsoft.com/office/drawing/2014/main" id="{8AB00CEA-1D3A-C687-5D38-922D9420F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128" y="2580733"/>
              <a:ext cx="3579097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>
              <a:extLst>
                <a:ext uri="{FF2B5EF4-FFF2-40B4-BE49-F238E27FC236}">
                  <a16:creationId xmlns:a16="http://schemas.microsoft.com/office/drawing/2014/main" id="{F6BE39ED-D089-0B06-354D-78E31B723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4704" y="2532065"/>
              <a:ext cx="3501888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868C48-3E08-0544-536B-17A2A58F7BB2}"/>
                </a:ext>
              </a:extLst>
            </p:cNvPr>
            <p:cNvSpPr/>
            <p:nvPr/>
          </p:nvSpPr>
          <p:spPr>
            <a:xfrm>
              <a:off x="8560595" y="2600264"/>
              <a:ext cx="73818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607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6E43-0725-3B88-DC7A-CB09649B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1480800" cy="800128"/>
          </a:xfrm>
        </p:spPr>
        <p:txBody>
          <a:bodyPr>
            <a:normAutofit fontScale="90000"/>
          </a:bodyPr>
          <a:lstStyle/>
          <a:p>
            <a:r>
              <a:rPr lang="en-US" dirty="0"/>
              <a:t>Uneven grid + homo “polymer” (neg/pos surf)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29100-60DF-93DD-FE95-4A614BBC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18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A0B2CA-305D-0102-6853-106CFC8B0CD8}"/>
              </a:ext>
            </a:extLst>
          </p:cNvPr>
          <p:cNvGrpSpPr/>
          <p:nvPr/>
        </p:nvGrpSpPr>
        <p:grpSpPr>
          <a:xfrm>
            <a:off x="38100" y="1216437"/>
            <a:ext cx="4043015" cy="5029791"/>
            <a:chOff x="2594" y="1399811"/>
            <a:chExt cx="4043015" cy="5029791"/>
          </a:xfrm>
        </p:grpSpPr>
        <p:pic>
          <p:nvPicPr>
            <p:cNvPr id="3098" name="Picture 26">
              <a:extLst>
                <a:ext uri="{FF2B5EF4-FFF2-40B4-BE49-F238E27FC236}">
                  <a16:creationId xmlns:a16="http://schemas.microsoft.com/office/drawing/2014/main" id="{7AD77E36-B196-31B3-9EDE-249884DE5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8" y="1741661"/>
              <a:ext cx="3032261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EAA61F-C9A7-2F94-8192-BDE86166A5F8}"/>
                </a:ext>
              </a:extLst>
            </p:cNvPr>
            <p:cNvSpPr txBox="1"/>
            <p:nvPr/>
          </p:nvSpPr>
          <p:spPr>
            <a:xfrm>
              <a:off x="531494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−1e-20</a:t>
              </a: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7C2BBEAC-412B-E65E-4C06-8C8C2CEB9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4" y="4116961"/>
              <a:ext cx="4043015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B07469-E52A-F2DA-DE11-1149B5990346}"/>
                </a:ext>
              </a:extLst>
            </p:cNvPr>
            <p:cNvSpPr txBox="1"/>
            <p:nvPr/>
          </p:nvSpPr>
          <p:spPr>
            <a:xfrm>
              <a:off x="511297" y="3786815"/>
              <a:ext cx="2066486" cy="375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+1e-20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4806ED-8471-FA2C-B8D3-0461A19634EF}"/>
                </a:ext>
              </a:extLst>
            </p:cNvPr>
            <p:cNvCxnSpPr>
              <a:cxnSpLocks/>
            </p:cNvCxnSpPr>
            <p:nvPr/>
          </p:nvCxnSpPr>
          <p:spPr>
            <a:xfrm>
              <a:off x="2089657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E073F-6E9D-9A14-91D1-B6026BD55BB3}"/>
                </a:ext>
              </a:extLst>
            </p:cNvPr>
            <p:cNvSpPr txBox="1"/>
            <p:nvPr/>
          </p:nvSpPr>
          <p:spPr>
            <a:xfrm>
              <a:off x="1910309" y="5897502"/>
              <a:ext cx="918664" cy="53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641566-DD5F-69AA-C2D0-D168E4C884B4}"/>
              </a:ext>
            </a:extLst>
          </p:cNvPr>
          <p:cNvGrpSpPr/>
          <p:nvPr/>
        </p:nvGrpSpPr>
        <p:grpSpPr>
          <a:xfrm>
            <a:off x="4070849" y="1216437"/>
            <a:ext cx="4043016" cy="5040230"/>
            <a:chOff x="4005811" y="1396741"/>
            <a:chExt cx="4043016" cy="5040230"/>
          </a:xfrm>
        </p:grpSpPr>
        <p:pic>
          <p:nvPicPr>
            <p:cNvPr id="3100" name="Picture 28">
              <a:extLst>
                <a:ext uri="{FF2B5EF4-FFF2-40B4-BE49-F238E27FC236}">
                  <a16:creationId xmlns:a16="http://schemas.microsoft.com/office/drawing/2014/main" id="{3A758434-8039-8F74-A1C7-B5FA96144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077" y="1731041"/>
              <a:ext cx="3032262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42C621-68DF-33B8-5F7B-2CC583A193D5}"/>
                </a:ext>
              </a:extLst>
            </p:cNvPr>
            <p:cNvSpPr txBox="1"/>
            <p:nvPr/>
          </p:nvSpPr>
          <p:spPr>
            <a:xfrm>
              <a:off x="4534665" y="139674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−5e-20</a:t>
              </a:r>
            </a:p>
          </p:txBody>
        </p:sp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AFB2799D-062A-8A7A-8981-71709FFF4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811" y="4116961"/>
              <a:ext cx="4043016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435957-E2B9-1C82-3B69-D3EFAC94CD69}"/>
                </a:ext>
              </a:extLst>
            </p:cNvPr>
            <p:cNvSpPr txBox="1"/>
            <p:nvPr/>
          </p:nvSpPr>
          <p:spPr>
            <a:xfrm>
              <a:off x="4518063" y="3753433"/>
              <a:ext cx="2048602" cy="37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+5e-20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973081-85A4-087A-99E6-2DE0E3571307}"/>
                </a:ext>
              </a:extLst>
            </p:cNvPr>
            <p:cNvCxnSpPr>
              <a:cxnSpLocks/>
            </p:cNvCxnSpPr>
            <p:nvPr/>
          </p:nvCxnSpPr>
          <p:spPr>
            <a:xfrm>
              <a:off x="6086475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F8F801-BC9C-F6E3-E4E6-36591D8E991A}"/>
                </a:ext>
              </a:extLst>
            </p:cNvPr>
            <p:cNvSpPr txBox="1"/>
            <p:nvPr/>
          </p:nvSpPr>
          <p:spPr>
            <a:xfrm>
              <a:off x="5905165" y="5909476"/>
              <a:ext cx="910713" cy="527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53BA095-2AE5-BF87-E89E-F3A8CC9B0A7A}"/>
              </a:ext>
            </a:extLst>
          </p:cNvPr>
          <p:cNvGrpSpPr/>
          <p:nvPr/>
        </p:nvGrpSpPr>
        <p:grpSpPr>
          <a:xfrm>
            <a:off x="8063397" y="1251542"/>
            <a:ext cx="4043016" cy="5015524"/>
            <a:chOff x="8025028" y="1399811"/>
            <a:chExt cx="4043016" cy="5015524"/>
          </a:xfrm>
        </p:grpSpPr>
        <p:pic>
          <p:nvPicPr>
            <p:cNvPr id="3106" name="Picture 34">
              <a:extLst>
                <a:ext uri="{FF2B5EF4-FFF2-40B4-BE49-F238E27FC236}">
                  <a16:creationId xmlns:a16="http://schemas.microsoft.com/office/drawing/2014/main" id="{B5062D8F-CDFF-67E4-0C01-A5B1144E6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6892" y="1760932"/>
              <a:ext cx="3032260" cy="1862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0F31E7-15E3-E10F-8DC8-922EDA6C6D73}"/>
                </a:ext>
              </a:extLst>
            </p:cNvPr>
            <p:cNvSpPr txBox="1"/>
            <p:nvPr/>
          </p:nvSpPr>
          <p:spPr>
            <a:xfrm>
              <a:off x="8610600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−10e-20</a:t>
              </a:r>
            </a:p>
          </p:txBody>
        </p:sp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48F6D043-A69D-8932-0D21-8E9DE329B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028" y="4133798"/>
              <a:ext cx="4043016" cy="1829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B5647D-51CD-F09B-37DC-533C823D4678}"/>
                </a:ext>
              </a:extLst>
            </p:cNvPr>
            <p:cNvSpPr txBox="1"/>
            <p:nvPr/>
          </p:nvSpPr>
          <p:spPr>
            <a:xfrm>
              <a:off x="8818077" y="3780766"/>
              <a:ext cx="1740488" cy="316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+10e-20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980E16F-FBEE-D204-A7FD-95EE2E0A02B5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86" y="1834882"/>
              <a:ext cx="0" cy="3935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67C212-CC99-BE85-7EF6-1B239232F7D7}"/>
                </a:ext>
              </a:extLst>
            </p:cNvPr>
            <p:cNvSpPr txBox="1"/>
            <p:nvPr/>
          </p:nvSpPr>
          <p:spPr>
            <a:xfrm>
              <a:off x="10151911" y="5967177"/>
              <a:ext cx="773740" cy="448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165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669C-48E5-E1B0-C350-0B8F0E59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SCFT Validations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5B755-A670-1624-BABA-3E8B858C5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1005-5395-8CD5-A3EB-EB077441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9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0B48-21B4-0AF6-EAEE-66D23171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charge </a:t>
            </a:r>
            <a:r>
              <a:rPr lang="en-US" sz="2800" dirty="0"/>
              <a:t>(neutral polymer)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495ABE-7B01-512F-34BE-9FA195CC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0A104D-9A9F-8485-76F1-08782C94FD64}"/>
              </a:ext>
            </a:extLst>
          </p:cNvPr>
          <p:cNvGrpSpPr/>
          <p:nvPr/>
        </p:nvGrpSpPr>
        <p:grpSpPr>
          <a:xfrm>
            <a:off x="1758540" y="4966826"/>
            <a:ext cx="8674920" cy="1389524"/>
            <a:chOff x="5134212" y="3794329"/>
            <a:chExt cx="7421854" cy="13895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1F51229-44EB-9472-F3CF-0993DDE77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707" y="3794329"/>
              <a:ext cx="2743201" cy="9618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D42C33-A90F-277B-DDB0-B89B69205A43}"/>
                </a:ext>
              </a:extLst>
            </p:cNvPr>
            <p:cNvSpPr txBox="1"/>
            <p:nvPr/>
          </p:nvSpPr>
          <p:spPr>
            <a:xfrm>
              <a:off x="9219881" y="4660633"/>
              <a:ext cx="2641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Srivastav et al. Part I. 2024. </a:t>
              </a:r>
              <a:r>
                <a:rPr lang="en-US" sz="1400" i="1" dirty="0"/>
                <a:t>Langmuir</a:t>
              </a:r>
              <a:endParaRPr lang="en-US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006976-5A10-7068-20A8-E2560E86F086}"/>
                </a:ext>
              </a:extLst>
            </p:cNvPr>
            <p:cNvSpPr txBox="1"/>
            <p:nvPr/>
          </p:nvSpPr>
          <p:spPr>
            <a:xfrm>
              <a:off x="9219881" y="3819349"/>
              <a:ext cx="333618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Note: midpoint concentration can be calculated analytically but couldn’t get to work. In plot, used midpoint concentration obtained numerically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7A62C6-FD48-8F30-5E6C-DE4ABF92CD2B}"/>
                </a:ext>
              </a:extLst>
            </p:cNvPr>
            <p:cNvSpPr txBox="1"/>
            <p:nvPr/>
          </p:nvSpPr>
          <p:spPr>
            <a:xfrm>
              <a:off x="5134212" y="3937254"/>
              <a:ext cx="1236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Dashed: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C7394-B924-CB56-1253-BC6CAFF94763}"/>
                </a:ext>
              </a:extLst>
            </p:cNvPr>
            <p:cNvSpPr txBox="1"/>
            <p:nvPr/>
          </p:nvSpPr>
          <p:spPr>
            <a:xfrm>
              <a:off x="6352278" y="4852167"/>
              <a:ext cx="33605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Finite boundary condition</a:t>
              </a:r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E835B3AF-76D9-82EE-0D8A-42963BC41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400" y="1534799"/>
            <a:ext cx="4968216" cy="309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59F591E-4CF9-E1A9-40A1-B63162E08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43" y="1534799"/>
            <a:ext cx="4909161" cy="309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675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6369-11B5-FB64-0AEB-67FA9B80C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/>
          <a:lstStyle/>
          <a:p>
            <a:r>
              <a:rPr lang="en-US" dirty="0"/>
              <a:t>Extending PEM, </a:t>
            </a:r>
            <a:r>
              <a:rPr lang="en-US" sz="2800" dirty="0"/>
              <a:t>s = -5e-20 C/nm2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2093FC-D19D-683B-7B5A-99944CCE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DC170F-0F44-E96B-67FB-6309A8A18265}"/>
              </a:ext>
            </a:extLst>
          </p:cNvPr>
          <p:cNvGrpSpPr/>
          <p:nvPr/>
        </p:nvGrpSpPr>
        <p:grpSpPr>
          <a:xfrm>
            <a:off x="518719" y="5861633"/>
            <a:ext cx="4709248" cy="713790"/>
            <a:chOff x="5134212" y="2736080"/>
            <a:chExt cx="4709248" cy="71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258E25-569C-72D6-6335-B5B838A324BC}"/>
                </a:ext>
              </a:extLst>
            </p:cNvPr>
            <p:cNvSpPr txBox="1"/>
            <p:nvPr/>
          </p:nvSpPr>
          <p:spPr>
            <a:xfrm>
              <a:off x="5134212" y="2736080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Dotted: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A5C036E-9454-AB51-8774-2D34CF055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1626" y="2760427"/>
              <a:ext cx="3621834" cy="36933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0D5BA1-832B-B7E1-3CE8-B1E64B2AD5E8}"/>
                </a:ext>
              </a:extLst>
            </p:cNvPr>
            <p:cNvSpPr txBox="1"/>
            <p:nvPr/>
          </p:nvSpPr>
          <p:spPr>
            <a:xfrm>
              <a:off x="6352279" y="3172871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Infinite boundary condition, log-divergence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4377F367-DCC3-4316-2CB5-FA92B47FA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590" y="1121508"/>
            <a:ext cx="5082691" cy="273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DAB377F-C1DD-DD0A-8726-A96A28138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443273"/>
            <a:ext cx="4488912" cy="275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99384BD-102E-A14B-7019-30C72940F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110" y="3983306"/>
            <a:ext cx="3635455" cy="273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12644E-0CE1-8196-194B-0E57B76F9D25}"/>
              </a:ext>
            </a:extLst>
          </p:cNvPr>
          <p:cNvSpPr/>
          <p:nvPr/>
        </p:nvSpPr>
        <p:spPr>
          <a:xfrm>
            <a:off x="1425190" y="2818438"/>
            <a:ext cx="3462867" cy="7027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Redo 145 &amp; 195 by scaling N10000 to </a:t>
            </a:r>
            <a:r>
              <a:rPr lang="en-US" dirty="0" err="1"/>
              <a:t>Lz</a:t>
            </a:r>
            <a:r>
              <a:rPr lang="en-US" dirty="0"/>
              <a:t> (check by </a:t>
            </a:r>
            <a:r>
              <a:rPr lang="en-US" dirty="0" err="1"/>
              <a:t>xscale</a:t>
            </a:r>
            <a:r>
              <a:rPr lang="en-US" dirty="0"/>
              <a:t>(log))</a:t>
            </a:r>
          </a:p>
        </p:txBody>
      </p:sp>
    </p:spTree>
    <p:extLst>
      <p:ext uri="{BB962C8B-B14F-4D97-AF65-F5344CB8AC3E}">
        <p14:creationId xmlns:p14="http://schemas.microsoft.com/office/powerpoint/2010/main" val="1892170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0DAB2-1072-31A8-39DE-255F9933A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A12E-874C-852E-1F74-AA64236D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rmAutofit/>
          </a:bodyPr>
          <a:lstStyle/>
          <a:p>
            <a:r>
              <a:rPr lang="en-US" dirty="0"/>
              <a:t>Extending water layer, </a:t>
            </a:r>
            <a:r>
              <a:rPr lang="en-US" sz="2800" dirty="0"/>
              <a:t>s = 0e-20 C/nm2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878964-ACA8-6A30-F2C4-A88E8DBE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22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235BF87-FCC0-72FB-BDE7-14C680DF8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2214702"/>
            <a:ext cx="5359400" cy="335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18B736B-9C4E-BB68-8C9C-984A6204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967" y="1243662"/>
            <a:ext cx="4881033" cy="26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4B693F5-C87D-BC9D-5336-EA4C4B100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1" y="3891287"/>
            <a:ext cx="3694360" cy="264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338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2F688-8C76-8EF0-FFFE-458785F06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6EA5-9C82-AE00-46FB-1E7308BB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rmAutofit/>
          </a:bodyPr>
          <a:lstStyle/>
          <a:p>
            <a:r>
              <a:rPr lang="en-US" dirty="0"/>
              <a:t>PEM charge density, </a:t>
            </a:r>
            <a:r>
              <a:rPr lang="en-US" sz="2800" dirty="0"/>
              <a:t>s = 0e-20 C/nm2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F7500-F4B3-E3F4-509F-6BB01A5D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4B77E8-90E0-F429-6BD9-E22CB2346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88" y="2155713"/>
            <a:ext cx="5235465" cy="33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25437A-C388-A354-A7E6-5A9061DBFACB}"/>
              </a:ext>
            </a:extLst>
          </p:cNvPr>
          <p:cNvSpPr/>
          <p:nvPr/>
        </p:nvSpPr>
        <p:spPr>
          <a:xfrm>
            <a:off x="1028517" y="5310711"/>
            <a:ext cx="3462867" cy="7027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Doing cd01 for visual figure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119B2CF-E4FA-C73F-8A73-A1B4EC6F4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528" y="1214642"/>
            <a:ext cx="4877584" cy="269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24A29D2-9C84-3E35-2D3B-9E5089666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528" y="3963107"/>
            <a:ext cx="3547240" cy="269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6C22A3-C8B6-98CC-ECC3-759951CBD75B}"/>
              </a:ext>
            </a:extLst>
          </p:cNvPr>
          <p:cNvSpPr/>
          <p:nvPr/>
        </p:nvSpPr>
        <p:spPr>
          <a:xfrm>
            <a:off x="7042341" y="3485104"/>
            <a:ext cx="3462867" cy="7027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cd00 not correct </a:t>
            </a:r>
            <a:r>
              <a:rPr lang="en-US" dirty="0" err="1"/>
              <a:t>pha</a:t>
            </a:r>
            <a:r>
              <a:rPr lang="en-US" dirty="0"/>
              <a:t> vol, consistent with other cd00</a:t>
            </a:r>
          </a:p>
        </p:txBody>
      </p:sp>
    </p:spTree>
    <p:extLst>
      <p:ext uri="{BB962C8B-B14F-4D97-AF65-F5344CB8AC3E}">
        <p14:creationId xmlns:p14="http://schemas.microsoft.com/office/powerpoint/2010/main" val="178485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2275-C697-254E-5FC4-3E62D282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Counterion PB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5995D-D445-E2EC-1E30-392AC2A74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21313-B619-93AC-0A76-9D8D4C4E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1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4820</TotalTime>
  <Words>1267</Words>
  <Application>Microsoft Office PowerPoint</Application>
  <PresentationFormat>Widescreen</PresentationFormat>
  <Paragraphs>209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PB</vt:lpstr>
      <vt:lpstr>Counterion only; NBC—(D)—NBC validations</vt:lpstr>
      <vt:lpstr>Prelim results (20240906)</vt:lpstr>
      <vt:lpstr>Counterion only; DBC—NBC validations</vt:lpstr>
      <vt:lpstr>Counterion only; (t) NBC—NBC validations</vt:lpstr>
      <vt:lpstr>Time in “Heat”</vt:lpstr>
      <vt:lpstr>Uneven grid (theory)</vt:lpstr>
      <vt:lpstr>Uneven grid (analytical compare)</vt:lpstr>
      <vt:lpstr>Uneven grid (N)</vt:lpstr>
      <vt:lpstr>Uneven grid (Lx, left)</vt:lpstr>
      <vt:lpstr>Uneven grid (Lx, right)</vt:lpstr>
      <vt:lpstr>Uneven grid + homo “polymer” (neg/pos surf)</vt:lpstr>
      <vt:lpstr>Full SCFT Validations</vt:lpstr>
      <vt:lpstr>Surface charge (neutral polymer)</vt:lpstr>
      <vt:lpstr>Extending PEM, s = -5e-20 C/nm2</vt:lpstr>
      <vt:lpstr>Extending water layer, s = 0e-20 C/nm2</vt:lpstr>
      <vt:lpstr>PEM charge density, s = 0e-20 C/nm2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109</cp:revision>
  <dcterms:created xsi:type="dcterms:W3CDTF">2022-03-28T18:43:16Z</dcterms:created>
  <dcterms:modified xsi:type="dcterms:W3CDTF">2024-11-03T18:05:46Z</dcterms:modified>
</cp:coreProperties>
</file>