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5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5140-9CB7-4CE0-5DFC-E286F95C9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20352-3B52-61E2-6F49-851D0C701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083F-CA92-1FF7-BC8A-6CAD079A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EB6B8-67D8-8AB2-5668-BC6C3136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26692-5431-3652-738D-2C7A05A5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C6D6-B94B-C66C-FE9B-788E3FBB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FB4C8-EC1E-DD70-E51A-84A745177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745A6-E384-F1AE-5346-2E42F801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FFE5-E25D-78D2-ED7C-EB098873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FB34-033C-D704-80E2-7E5356F7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2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E71F1-FE37-8719-C252-8892D1411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3C488-4877-F277-F3F6-3C5807141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95211-81C0-63AA-812D-E9C8936B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4B7AF-A01D-9164-C977-876692A9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62035-14B9-6789-DD5A-C0F13484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4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858F-01B2-C7A0-379A-D8F0E601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BAE-3307-7F72-E624-8E8F8A74E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2671A-46B4-4EC4-D913-E9A3C393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89C31-9C43-4317-94EA-0C649DCA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950D6-F2F8-6298-CBD7-887E8726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2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AA2D-85E5-DEF4-2D30-75314537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FF05E-FBB1-5216-2D4E-85A1F4EE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AAAF7-45FE-DECB-F1FB-61B10DF2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2DEB-3766-F4D8-6E91-47EF0C87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3628-73AF-D39A-621D-0EA5954C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7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0E1C-3159-60BC-35C1-95B9B655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FB4C-F0A4-5658-68CA-1F6554D6B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67C5F-814A-BAAE-8020-9BCC74999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49256-1DE9-4F9B-C520-11CE3A8C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6622A-F89C-F28A-D53F-E39580BF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38CAA-1D41-61A6-FEC2-BBC60786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5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AB9E-379E-E269-AC86-1E0789C6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7F4E-EF80-8A5B-8A1B-166F41DCD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BC4C3-6684-5CA0-6AAE-C312973ED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AC36D-E434-CAA0-E37E-D29B7ECD6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20F0C-B956-1817-3A4D-2F2D5DACD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E9679-A7E2-5F19-58A6-CC7DD484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A20A9-3A22-454E-1154-38B320F4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638C0-6130-0EDF-4A34-07E022C2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5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96BD-AD1F-9D6C-CFA6-3F071953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B0C15-1B91-E72B-25FE-E7F9F62D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D6C2A-FD4F-BEC7-FFC2-9BF5B2AC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7C314-CADB-113A-435E-7F55C508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2C8BD-0684-4965-4580-105A492D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2DB3C-FB6C-B5A2-70E7-D16948A4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F987C-89EE-B8D8-A28A-97618932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1158-6D9B-191D-FC95-BA0464C5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0C7FE-D69F-76F7-3A90-9CE763578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802D7-49D3-C543-4A79-F21D67F37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EE8E9-AB8D-34E5-F441-F400CB9C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9F0CB-2EDA-4C9F-E810-A107C475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5A3DD-5C5A-528D-B54D-585E0E4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C5F1-C1B5-577C-2C37-CB1BF144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69E79-999C-2B65-EDF8-6B0A1C894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4332C-C347-B0B2-A23D-3F2052B6C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7E5F5-FAF5-1AFA-E278-1F02E7F9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926D6-74D4-8C5E-CFF2-25BDFEB6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FE63A-7F54-F41E-9EBF-6E75F1C5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7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A63CA-738E-B47B-0B97-98E74A6D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CECB4-05A5-D5FC-022C-4F58AABAD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ED9CB-25D0-8B10-8713-C5452B396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37F1-131F-4959-B21B-EB4A4AF272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5FF2F-E3DA-1158-67A2-5C9BFB2C3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9C31A-5487-8839-5327-9D01D6744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B902-D705-F39B-C5CC-A5B207D1E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00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NLH Progress Update: </a:t>
            </a:r>
            <a:br>
              <a:rPr lang="en-US" dirty="0"/>
            </a:br>
            <a:r>
              <a:rPr lang="en-US" dirty="0"/>
              <a:t>Pure fitting and Mixture 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83872-5002-6710-D650-EF6166482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Full collaboration group meeting</a:t>
            </a:r>
          </a:p>
          <a:p>
            <a:r>
              <a:rPr lang="en-US" dirty="0"/>
              <a:t>02/01/2023</a:t>
            </a:r>
          </a:p>
        </p:txBody>
      </p:sp>
    </p:spTree>
    <p:extLst>
      <p:ext uri="{BB962C8B-B14F-4D97-AF65-F5344CB8AC3E}">
        <p14:creationId xmlns:p14="http://schemas.microsoft.com/office/powerpoint/2010/main" val="366746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A7A0-7383-576A-8D26-7FECAACE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50AED-EED0-1BD6-0797-11F659B6C400}"/>
              </a:ext>
            </a:extLst>
          </p:cNvPr>
          <p:cNvSpPr txBox="1"/>
          <p:nvPr/>
        </p:nvSpPr>
        <p:spPr>
          <a:xfrm>
            <a:off x="645457" y="1575885"/>
            <a:ext cx="6768355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Interactions: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Flory-Huggins (2-body) between solvent         and monomers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Elasticity between monomers of the same chain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Electrostatics between all (charged) monomers and 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63C5FEA-B76F-6AD9-B62E-6D6C541D9045}"/>
              </a:ext>
            </a:extLst>
          </p:cNvPr>
          <p:cNvGrpSpPr/>
          <p:nvPr/>
        </p:nvGrpSpPr>
        <p:grpSpPr>
          <a:xfrm>
            <a:off x="8154484" y="628575"/>
            <a:ext cx="3065073" cy="2658676"/>
            <a:chOff x="8293210" y="1705821"/>
            <a:chExt cx="3365390" cy="291917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B4EAF85-3D5C-D8F8-611D-8C4D4C7E6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93210" y="1705821"/>
              <a:ext cx="3365390" cy="24900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BCF5E2-4A61-E723-3717-9F917C19E800}"/>
                </a:ext>
              </a:extLst>
            </p:cNvPr>
            <p:cNvSpPr txBox="1"/>
            <p:nvPr/>
          </p:nvSpPr>
          <p:spPr>
            <a:xfrm>
              <a:off x="8293210" y="4219476"/>
              <a:ext cx="3152908" cy="405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Model protein brush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58098F-BDBA-6089-34CE-B4C3A7CB151C}"/>
                  </a:ext>
                </a:extLst>
              </p:cNvPr>
              <p:cNvSpPr txBox="1"/>
              <p:nvPr/>
            </p:nvSpPr>
            <p:spPr>
              <a:xfrm>
                <a:off x="645457" y="3523130"/>
                <a:ext cx="5718553" cy="1711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For brushes with multiple components (L-H, L-M):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Coarse-grained stiffness value (</a:t>
                </a:r>
                <a:r>
                  <a:rPr lang="en-US" i="1" dirty="0"/>
                  <a:t>b</a:t>
                </a:r>
                <a:r>
                  <a:rPr lang="en-US" dirty="0"/>
                  <a:t>) for each protein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Monomer volume (</a:t>
                </a:r>
                <a:r>
                  <a:rPr lang="en-US" i="1" dirty="0"/>
                  <a:t>v</a:t>
                </a:r>
                <a:r>
                  <a:rPr lang="en-US" dirty="0"/>
                  <a:t>) for each protein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Same F-H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/>
                  <a:t> parameters for each amino acid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58098F-BDBA-6089-34CE-B4C3A7CB1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57" y="3523130"/>
                <a:ext cx="5718553" cy="1711366"/>
              </a:xfrm>
              <a:prstGeom prst="rect">
                <a:avLst/>
              </a:prstGeom>
              <a:blipFill>
                <a:blip r:embed="rId3"/>
                <a:stretch>
                  <a:fillRect l="-959" b="-4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09244BCB-1543-431E-EB20-3ABF74FBF572}"/>
              </a:ext>
            </a:extLst>
          </p:cNvPr>
          <p:cNvSpPr/>
          <p:nvPr/>
        </p:nvSpPr>
        <p:spPr>
          <a:xfrm>
            <a:off x="1434913" y="5579660"/>
            <a:ext cx="2935860" cy="62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FH Equation with </a:t>
            </a:r>
            <a:r>
              <a:rPr lang="en-US" dirty="0" err="1"/>
              <a:t>v_i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475ED0-471C-BCC3-37DF-C356D8A99EEF}"/>
              </a:ext>
            </a:extLst>
          </p:cNvPr>
          <p:cNvGrpSpPr/>
          <p:nvPr/>
        </p:nvGrpSpPr>
        <p:grpSpPr>
          <a:xfrm>
            <a:off x="8206318" y="3702578"/>
            <a:ext cx="3086341" cy="2339634"/>
            <a:chOff x="8365959" y="4050067"/>
            <a:chExt cx="2871552" cy="2176811"/>
          </a:xfrm>
        </p:grpSpPr>
        <p:pic>
          <p:nvPicPr>
            <p:cNvPr id="13" name="Picture 1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97D010D-4B10-B156-1324-69FAA8D4A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9858" y="4050067"/>
              <a:ext cx="2779720" cy="174645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F5229B-964F-0CE0-3451-90684BD54562}"/>
                </a:ext>
              </a:extLst>
            </p:cNvPr>
            <p:cNvSpPr txBox="1"/>
            <p:nvPr/>
          </p:nvSpPr>
          <p:spPr>
            <a:xfrm>
              <a:off x="8365959" y="5857546"/>
              <a:ext cx="287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Binary protein brush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379787-134D-3626-D279-0CAD99170D4E}"/>
              </a:ext>
            </a:extLst>
          </p:cNvPr>
          <p:cNvGrpSpPr/>
          <p:nvPr/>
        </p:nvGrpSpPr>
        <p:grpSpPr>
          <a:xfrm>
            <a:off x="5147129" y="2062236"/>
            <a:ext cx="542487" cy="369332"/>
            <a:chOff x="6580918" y="4309942"/>
            <a:chExt cx="542487" cy="369332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9F8C0EEB-AFBF-F5F2-448F-115B4F024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5301" y="4421810"/>
              <a:ext cx="171450" cy="17145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1FB3BA-BAF9-26C7-D1ED-C7CDE9A7A1E5}"/>
                </a:ext>
              </a:extLst>
            </p:cNvPr>
            <p:cNvSpPr txBox="1"/>
            <p:nvPr/>
          </p:nvSpPr>
          <p:spPr>
            <a:xfrm>
              <a:off x="6580918" y="430994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78B46A-1A45-516C-C466-B80AB8A51B3A}"/>
                </a:ext>
              </a:extLst>
            </p:cNvPr>
            <p:cNvSpPr txBox="1"/>
            <p:nvPr/>
          </p:nvSpPr>
          <p:spPr>
            <a:xfrm>
              <a:off x="6868207" y="430994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4DDF6A1-8D49-115E-13FC-2315AFAECB88}"/>
              </a:ext>
            </a:extLst>
          </p:cNvPr>
          <p:cNvGrpSpPr/>
          <p:nvPr/>
        </p:nvGrpSpPr>
        <p:grpSpPr>
          <a:xfrm>
            <a:off x="6672905" y="2897768"/>
            <a:ext cx="847209" cy="373776"/>
            <a:chOff x="6191460" y="3588836"/>
            <a:chExt cx="847209" cy="373776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3A9D9E96-D54B-4F41-A0DC-CEAD86135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64010" y="3681189"/>
              <a:ext cx="200025" cy="200025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71FFCEFF-7562-F214-F6DD-4BB146A67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643858" y="3681189"/>
              <a:ext cx="200025" cy="20002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B7A793-F71A-C8FC-D6B7-F924FEAB0D61}"/>
                </a:ext>
              </a:extLst>
            </p:cNvPr>
            <p:cNvSpPr txBox="1"/>
            <p:nvPr/>
          </p:nvSpPr>
          <p:spPr>
            <a:xfrm>
              <a:off x="6191460" y="358883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322519B-C18F-947D-D4E8-27CF23F9AFA7}"/>
                </a:ext>
              </a:extLst>
            </p:cNvPr>
            <p:cNvSpPr txBox="1"/>
            <p:nvPr/>
          </p:nvSpPr>
          <p:spPr>
            <a:xfrm>
              <a:off x="6783471" y="3593280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)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B20DCC-FCF9-E06E-1711-0E882217AEE0}"/>
              </a:ext>
            </a:extLst>
          </p:cNvPr>
          <p:cNvGrpSpPr/>
          <p:nvPr/>
        </p:nvGrpSpPr>
        <p:grpSpPr>
          <a:xfrm>
            <a:off x="7981950" y="6140704"/>
            <a:ext cx="3839660" cy="490228"/>
            <a:chOff x="7542715" y="6141147"/>
            <a:chExt cx="3839660" cy="490228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F0E6FD63-6094-E203-52AF-695D410F3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84504" y="6144843"/>
              <a:ext cx="703509" cy="484943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921284F8-1A1B-CF72-5679-50BEE00C7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420884" y="6141147"/>
              <a:ext cx="599980" cy="49022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25AA8E9-1E4A-0618-AEBE-D2211053F808}"/>
                    </a:ext>
                  </a:extLst>
                </p:cNvPr>
                <p:cNvSpPr txBox="1"/>
                <p:nvPr/>
              </p:nvSpPr>
              <p:spPr>
                <a:xfrm>
                  <a:off x="7542715" y="6203285"/>
                  <a:ext cx="38396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(Total) =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dirty="0"/>
                    <a:t> (               ) +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dirty="0"/>
                    <a:t> (             )</a:t>
                  </a:r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25AA8E9-1E4A-0618-AEBE-D2211053F8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715" y="6203285"/>
                  <a:ext cx="3839660" cy="369332"/>
                </a:xfrm>
                <a:prstGeom prst="rect">
                  <a:avLst/>
                </a:prstGeom>
                <a:blipFill>
                  <a:blip r:embed="rId1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1706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CBC7-9633-C858-42EB-4E97029D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7" y="19078"/>
            <a:ext cx="10515600" cy="1325563"/>
          </a:xfrm>
        </p:spPr>
        <p:txBody>
          <a:bodyPr/>
          <a:lstStyle/>
          <a:p>
            <a:r>
              <a:rPr lang="en-US" dirty="0"/>
              <a:t>Protein Charge Distribution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50136E4-E056-94B0-B958-7CF85B41BBD5}"/>
              </a:ext>
            </a:extLst>
          </p:cNvPr>
          <p:cNvGrpSpPr/>
          <p:nvPr/>
        </p:nvGrpSpPr>
        <p:grpSpPr>
          <a:xfrm>
            <a:off x="691299" y="3818756"/>
            <a:ext cx="4374637" cy="1491381"/>
            <a:chOff x="716217" y="4060768"/>
            <a:chExt cx="4374637" cy="149138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AD1E99E-D2E5-D3E5-2492-99E86B4E09A5}"/>
                </a:ext>
              </a:extLst>
            </p:cNvPr>
            <p:cNvGrpSpPr/>
            <p:nvPr/>
          </p:nvGrpSpPr>
          <p:grpSpPr>
            <a:xfrm>
              <a:off x="2275031" y="4191347"/>
              <a:ext cx="2043695" cy="1360802"/>
              <a:chOff x="4295595" y="3220302"/>
              <a:chExt cx="4218677" cy="2809021"/>
            </a:xfrm>
          </p:grpSpPr>
          <p:pic>
            <p:nvPicPr>
              <p:cNvPr id="4" name="Picture 8">
                <a:extLst>
                  <a:ext uri="{FF2B5EF4-FFF2-40B4-BE49-F238E27FC236}">
                    <a16:creationId xmlns:a16="http://schemas.microsoft.com/office/drawing/2014/main" id="{1084F9D1-C928-3C1D-9824-4FE3BCA79C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5595" y="3220302"/>
                <a:ext cx="4218677" cy="28090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2">
                <a:extLst>
                  <a:ext uri="{FF2B5EF4-FFF2-40B4-BE49-F238E27FC236}">
                    <a16:creationId xmlns:a16="http://schemas.microsoft.com/office/drawing/2014/main" id="{6310596E-1236-CEF2-6D4F-CE5A89D0C7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37" r="5640"/>
              <a:stretch/>
            </p:blipFill>
            <p:spPr bwMode="auto">
              <a:xfrm>
                <a:off x="4373591" y="3849331"/>
                <a:ext cx="4080295" cy="13968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7C7B08-5CCF-98F0-1A20-CBD245BCD5D6}"/>
                </a:ext>
              </a:extLst>
            </p:cNvPr>
            <p:cNvSpPr txBox="1"/>
            <p:nvPr/>
          </p:nvSpPr>
          <p:spPr>
            <a:xfrm>
              <a:off x="716217" y="4623578"/>
              <a:ext cx="15351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NFL, pH 7.44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AA14E79-9C75-C1AD-FB53-D80DE5F5B44E}"/>
                </a:ext>
              </a:extLst>
            </p:cNvPr>
            <p:cNvGrpSpPr/>
            <p:nvPr/>
          </p:nvGrpSpPr>
          <p:grpSpPr>
            <a:xfrm>
              <a:off x="4569367" y="4326133"/>
              <a:ext cx="521487" cy="997076"/>
              <a:chOff x="4383741" y="2002095"/>
              <a:chExt cx="881316" cy="1685063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B584A60-3ABC-A66F-3EE1-BC443B9CEDFB}"/>
                  </a:ext>
                </a:extLst>
              </p:cNvPr>
              <p:cNvSpPr/>
              <p:nvPr/>
            </p:nvSpPr>
            <p:spPr>
              <a:xfrm>
                <a:off x="4383741" y="2002095"/>
                <a:ext cx="92945" cy="565898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939D956-42D2-4053-E684-99841779C72A}"/>
                  </a:ext>
                </a:extLst>
              </p:cNvPr>
              <p:cNvSpPr/>
              <p:nvPr/>
            </p:nvSpPr>
            <p:spPr>
              <a:xfrm>
                <a:off x="4383741" y="2566311"/>
                <a:ext cx="92945" cy="5658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ED12CCB-2C44-C566-7121-F08C317E02CF}"/>
                  </a:ext>
                </a:extLst>
              </p:cNvPr>
              <p:cNvSpPr/>
              <p:nvPr/>
            </p:nvSpPr>
            <p:spPr>
              <a:xfrm>
                <a:off x="4383741" y="3121260"/>
                <a:ext cx="92945" cy="56589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DC3F7C-1B14-9F4B-41D3-319C6926EB0F}"/>
                  </a:ext>
                </a:extLst>
              </p:cNvPr>
              <p:cNvSpPr txBox="1"/>
              <p:nvPr/>
            </p:nvSpPr>
            <p:spPr>
              <a:xfrm>
                <a:off x="4684449" y="2079496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&gt; 0</a:t>
                </a:r>
                <a:r>
                  <a:rPr lang="en-US" i="1" dirty="0"/>
                  <a:t>e</a:t>
                </a:r>
                <a:endParaRPr 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60FED0-9C2B-5431-03DC-F8B027F8335C}"/>
                  </a:ext>
                </a:extLst>
              </p:cNvPr>
              <p:cNvSpPr txBox="1"/>
              <p:nvPr/>
            </p:nvSpPr>
            <p:spPr>
              <a:xfrm>
                <a:off x="4684449" y="2668379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 0</a:t>
                </a:r>
                <a:r>
                  <a:rPr lang="en-US" i="1" dirty="0"/>
                  <a:t>e</a:t>
                </a:r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677AD1C-BF26-1122-6D43-B72D999209C5}"/>
                  </a:ext>
                </a:extLst>
              </p:cNvPr>
              <p:cNvSpPr txBox="1"/>
              <p:nvPr/>
            </p:nvSpPr>
            <p:spPr>
              <a:xfrm>
                <a:off x="4684449" y="3244334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 0</a:t>
                </a:r>
                <a:r>
                  <a:rPr lang="en-US" i="1" dirty="0"/>
                  <a:t>e</a:t>
                </a:r>
                <a:endParaRPr lang="en-US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7F721-699E-B7C7-70DC-58B4B685290F}"/>
                </a:ext>
              </a:extLst>
            </p:cNvPr>
            <p:cNvSpPr/>
            <p:nvPr/>
          </p:nvSpPr>
          <p:spPr>
            <a:xfrm>
              <a:off x="2599765" y="4060768"/>
              <a:ext cx="1407459" cy="271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3B20DF8-5586-E2CE-8195-96FD88C33AFB}"/>
              </a:ext>
            </a:extLst>
          </p:cNvPr>
          <p:cNvGrpSpPr/>
          <p:nvPr/>
        </p:nvGrpSpPr>
        <p:grpSpPr>
          <a:xfrm>
            <a:off x="691299" y="5036373"/>
            <a:ext cx="10318456" cy="1579580"/>
            <a:chOff x="745088" y="5278420"/>
            <a:chExt cx="10318456" cy="15795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B562B32-FF9F-A104-3D96-3A306A3416EA}"/>
                </a:ext>
              </a:extLst>
            </p:cNvPr>
            <p:cNvGrpSpPr/>
            <p:nvPr/>
          </p:nvGrpSpPr>
          <p:grpSpPr>
            <a:xfrm>
              <a:off x="2275031" y="5336157"/>
              <a:ext cx="8094011" cy="1521843"/>
              <a:chOff x="396815" y="4224676"/>
              <a:chExt cx="10748513" cy="2020944"/>
            </a:xfrm>
          </p:grpSpPr>
          <p:pic>
            <p:nvPicPr>
              <p:cNvPr id="7" name="Picture 4">
                <a:extLst>
                  <a:ext uri="{FF2B5EF4-FFF2-40B4-BE49-F238E27FC236}">
                    <a16:creationId xmlns:a16="http://schemas.microsoft.com/office/drawing/2014/main" id="{EA2AB2D4-FBBF-4F7B-D3C4-A542E463C8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815" y="4224676"/>
                <a:ext cx="10748513" cy="20209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5DB56BE0-E5A6-2D54-009C-F87985FDB5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13" r="4449"/>
              <a:stretch/>
            </p:blipFill>
            <p:spPr bwMode="auto">
              <a:xfrm>
                <a:off x="483079" y="4726072"/>
                <a:ext cx="10662249" cy="9414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B5ABFF-EF1E-8C5D-BDD2-0A921ED54A2C}"/>
                </a:ext>
              </a:extLst>
            </p:cNvPr>
            <p:cNvSpPr txBox="1"/>
            <p:nvPr/>
          </p:nvSpPr>
          <p:spPr>
            <a:xfrm>
              <a:off x="745088" y="5904653"/>
              <a:ext cx="15351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NFH, pH 7.44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D3AF34-66B3-2F46-975A-827AB6113075}"/>
                </a:ext>
              </a:extLst>
            </p:cNvPr>
            <p:cNvGrpSpPr/>
            <p:nvPr/>
          </p:nvGrpSpPr>
          <p:grpSpPr>
            <a:xfrm>
              <a:off x="10542056" y="5550832"/>
              <a:ext cx="521488" cy="997076"/>
              <a:chOff x="4383741" y="2002095"/>
              <a:chExt cx="881316" cy="168506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7CF844A-2CFF-7142-25B4-D4F00BEE1026}"/>
                  </a:ext>
                </a:extLst>
              </p:cNvPr>
              <p:cNvSpPr/>
              <p:nvPr/>
            </p:nvSpPr>
            <p:spPr>
              <a:xfrm>
                <a:off x="4383741" y="2002095"/>
                <a:ext cx="92945" cy="565898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33D9FF3-0263-DFA2-C486-21392382DCF4}"/>
                  </a:ext>
                </a:extLst>
              </p:cNvPr>
              <p:cNvSpPr/>
              <p:nvPr/>
            </p:nvSpPr>
            <p:spPr>
              <a:xfrm>
                <a:off x="4383741" y="2566311"/>
                <a:ext cx="92945" cy="5658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A059B67-6E77-0A20-A8E6-FB8E9B471DBA}"/>
                  </a:ext>
                </a:extLst>
              </p:cNvPr>
              <p:cNvSpPr/>
              <p:nvPr/>
            </p:nvSpPr>
            <p:spPr>
              <a:xfrm>
                <a:off x="4383741" y="3121260"/>
                <a:ext cx="92945" cy="56589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344487-4760-E3CD-0666-1E59039E9A9D}"/>
                  </a:ext>
                </a:extLst>
              </p:cNvPr>
              <p:cNvSpPr txBox="1"/>
              <p:nvPr/>
            </p:nvSpPr>
            <p:spPr>
              <a:xfrm>
                <a:off x="4684449" y="2079496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&gt; 0</a:t>
                </a:r>
                <a:r>
                  <a:rPr lang="en-US" i="1" dirty="0"/>
                  <a:t>e</a:t>
                </a:r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59A014F-9A2D-854B-26D4-4E76EB2E7F74}"/>
                  </a:ext>
                </a:extLst>
              </p:cNvPr>
              <p:cNvSpPr txBox="1"/>
              <p:nvPr/>
            </p:nvSpPr>
            <p:spPr>
              <a:xfrm>
                <a:off x="4684449" y="2668379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 0</a:t>
                </a:r>
                <a:r>
                  <a:rPr lang="en-US" i="1" dirty="0"/>
                  <a:t>e</a:t>
                </a:r>
                <a:endParaRPr 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843518-57CF-32EF-9980-05DB504D06EA}"/>
                  </a:ext>
                </a:extLst>
              </p:cNvPr>
              <p:cNvSpPr txBox="1"/>
              <p:nvPr/>
            </p:nvSpPr>
            <p:spPr>
              <a:xfrm>
                <a:off x="4684449" y="3244334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 0</a:t>
                </a:r>
                <a:r>
                  <a:rPr lang="en-US" i="1" dirty="0"/>
                  <a:t>e</a:t>
                </a:r>
                <a:endParaRPr lang="en-US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24C4773-E957-81CE-8A94-910DEFEB47A8}"/>
                </a:ext>
              </a:extLst>
            </p:cNvPr>
            <p:cNvSpPr/>
            <p:nvPr/>
          </p:nvSpPr>
          <p:spPr>
            <a:xfrm>
              <a:off x="5593976" y="5278420"/>
              <a:ext cx="1464269" cy="271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E247CB-A5B2-D791-3092-BCB3AF907AA2}"/>
              </a:ext>
            </a:extLst>
          </p:cNvPr>
          <p:cNvGrpSpPr/>
          <p:nvPr/>
        </p:nvGrpSpPr>
        <p:grpSpPr>
          <a:xfrm>
            <a:off x="691299" y="1167008"/>
            <a:ext cx="8374291" cy="2734070"/>
            <a:chOff x="691299" y="1167008"/>
            <a:chExt cx="8374291" cy="273407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3D56FC-08CC-3B25-2AAB-9FC89587F1BC}"/>
                </a:ext>
              </a:extLst>
            </p:cNvPr>
            <p:cNvSpPr txBox="1"/>
            <p:nvPr/>
          </p:nvSpPr>
          <p:spPr>
            <a:xfrm>
              <a:off x="3840795" y="1394604"/>
              <a:ext cx="12424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Amino acid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EC87875-6361-3501-0287-E91EF2AB2A5C}"/>
                </a:ext>
              </a:extLst>
            </p:cNvPr>
            <p:cNvSpPr txBox="1"/>
            <p:nvPr/>
          </p:nvSpPr>
          <p:spPr>
            <a:xfrm>
              <a:off x="3264929" y="2123270"/>
              <a:ext cx="18183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Charge </a:t>
              </a:r>
              <a:br>
                <a:rPr lang="en-US" sz="1600" dirty="0"/>
              </a:br>
              <a:r>
                <a:rPr lang="en-US" sz="1600" dirty="0"/>
                <a:t>(at given pH)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B29859-A137-44F1-F6FE-55189F3B67F3}"/>
                </a:ext>
              </a:extLst>
            </p:cNvPr>
            <p:cNvSpPr txBox="1"/>
            <p:nvPr/>
          </p:nvSpPr>
          <p:spPr>
            <a:xfrm>
              <a:off x="3264929" y="3040436"/>
              <a:ext cx="18183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Block assignment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A26761-7480-0F29-2BD5-1E0555B0252C}"/>
                </a:ext>
              </a:extLst>
            </p:cNvPr>
            <p:cNvSpPr txBox="1"/>
            <p:nvPr/>
          </p:nvSpPr>
          <p:spPr>
            <a:xfrm>
              <a:off x="691299" y="2062434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Algorithm overview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B14B2D1-64A6-9398-F8DD-6E1A5ECE5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83237" y="1167008"/>
              <a:ext cx="3982353" cy="27340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836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90864-8C58-CD96-9961-86A0B0A5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" y="0"/>
            <a:ext cx="10515600" cy="1325563"/>
          </a:xfrm>
        </p:spPr>
        <p:txBody>
          <a:bodyPr/>
          <a:lstStyle/>
          <a:p>
            <a:r>
              <a:rPr lang="en-US" dirty="0"/>
              <a:t>Pure NFH Summary (Srinivasan 2014)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973333F-EB9A-747C-E86C-788AD71B5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442" y="3429000"/>
            <a:ext cx="4007438" cy="326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D686C4D-52C9-1989-482D-B1FA2E875CEB}"/>
              </a:ext>
            </a:extLst>
          </p:cNvPr>
          <p:cNvGrpSpPr/>
          <p:nvPr/>
        </p:nvGrpSpPr>
        <p:grpSpPr>
          <a:xfrm>
            <a:off x="2704380" y="1325563"/>
            <a:ext cx="6783239" cy="1256843"/>
            <a:chOff x="3554185" y="5134619"/>
            <a:chExt cx="8564336" cy="15868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CF921B-EAD5-9CC0-30B9-D473EDD019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>
              <a:extLst>
                <a:ext uri="{FF2B5EF4-FFF2-40B4-BE49-F238E27FC236}">
                  <a16:creationId xmlns:a16="http://schemas.microsoft.com/office/drawing/2014/main" id="{656F8E7F-2588-EE5B-3051-B4880664E0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EF11DF-C173-9B8B-0B62-A0235E7D1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797" y="3429000"/>
            <a:ext cx="4390509" cy="319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C408660-4104-FA8F-218D-6EDE18DF10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72299" y="4224806"/>
            <a:ext cx="1499503" cy="92207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7A24684A-F1B7-6C4C-90CE-700FF2CEBE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86693" y="5013315"/>
            <a:ext cx="1499503" cy="946259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1DA4DDF-2906-2E9D-E4E3-31FEBEADF1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78872" y="3614665"/>
            <a:ext cx="1486851" cy="51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8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ECA0-2A13-44DA-AD91-22617F5F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Characterization</a:t>
            </a:r>
          </a:p>
        </p:txBody>
      </p:sp>
    </p:spTree>
    <p:extLst>
      <p:ext uri="{BB962C8B-B14F-4D97-AF65-F5344CB8AC3E}">
        <p14:creationId xmlns:p14="http://schemas.microsoft.com/office/powerpoint/2010/main" val="260614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79F7-641A-5B1B-1B43-6CFFE672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pure NFL and NFH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D619F4-8539-B4B1-5F3B-C88822FC4D1C}"/>
              </a:ext>
            </a:extLst>
          </p:cNvPr>
          <p:cNvGrpSpPr/>
          <p:nvPr/>
        </p:nvGrpSpPr>
        <p:grpSpPr>
          <a:xfrm>
            <a:off x="696562" y="2026284"/>
            <a:ext cx="4585447" cy="3472776"/>
            <a:chOff x="927847" y="1963532"/>
            <a:chExt cx="4585447" cy="347277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70100FD-A0E0-C2C3-68DF-19FF1A3235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43"/>
            <a:stretch/>
          </p:blipFill>
          <p:spPr bwMode="auto">
            <a:xfrm>
              <a:off x="927847" y="2332864"/>
              <a:ext cx="4585447" cy="3103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2ABEA8-14D2-BBAD-AB79-DCE6378C7D54}"/>
                </a:ext>
              </a:extLst>
            </p:cNvPr>
            <p:cNvSpPr txBox="1"/>
            <p:nvPr/>
          </p:nvSpPr>
          <p:spPr>
            <a:xfrm>
              <a:off x="1524000" y="1963532"/>
              <a:ext cx="2931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Experimental Data from Erika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8412BA-5DB0-C602-1C17-2497F689AC04}"/>
              </a:ext>
            </a:extLst>
          </p:cNvPr>
          <p:cNvGrpSpPr/>
          <p:nvPr/>
        </p:nvGrpSpPr>
        <p:grpSpPr>
          <a:xfrm>
            <a:off x="6425009" y="2026284"/>
            <a:ext cx="4762944" cy="3472776"/>
            <a:chOff x="6425009" y="2026284"/>
            <a:chExt cx="4762944" cy="347277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A4E189-5610-B56B-75FC-5B9812CF609F}"/>
                </a:ext>
              </a:extLst>
            </p:cNvPr>
            <p:cNvSpPr txBox="1"/>
            <p:nvPr/>
          </p:nvSpPr>
          <p:spPr>
            <a:xfrm>
              <a:off x="7068670" y="2026284"/>
              <a:ext cx="2931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Calculated Heights from SCFT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BB3E684-EC60-DAD3-55EA-60EA1AD174C0}"/>
                </a:ext>
              </a:extLst>
            </p:cNvPr>
            <p:cNvGrpSpPr/>
            <p:nvPr/>
          </p:nvGrpSpPr>
          <p:grpSpPr>
            <a:xfrm>
              <a:off x="6425009" y="2432493"/>
              <a:ext cx="4762944" cy="3066567"/>
              <a:chOff x="6425009" y="2432493"/>
              <a:chExt cx="4762944" cy="3066567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FC51361-25F0-2A1F-205E-6BC61837EF62}"/>
                  </a:ext>
                </a:extLst>
              </p:cNvPr>
              <p:cNvGrpSpPr/>
              <p:nvPr/>
            </p:nvGrpSpPr>
            <p:grpSpPr>
              <a:xfrm>
                <a:off x="6425009" y="2432493"/>
                <a:ext cx="4762944" cy="2568790"/>
                <a:chOff x="6299503" y="2321861"/>
                <a:chExt cx="4762944" cy="2568790"/>
              </a:xfrm>
            </p:grpSpPr>
            <p:pic>
              <p:nvPicPr>
                <p:cNvPr id="1028" name="Picture 4">
                  <a:extLst>
                    <a:ext uri="{FF2B5EF4-FFF2-40B4-BE49-F238E27FC236}">
                      <a16:creationId xmlns:a16="http://schemas.microsoft.com/office/drawing/2014/main" id="{4FD5B347-6169-9532-8402-639F0B617D1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947"/>
                <a:stretch/>
              </p:blipFill>
              <p:spPr bwMode="auto">
                <a:xfrm>
                  <a:off x="6299503" y="2321861"/>
                  <a:ext cx="4762944" cy="25687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99E0120-925E-F64A-0E4A-D4CB5542D0D3}"/>
                    </a:ext>
                  </a:extLst>
                </p:cNvPr>
                <p:cNvSpPr/>
                <p:nvPr/>
              </p:nvSpPr>
              <p:spPr>
                <a:xfrm>
                  <a:off x="7682753" y="2395616"/>
                  <a:ext cx="1452282" cy="2489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" name="Picture 2">
                <a:extLst>
                  <a:ext uri="{FF2B5EF4-FFF2-40B4-BE49-F238E27FC236}">
                    <a16:creationId xmlns:a16="http://schemas.microsoft.com/office/drawing/2014/main" id="{03FF2F60-191D-A96D-6792-230709AF4E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024"/>
              <a:stretch/>
            </p:blipFill>
            <p:spPr bwMode="auto">
              <a:xfrm>
                <a:off x="6425009" y="4730322"/>
                <a:ext cx="4585447" cy="768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94179E7-91D2-D6BC-D8D1-EA42F734E829}"/>
              </a:ext>
            </a:extLst>
          </p:cNvPr>
          <p:cNvSpPr/>
          <p:nvPr/>
        </p:nvSpPr>
        <p:spPr>
          <a:xfrm>
            <a:off x="10755406" y="6132344"/>
            <a:ext cx="1331258" cy="571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Outdated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B50C492-8018-C4B6-ABA8-9D577517EF6A}"/>
              </a:ext>
            </a:extLst>
          </p:cNvPr>
          <p:cNvSpPr/>
          <p:nvPr/>
        </p:nvSpPr>
        <p:spPr>
          <a:xfrm>
            <a:off x="5163671" y="3490174"/>
            <a:ext cx="932329" cy="421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02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009F-F15F-ECAE-0C5E-D326E3E3C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Mixture of NFL and NFH (by mol fraction)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48EDAE-0BDB-7FF0-5378-94E89CAFA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665" y="2295113"/>
            <a:ext cx="4363571" cy="320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848CFC6-6102-2DC7-73FD-9F085CCDC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95113"/>
            <a:ext cx="4363571" cy="320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9AADF6-AB7C-2229-4F05-5D376B101592}"/>
              </a:ext>
            </a:extLst>
          </p:cNvPr>
          <p:cNvSpPr txBox="1"/>
          <p:nvPr/>
        </p:nvSpPr>
        <p:spPr>
          <a:xfrm>
            <a:off x="3236259" y="2008094"/>
            <a:ext cx="117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30% 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7F8752-8289-CA6A-98AE-219447FA8005}"/>
              </a:ext>
            </a:extLst>
          </p:cNvPr>
          <p:cNvSpPr txBox="1"/>
          <p:nvPr/>
        </p:nvSpPr>
        <p:spPr>
          <a:xfrm>
            <a:off x="8104094" y="2008094"/>
            <a:ext cx="117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80% 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5EE9BF-7B43-A8EE-4B35-C208B82A9BCB}"/>
              </a:ext>
            </a:extLst>
          </p:cNvPr>
          <p:cNvSpPr txBox="1"/>
          <p:nvPr/>
        </p:nvSpPr>
        <p:spPr>
          <a:xfrm>
            <a:off x="2061882" y="2883680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286FF9-9DDF-906F-3E00-0FB5A25736A8}"/>
              </a:ext>
            </a:extLst>
          </p:cNvPr>
          <p:cNvSpPr txBox="1"/>
          <p:nvPr/>
        </p:nvSpPr>
        <p:spPr>
          <a:xfrm>
            <a:off x="2133600" y="4493773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064C9-7004-AD20-A589-86AB9D90C7E6}"/>
              </a:ext>
            </a:extLst>
          </p:cNvPr>
          <p:cNvSpPr txBox="1"/>
          <p:nvPr/>
        </p:nvSpPr>
        <p:spPr>
          <a:xfrm>
            <a:off x="6884893" y="3222234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506C3-4D9B-E577-B8B3-01F0D67D6825}"/>
              </a:ext>
            </a:extLst>
          </p:cNvPr>
          <p:cNvSpPr txBox="1"/>
          <p:nvPr/>
        </p:nvSpPr>
        <p:spPr>
          <a:xfrm>
            <a:off x="6992470" y="4318632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F06721-99C8-FB9C-83AB-0E0AC6B0AC5C}"/>
              </a:ext>
            </a:extLst>
          </p:cNvPr>
          <p:cNvSpPr txBox="1"/>
          <p:nvPr/>
        </p:nvSpPr>
        <p:spPr>
          <a:xfrm>
            <a:off x="2061881" y="2450998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Overall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956118-F008-80C6-3784-5DBD4D73F13D}"/>
              </a:ext>
            </a:extLst>
          </p:cNvPr>
          <p:cNvSpPr txBox="1"/>
          <p:nvPr/>
        </p:nvSpPr>
        <p:spPr>
          <a:xfrm>
            <a:off x="6705600" y="2492054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Overall</a:t>
            </a:r>
          </a:p>
        </p:txBody>
      </p:sp>
    </p:spTree>
    <p:extLst>
      <p:ext uri="{BB962C8B-B14F-4D97-AF65-F5344CB8AC3E}">
        <p14:creationId xmlns:p14="http://schemas.microsoft.com/office/powerpoint/2010/main" val="45669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8F3A-08D7-E105-EB67-776C509B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A595-7715-E96F-DD86-DFEA1C7DD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Fine tuning of parameters for best fit with height profile of mixtures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Charge of heterogeneous negative block of NFH (blocks 2 &amp; 3)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L-H brushes after phosphorylation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L-M brushes (once experiments are finished)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874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226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NLH Progress Update:  Pure fitting and Mixture coding</vt:lpstr>
      <vt:lpstr>Model Overview</vt:lpstr>
      <vt:lpstr>Protein Charge Distribution</vt:lpstr>
      <vt:lpstr>Pure NFH Summary (Srinivasan 2014)</vt:lpstr>
      <vt:lpstr>Characterization</vt:lpstr>
      <vt:lpstr>Fitting pure NFL and NFH</vt:lpstr>
      <vt:lpstr>Mixture of NFL and NFH (by mol fraction)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NLH Progress Update:  Pure fitting and Mixture coding</dc:title>
  <dc:creator>Takashi Yokokura</dc:creator>
  <cp:lastModifiedBy>Takashi Yokokura</cp:lastModifiedBy>
  <cp:revision>4</cp:revision>
  <dcterms:created xsi:type="dcterms:W3CDTF">2023-01-30T04:46:42Z</dcterms:created>
  <dcterms:modified xsi:type="dcterms:W3CDTF">2023-01-30T22:19:13Z</dcterms:modified>
</cp:coreProperties>
</file>