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310D0-C9D9-7CFF-BB52-FC87DACBCA93}"/>
              </a:ext>
            </a:extLst>
          </p:cNvPr>
          <p:cNvSpPr/>
          <p:nvPr/>
        </p:nvSpPr>
        <p:spPr>
          <a:xfrm>
            <a:off x="8382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butterfly &lt;--&gt; </a:t>
            </a:r>
            <a:r>
              <a:rPr lang="en-US" dirty="0">
                <a:sym typeface="Wingdings" panose="05000000000000000000" pitchFamily="2" charset="2"/>
              </a:rPr>
              <a:t>microscopic patterns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29F6-9A43-BE70-CD8C-C53BDA91C492}"/>
              </a:ext>
            </a:extLst>
          </p:cNvPr>
          <p:cNvSpPr txBox="1"/>
          <p:nvPr/>
        </p:nvSpPr>
        <p:spPr>
          <a:xfrm>
            <a:off x="639233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Traditional beauty and its underlying mechanisms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A71B4-9E52-5EEB-DAFA-52525C8A934B}"/>
              </a:ext>
            </a:extLst>
          </p:cNvPr>
          <p:cNvSpPr/>
          <p:nvPr/>
        </p:nvSpPr>
        <p:spPr>
          <a:xfrm>
            <a:off x="6629400" y="1550708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CRISPR, radiation, 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430435" y="3525334"/>
            <a:ext cx="51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Civilizational triumphs in fundamental breakthroughs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D337DD-1849-E1E5-7723-D074B9D9F3C0}"/>
              </a:ext>
            </a:extLst>
          </p:cNvPr>
          <p:cNvSpPr/>
          <p:nvPr/>
        </p:nvSpPr>
        <p:spPr>
          <a:xfrm>
            <a:off x="1905000" y="4463013"/>
            <a:ext cx="4724400" cy="187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Gauss’s Law, Navier-Stokes, Poisson-Boltzmann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1344083" y="6429936"/>
            <a:ext cx="584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7433" y="4017027"/>
            <a:ext cx="28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90317" y="4633328"/>
            <a:ext cx="4724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Systematic approach to solving engineering problems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AC1D-0CC3-7DC2-18D3-0A123F6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D6A22-D059-8778-90AD-6DF7467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B70DE-194F-1ACC-CF63-2DFFC4F30D6D}"/>
              </a:ext>
            </a:extLst>
          </p:cNvPr>
          <p:cNvSpPr/>
          <p:nvPr/>
        </p:nvSpPr>
        <p:spPr>
          <a:xfrm>
            <a:off x="838199" y="1185333"/>
            <a:ext cx="5731933" cy="465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1D Gaussian chain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possibilities (counting)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Sterling’s approximation</a:t>
            </a:r>
          </a:p>
          <a:p>
            <a:endParaRPr lang="en-US" dirty="0"/>
          </a:p>
          <a:p>
            <a:r>
              <a:rPr lang="en-US" dirty="0"/>
              <a:t>3D probability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 independent random walks</a:t>
            </a:r>
          </a:p>
          <a:p>
            <a:endParaRPr lang="en-US" dirty="0"/>
          </a:p>
          <a:p>
            <a:r>
              <a:rPr lang="en-US" dirty="0"/>
              <a:t>Free energy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Boltzmann equation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 = f(microstates)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Helmholtz free 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Extension: Hooke’s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ends are fixed, polymer is like a spring with entropic spring constant k = 3kT/Nb^2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EAA3-7D24-67DE-7BF3-C6BECCA17DE7}"/>
              </a:ext>
            </a:extLst>
          </p:cNvPr>
          <p:cNvSpPr txBox="1"/>
          <p:nvPr/>
        </p:nvSpPr>
        <p:spPr>
          <a:xfrm>
            <a:off x="2628899" y="610552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highly simplified model can still provide understanding for a complex system. But is it enough to translate to the real world?</a:t>
            </a:r>
          </a:p>
        </p:txBody>
      </p:sp>
    </p:spTree>
    <p:extLst>
      <p:ext uri="{BB962C8B-B14F-4D97-AF65-F5344CB8AC3E}">
        <p14:creationId xmlns:p14="http://schemas.microsoft.com/office/powerpoint/2010/main" val="42298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434367"/>
              </a:xfrm>
              <a:prstGeom prst="rect">
                <a:avLst/>
              </a:prstGeom>
              <a:blipFill>
                <a:blip r:embed="rId2"/>
                <a:stretch>
                  <a:fillRect l="-813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1277939" y="3234945"/>
            <a:ext cx="9636121" cy="307848"/>
            <a:chOff x="1108077" y="2178177"/>
            <a:chExt cx="963612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57200" cy="91821"/>
              <a:chOff x="4181475" y="4333875"/>
              <a:chExt cx="457200" cy="9182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57200" cy="91821"/>
              <a:chOff x="4181475" y="4333875"/>
              <a:chExt cx="457200" cy="9182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/>
              <p:nvPr/>
            </p:nvSpPr>
            <p:spPr>
              <a:xfrm>
                <a:off x="4181475" y="4333875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/>
              <p:nvPr/>
            </p:nvSpPr>
            <p:spPr>
              <a:xfrm>
                <a:off x="4362450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/>
              <p:nvPr/>
            </p:nvSpPr>
            <p:spPr>
              <a:xfrm>
                <a:off x="4543425" y="4334256"/>
                <a:ext cx="9525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856287" y="2724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941887" y="2724727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5141912" y="2309421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6056312" y="2709531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970712" y="2707838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770687" y="2309421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970712" y="2307728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885112" y="2728032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07EA2D86-0C86-EED5-E93C-27D7937900BE}"/>
              </a:ext>
            </a:extLst>
          </p:cNvPr>
          <p:cNvSpPr/>
          <p:nvPr/>
        </p:nvSpPr>
        <p:spPr>
          <a:xfrm rot="16200000">
            <a:off x="7341811" y="2426469"/>
            <a:ext cx="172201" cy="2743200"/>
          </a:xfrm>
          <a:prstGeom prst="leftBracket">
            <a:avLst>
              <a:gd name="adj" fmla="val 1152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/>
              <p:nvPr/>
            </p:nvSpPr>
            <p:spPr>
              <a:xfrm>
                <a:off x="6513512" y="3736959"/>
                <a:ext cx="1896081" cy="2780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5 −2=3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967ABFE-70F8-2EF1-CFAA-C1C4BAB9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12" y="3736959"/>
                <a:ext cx="1896081" cy="278087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269235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269235"/>
                <a:ext cx="12005727" cy="369332"/>
              </a:xfrm>
              <a:prstGeom prst="rect">
                <a:avLst/>
              </a:prstGeom>
              <a:blipFill>
                <a:blip r:embed="rId4"/>
                <a:stretch>
                  <a:fillRect l="-3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>
            <a:extLst>
              <a:ext uri="{FF2B5EF4-FFF2-40B4-BE49-F238E27FC236}">
                <a16:creationId xmlns:a16="http://schemas.microsoft.com/office/drawing/2014/main" id="{255D5984-DA76-332D-8B43-C34849763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939" y="4872917"/>
            <a:ext cx="8568698" cy="62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593854" y="4241054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721852" y="4246216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96357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0344-FED5-4CC6-7B20-431323F6CD8E}"/>
              </a:ext>
            </a:extLst>
          </p:cNvPr>
          <p:cNvSpPr/>
          <p:nvPr/>
        </p:nvSpPr>
        <p:spPr>
          <a:xfrm>
            <a:off x="5466070" y="1605174"/>
            <a:ext cx="5218642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Gaussian chain attached to substrate (brush), polymer-solvent interactions (FH), and polymer-ion electrostatic interactions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" y="4226527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480080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9056303" y="3910251"/>
            <a:ext cx="272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2962448" y="4827234"/>
            <a:ext cx="2723017" cy="462464"/>
            <a:chOff x="2894596" y="4839932"/>
            <a:chExt cx="2723017" cy="4624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894596" y="4839932"/>
              <a:ext cx="27230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07" y="5302396"/>
              <a:ext cx="192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A92A5-961D-50F8-18F6-F067A8F7CD5B}"/>
              </a:ext>
            </a:extLst>
          </p:cNvPr>
          <p:cNvSpPr/>
          <p:nvPr/>
        </p:nvSpPr>
        <p:spPr>
          <a:xfrm>
            <a:off x="7268634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732DC-2C5D-6C8A-1C9F-A89F366A095D}"/>
              </a:ext>
            </a:extLst>
          </p:cNvPr>
          <p:cNvSpPr/>
          <p:nvPr/>
        </p:nvSpPr>
        <p:spPr>
          <a:xfrm>
            <a:off x="1358900" y="2065866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Vesicle fission by topology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F9190-7433-ED92-33D1-DA8D477FEAF8}"/>
              </a:ext>
            </a:extLst>
          </p:cNvPr>
          <p:cNvSpPr/>
          <p:nvPr/>
        </p:nvSpPr>
        <p:spPr>
          <a:xfrm>
            <a:off x="4356100" y="4521199"/>
            <a:ext cx="3479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about NLH? </a:t>
            </a:r>
          </a:p>
        </p:txBody>
      </p: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387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2022-03-28T18:43:16Z</dcterms:created>
  <dcterms:modified xsi:type="dcterms:W3CDTF">2023-04-24T07:03:38Z</dcterms:modified>
</cp:coreProperties>
</file>