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5" r:id="rId4"/>
    <p:sldId id="264" r:id="rId5"/>
    <p:sldId id="267" r:id="rId6"/>
    <p:sldId id="268" r:id="rId7"/>
    <p:sldId id="269" r:id="rId8"/>
    <p:sldId id="259" r:id="rId9"/>
    <p:sldId id="258" r:id="rId10"/>
    <p:sldId id="263" r:id="rId11"/>
    <p:sldId id="25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Polymer SCFT for Studying </a:t>
            </a:r>
            <a:r>
              <a:rPr lang="en-US" dirty="0" err="1"/>
              <a:t>Nafion</a:t>
            </a:r>
            <a:r>
              <a:rPr lang="en-US" dirty="0"/>
              <a:t> PEM morphologies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677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endParaRPr lang="en-US" dirty="0"/>
          </a:p>
          <a:p>
            <a:r>
              <a:rPr lang="en-US" dirty="0"/>
              <a:t>Overview of our theory</a:t>
            </a:r>
          </a:p>
          <a:p>
            <a:pPr lvl="1"/>
            <a:r>
              <a:rPr lang="en-US" dirty="0"/>
              <a:t>What kind of insight can theory provide to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extBox 1038">
            <a:extLst>
              <a:ext uri="{FF2B5EF4-FFF2-40B4-BE49-F238E27FC236}">
                <a16:creationId xmlns:a16="http://schemas.microsoft.com/office/drawing/2014/main" id="{F35A32E7-68B3-E7AE-00A2-8F5B0B593BF3}"/>
              </a:ext>
            </a:extLst>
          </p:cNvPr>
          <p:cNvSpPr txBox="1"/>
          <p:nvPr/>
        </p:nvSpPr>
        <p:spPr>
          <a:xfrm>
            <a:off x="4819119" y="5849178"/>
            <a:ext cx="2367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grande" panose="020B0502040204020203"/>
              </a:rPr>
              <a:t>Microphase segregated</a:t>
            </a:r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4633EBB7-CF33-1060-38F9-46685CA89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4"/>
          <a:stretch/>
        </p:blipFill>
        <p:spPr>
          <a:xfrm>
            <a:off x="4817897" y="4275197"/>
            <a:ext cx="5545835" cy="1475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3D4C9-7B1A-9709-5B6D-4D81F5F3D0BE}"/>
              </a:ext>
            </a:extLst>
          </p:cNvPr>
          <p:cNvSpPr txBox="1"/>
          <p:nvPr/>
        </p:nvSpPr>
        <p:spPr>
          <a:xfrm>
            <a:off x="1831432" y="5845438"/>
            <a:ext cx="2524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grande" panose="020B0502040204020203"/>
              </a:rPr>
              <a:t>Fully condensed</a:t>
            </a:r>
          </a:p>
          <a:p>
            <a:pPr algn="ctr"/>
            <a:r>
              <a:rPr lang="en-US" dirty="0">
                <a:latin typeface="Lucida grande" panose="020B0502040204020203"/>
              </a:rPr>
              <a:t>(Attraction-dominated)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4FE4C90A-D9F8-EBD9-6B39-6E4F37832073}"/>
              </a:ext>
            </a:extLst>
          </p:cNvPr>
          <p:cNvGrpSpPr/>
          <p:nvPr/>
        </p:nvGrpSpPr>
        <p:grpSpPr>
          <a:xfrm>
            <a:off x="2343151" y="2567672"/>
            <a:ext cx="8167823" cy="1825590"/>
            <a:chOff x="1813985" y="2681972"/>
            <a:chExt cx="7876820" cy="1760548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BB0D265-5AAB-A11E-F82E-447DC61C3219}"/>
                </a:ext>
              </a:extLst>
            </p:cNvPr>
            <p:cNvSpPr/>
            <p:nvPr/>
          </p:nvSpPr>
          <p:spPr>
            <a:xfrm rot="5400000">
              <a:off x="6075360" y="-704498"/>
              <a:ext cx="125420" cy="697389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251A9D0-6216-1C32-F6C1-362373B4C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322" y="2681972"/>
              <a:ext cx="157694" cy="170836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AD08820-59DF-74D8-4808-ECDA1FC51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3985" y="2904838"/>
              <a:ext cx="7876820" cy="1537682"/>
            </a:xfrm>
            <a:prstGeom prst="rect">
              <a:avLst/>
            </a:prstGeom>
          </p:spPr>
        </p:pic>
      </p:grp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6C969A70-51BF-C06F-60CF-CC73117D0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452"/>
          <a:stretch/>
        </p:blipFill>
        <p:spPr>
          <a:xfrm>
            <a:off x="2728356" y="4208522"/>
            <a:ext cx="886911" cy="1475690"/>
          </a:xfrm>
          <a:prstGeom prst="rect">
            <a:avLst/>
          </a:prstGeom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B4EF8BA3-F8E7-4C71-D3F1-C144467E9D25}"/>
              </a:ext>
            </a:extLst>
          </p:cNvPr>
          <p:cNvSpPr/>
          <p:nvPr/>
        </p:nvSpPr>
        <p:spPr>
          <a:xfrm>
            <a:off x="4748742" y="2798772"/>
            <a:ext cx="3857625" cy="3914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6B4258D2-5525-4F91-4D14-13C296714A78}"/>
              </a:ext>
            </a:extLst>
          </p:cNvPr>
          <p:cNvSpPr txBox="1"/>
          <p:nvPr/>
        </p:nvSpPr>
        <p:spPr>
          <a:xfrm>
            <a:off x="8301567" y="5859910"/>
            <a:ext cx="2524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grande" panose="020B0502040204020203"/>
              </a:rPr>
              <a:t>Fully swollen (Repulsion-dominated)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23147-BC0F-C3E3-E0AC-0B253C1D4C58}"/>
              </a:ext>
            </a:extLst>
          </p:cNvPr>
          <p:cNvSpPr txBox="1"/>
          <p:nvPr/>
        </p:nvSpPr>
        <p:spPr>
          <a:xfrm>
            <a:off x="438544" y="2974157"/>
            <a:ext cx="165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Lucida grande" panose="020B0502040204020203"/>
              </a:rPr>
              <a:t>Polymer density distributions from SCFT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84F6C-49FF-00C5-BB9C-07BC0037DA19}"/>
              </a:ext>
            </a:extLst>
          </p:cNvPr>
          <p:cNvSpPr txBox="1"/>
          <p:nvPr/>
        </p:nvSpPr>
        <p:spPr>
          <a:xfrm>
            <a:off x="438544" y="4493368"/>
            <a:ext cx="1598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Lucida grande" panose="020B0502040204020203"/>
              </a:rPr>
              <a:t>Corresponding schematic (insight)</a:t>
            </a:r>
          </a:p>
        </p:txBody>
      </p: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>
            <a:extLst>
              <a:ext uri="{FF2B5EF4-FFF2-40B4-BE49-F238E27FC236}">
                <a16:creationId xmlns:a16="http://schemas.microsoft.com/office/drawing/2014/main" id="{B1EF67B0-DD8B-D966-28D2-FB3B7B49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998" y="4736482"/>
            <a:ext cx="2328083" cy="204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AC1884-20F0-41F6-C54D-C7A5C4144092}"/>
              </a:ext>
            </a:extLst>
          </p:cNvPr>
          <p:cNvGrpSpPr/>
          <p:nvPr/>
        </p:nvGrpSpPr>
        <p:grpSpPr>
          <a:xfrm>
            <a:off x="791509" y="1811995"/>
            <a:ext cx="3477686" cy="1848294"/>
            <a:chOff x="2155884" y="1185546"/>
            <a:chExt cx="3766680" cy="20018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0F8A42F-0D39-3EB4-4FE2-38B84E622DAF}"/>
              </a:ext>
            </a:extLst>
          </p:cNvPr>
          <p:cNvSpPr/>
          <p:nvPr/>
        </p:nvSpPr>
        <p:spPr>
          <a:xfrm>
            <a:off x="5425160" y="3034583"/>
            <a:ext cx="1695773" cy="535919"/>
          </a:xfrm>
          <a:prstGeom prst="rightArrow">
            <a:avLst>
              <a:gd name="adj1" fmla="val 42333"/>
              <a:gd name="adj2" fmla="val 56389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32A00C8-30BE-1BF3-658A-E574CEB92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12" y="4263623"/>
            <a:ext cx="4839603" cy="15614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A4420C9-A5FD-8E60-E1E2-67038298D1CD}"/>
              </a:ext>
            </a:extLst>
          </p:cNvPr>
          <p:cNvSpPr txBox="1"/>
          <p:nvPr/>
        </p:nvSpPr>
        <p:spPr>
          <a:xfrm>
            <a:off x="5009887" y="3806510"/>
            <a:ext cx="24889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Particle-to-field and </a:t>
            </a:r>
            <a:br>
              <a:rPr lang="en-US" sz="1400" dirty="0">
                <a:latin typeface="Lucida grande" panose="020B0502040204020203"/>
              </a:rPr>
            </a:br>
            <a:r>
              <a:rPr lang="en-US" sz="1400" dirty="0">
                <a:latin typeface="Lucida grande" panose="020B0502040204020203"/>
              </a:rPr>
              <a:t>Hubbard—</a:t>
            </a:r>
            <a:r>
              <a:rPr lang="en-US" sz="1400" dirty="0" err="1">
                <a:latin typeface="Lucida grande" panose="020B0502040204020203"/>
              </a:rPr>
              <a:t>Stratonovich</a:t>
            </a:r>
            <a:r>
              <a:rPr lang="en-US" sz="1400" dirty="0">
                <a:latin typeface="Lucida grande" panose="020B0502040204020203"/>
              </a:rPr>
              <a:t> transformations, </a:t>
            </a:r>
            <a:br>
              <a:rPr lang="en-US" sz="1400" dirty="0">
                <a:latin typeface="Lucida grande" panose="020B0502040204020203"/>
              </a:rPr>
            </a:br>
            <a:r>
              <a:rPr lang="en-US" sz="1400" dirty="0">
                <a:latin typeface="Lucida grande" panose="020B0502040204020203"/>
              </a:rPr>
              <a:t>saddle-point approximation, </a:t>
            </a:r>
            <a:br>
              <a:rPr lang="en-US" sz="1400" dirty="0">
                <a:latin typeface="Lucida grande" panose="020B0502040204020203"/>
              </a:rPr>
            </a:br>
            <a:r>
              <a:rPr lang="en-US" sz="1400" dirty="0">
                <a:latin typeface="Lucida grande" panose="020B0502040204020203"/>
              </a:rPr>
              <a:t>functional minimization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9DC94C-D93F-D5A3-4A55-EC74045D794C}"/>
              </a:ext>
            </a:extLst>
          </p:cNvPr>
          <p:cNvSpPr txBox="1"/>
          <p:nvPr/>
        </p:nvSpPr>
        <p:spPr>
          <a:xfrm>
            <a:off x="1583747" y="1383067"/>
            <a:ext cx="174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Lucida grande" panose="020B0502040204020203"/>
              </a:rPr>
              <a:t>Interactions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4B0974-D92A-287B-AF79-40F151BCF448}"/>
              </a:ext>
            </a:extLst>
          </p:cNvPr>
          <p:cNvSpPr/>
          <p:nvPr/>
        </p:nvSpPr>
        <p:spPr>
          <a:xfrm>
            <a:off x="601614" y="1811995"/>
            <a:ext cx="3908437" cy="1918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CB6102-EF3D-2A69-C707-AC1C5EA34DEF}"/>
              </a:ext>
            </a:extLst>
          </p:cNvPr>
          <p:cNvSpPr/>
          <p:nvPr/>
        </p:nvSpPr>
        <p:spPr>
          <a:xfrm>
            <a:off x="111312" y="4187749"/>
            <a:ext cx="4902201" cy="1832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C12394-8BB4-C751-4021-5D300AA08B04}"/>
              </a:ext>
            </a:extLst>
          </p:cNvPr>
          <p:cNvSpPr txBox="1"/>
          <p:nvPr/>
        </p:nvSpPr>
        <p:spPr>
          <a:xfrm>
            <a:off x="1659046" y="3818091"/>
            <a:ext cx="174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Lucida grande" panose="020B0502040204020203"/>
              </a:rPr>
              <a:t>System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364BA0D-974B-771B-75A9-61C267866345}"/>
              </a:ext>
            </a:extLst>
          </p:cNvPr>
          <p:cNvSpPr txBox="1"/>
          <p:nvPr/>
        </p:nvSpPr>
        <p:spPr>
          <a:xfrm>
            <a:off x="8270770" y="1097773"/>
            <a:ext cx="339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Lucida grande" panose="020B0502040204020203"/>
              </a:rPr>
              <a:t>Self-consistent Field Equations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8DE8F2B0-1D31-22A8-60EC-20A130D782F7}"/>
              </a:ext>
            </a:extLst>
          </p:cNvPr>
          <p:cNvSpPr/>
          <p:nvPr/>
        </p:nvSpPr>
        <p:spPr>
          <a:xfrm>
            <a:off x="7530252" y="1597560"/>
            <a:ext cx="252301" cy="2370008"/>
          </a:xfrm>
          <a:prstGeom prst="leftBrace">
            <a:avLst>
              <a:gd name="adj1" fmla="val 48913"/>
              <a:gd name="adj2" fmla="val 5142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21D38F-E2BB-17F6-0B35-926082963831}"/>
              </a:ext>
            </a:extLst>
          </p:cNvPr>
          <p:cNvGrpSpPr/>
          <p:nvPr/>
        </p:nvGrpSpPr>
        <p:grpSpPr>
          <a:xfrm>
            <a:off x="7857852" y="1620133"/>
            <a:ext cx="4220969" cy="2961018"/>
            <a:chOff x="7397284" y="1863551"/>
            <a:chExt cx="4220969" cy="296101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322AFE0-87B1-0B86-A0F3-693904DA7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97284" y="1863551"/>
              <a:ext cx="4220969" cy="252923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B69F82F-516D-5A81-7029-1D921A67F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85666" y="4276390"/>
              <a:ext cx="3200400" cy="548179"/>
            </a:xfrm>
            <a:prstGeom prst="rect">
              <a:avLst/>
            </a:prstGeom>
          </p:spPr>
        </p:pic>
      </p:grpSp>
      <p:pic>
        <p:nvPicPr>
          <p:cNvPr id="108" name="Picture 107">
            <a:extLst>
              <a:ext uri="{FF2B5EF4-FFF2-40B4-BE49-F238E27FC236}">
                <a16:creationId xmlns:a16="http://schemas.microsoft.com/office/drawing/2014/main" id="{4FF7AD0C-8D8B-8C9D-99CA-8CC07BACD7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3063" y="5114724"/>
            <a:ext cx="1801954" cy="303056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0AB49707-9BF7-23AD-2272-730D1A284F3D}"/>
              </a:ext>
            </a:extLst>
          </p:cNvPr>
          <p:cNvSpPr txBox="1"/>
          <p:nvPr/>
        </p:nvSpPr>
        <p:spPr>
          <a:xfrm>
            <a:off x="7837167" y="5548060"/>
            <a:ext cx="4290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Lucida grande" panose="020B0502040204020203"/>
              </a:rPr>
              <a:t>For PEMs, we are most interested in polymer, sidechain, and proton distributions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D1D1910-2D7A-C5B4-AD55-F2A159F091B0}"/>
              </a:ext>
            </a:extLst>
          </p:cNvPr>
          <p:cNvSpPr/>
          <p:nvPr/>
        </p:nvSpPr>
        <p:spPr>
          <a:xfrm>
            <a:off x="8788400" y="2527179"/>
            <a:ext cx="2917889" cy="60804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E8418C-0455-AE52-F3BC-38025FB419D3}"/>
              </a:ext>
            </a:extLst>
          </p:cNvPr>
          <p:cNvSpPr/>
          <p:nvPr/>
        </p:nvSpPr>
        <p:spPr>
          <a:xfrm>
            <a:off x="8788400" y="4655770"/>
            <a:ext cx="2524231" cy="3658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978</Words>
  <Application>Microsoft Office PowerPoint</Application>
  <PresentationFormat>Widescreen</PresentationFormat>
  <Paragraphs>144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Nafion PEM morphologies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Our SCFT systematically includes these coupled interactions</vt:lpstr>
      <vt:lpstr>Our SCFT systematically includes these coupled interactions</vt:lpstr>
      <vt:lpstr>Motivation</vt:lpstr>
      <vt:lpstr>System</vt:lpstr>
      <vt:lpstr>Model</vt:lpstr>
      <vt:lpstr>Sidechain only    (Continuous Gaussian Chain)</vt:lpstr>
      <vt:lpstr>Sidechain only    (Continuous Gaussian Chain)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63</cp:revision>
  <dcterms:created xsi:type="dcterms:W3CDTF">2022-03-28T18:43:16Z</dcterms:created>
  <dcterms:modified xsi:type="dcterms:W3CDTF">2024-07-19T22:32:11Z</dcterms:modified>
</cp:coreProperties>
</file>