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58" r:id="rId2"/>
    <p:sldId id="257" r:id="rId3"/>
    <p:sldId id="259" r:id="rId4"/>
    <p:sldId id="260" r:id="rId5"/>
    <p:sldId id="261" r:id="rId6"/>
    <p:sldId id="262" r:id="rId7"/>
    <p:sldId id="275" r:id="rId8"/>
    <p:sldId id="270" r:id="rId9"/>
    <p:sldId id="271" r:id="rId10"/>
    <p:sldId id="274" r:id="rId11"/>
    <p:sldId id="273" r:id="rId12"/>
    <p:sldId id="27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99902A-6DB3-4A13-9B91-BEABFDA2FC16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C596C9-87D6-4397-8274-514E510AA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244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433E94-83B5-4B26-8916-D4EF4B3AA85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9FF4863-5167-4CCE-8057-1DE15AD8B7D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598553"/>
            <a:ext cx="12192000" cy="13300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B5CDF3-DED2-4E40-A825-D5E9AA5A72F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chemeClr val="bg1"/>
                </a:solidFill>
                <a:latin typeface="Lucida grande" panose="020B0502040204020203" pitchFamily="2" charset="0"/>
                <a:ea typeface="Lucida grande" panose="020B0502040204020203" pitchFamily="2" charset="0"/>
                <a:cs typeface="Lucida grande" panose="020B0502040204020203" pitchFamily="2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37DACA-AC21-447C-99BB-3624C96A260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D9191-6DA1-4AEB-AE9C-C0EF7BE60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4D7FE-1DA8-4DDC-868E-9C63CED48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5911C0E6-D9CE-431C-92CB-BB39B872F93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D6CCE9-4BD3-44F2-8C0F-2C11A103BC7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11" y="5904225"/>
            <a:ext cx="2546605" cy="78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957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6BC0C-4C88-4816-98A5-9965E6D2D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77D8-D6DB-42E5-9431-EA9B5ED5D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1157"/>
            <a:ext cx="10515600" cy="510924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2400"/>
            </a:lvl1pPr>
            <a:lvl2pPr>
              <a:lnSpc>
                <a:spcPct val="100000"/>
              </a:lnSpc>
              <a:defRPr sz="2000"/>
            </a:lvl2pPr>
            <a:lvl3pPr>
              <a:lnSpc>
                <a:spcPct val="100000"/>
              </a:lnSpc>
              <a:defRPr sz="18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D949B-00AD-4429-A88D-B1F88EE38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172DE-BF81-4211-ADEE-8D6BA4F03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E037F-8C6A-463A-AD34-23049631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61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CC032-DDA2-4193-AC0B-B1AAFCBD7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0515600" cy="800128"/>
          </a:xfrm>
        </p:spPr>
        <p:txBody>
          <a:bodyPr tIns="0" bIns="0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5C0D1E-1C0F-40F1-8C10-98205C63F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ACED04-9E56-4294-BD8B-490862AB5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AFC649-0DAD-443A-B85E-5CB9716D0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319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4A58A6-9497-4602-8410-9582AF89F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EF2855-21B3-46AD-A09A-BF3FFC0FB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A7E9D0-3951-4711-A315-85055E0B2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831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 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37975-E7E2-C95E-E57A-D699ACD4535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SI: Table of Contents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6E0C81-686E-6CE5-DA4D-9604289BC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724E9D-A530-CFF5-A90E-570D10761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7F9EB7-EA69-4D8E-ED2F-3DB6D9A08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432FB9-3C18-C466-ACEA-EC4AB88C05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613847"/>
            <a:ext cx="9677400" cy="904904"/>
          </a:xfrm>
        </p:spPr>
        <p:txBody>
          <a:bodyPr/>
          <a:lstStyle>
            <a:lvl1pPr marL="0" indent="0">
              <a:buNone/>
              <a:defRPr/>
            </a:lvl1pPr>
            <a:lvl2pPr>
              <a:defRPr/>
            </a:lvl2pPr>
          </a:lstStyle>
          <a:p>
            <a:pPr lvl="0"/>
            <a:r>
              <a:rPr lang="en-US" dirty="0"/>
              <a:t>Insert Custom Title Above</a:t>
            </a:r>
          </a:p>
          <a:p>
            <a:pPr lvl="0"/>
            <a:endParaRPr lang="en-US" dirty="0"/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  <a:p>
            <a:pPr lvl="0"/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FAA0CAFE-1864-D149-5BFB-0ADEC248238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8200" y="2679874"/>
            <a:ext cx="7015163" cy="973137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[ Supp ] Button Links Here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AEAEA8C6-3F6B-C1D8-ADFC-2A97AE3FF50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039937" y="3811588"/>
            <a:ext cx="8269315" cy="69532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Edit in Slide Master View (</a:t>
            </a:r>
            <a:r>
              <a:rPr lang="en-US" dirty="0" err="1"/>
              <a:t>Alt+Q</a:t>
            </a:r>
            <a:r>
              <a:rPr lang="en-US" dirty="0"/>
              <a:t> for search)</a:t>
            </a:r>
          </a:p>
        </p:txBody>
      </p:sp>
    </p:spTree>
    <p:extLst>
      <p:ext uri="{BB962C8B-B14F-4D97-AF65-F5344CB8AC3E}">
        <p14:creationId xmlns:p14="http://schemas.microsoft.com/office/powerpoint/2010/main" val="266035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" Target="../slides/slide4.xml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9A77EBE3-DE33-473D-B84E-0B96EDA0F2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7" r="6018" b="82064"/>
          <a:stretch/>
        </p:blipFill>
        <p:spPr>
          <a:xfrm>
            <a:off x="0" y="0"/>
            <a:ext cx="12192000" cy="953877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2DEC41-EEAE-461C-9286-7CFA6846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617"/>
            <a:ext cx="10515600" cy="80012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B40C1-6A14-4D48-955E-298CDABC4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89362"/>
            <a:ext cx="10515600" cy="48691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A672B-135B-4E81-8C74-2091FD165F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4120F-B682-40F4-98C7-41DF819AB0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44C9A-AD5E-4A18-989E-5A4F8C9BB4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1C0E6-D9CE-431C-92CB-BB39B872F93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Double Bracket 6">
            <a:hlinkClick r:id="rId8" action="ppaction://hlinksldjump"/>
            <a:extLst>
              <a:ext uri="{FF2B5EF4-FFF2-40B4-BE49-F238E27FC236}">
                <a16:creationId xmlns:a16="http://schemas.microsoft.com/office/drawing/2014/main" id="{5D492677-861D-1835-796E-816F874DF12C}"/>
              </a:ext>
            </a:extLst>
          </p:cNvPr>
          <p:cNvSpPr/>
          <p:nvPr userDrawn="1"/>
        </p:nvSpPr>
        <p:spPr>
          <a:xfrm>
            <a:off x="11580019" y="115585"/>
            <a:ext cx="502920" cy="173736"/>
          </a:xfrm>
          <a:prstGeom prst="bracketPair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FreightSans Pro Semibold" panose="02000603040000020004" pitchFamily="50" charset="0"/>
              </a:rPr>
              <a:t>Supp</a:t>
            </a:r>
          </a:p>
        </p:txBody>
      </p:sp>
    </p:spTree>
    <p:extLst>
      <p:ext uri="{BB962C8B-B14F-4D97-AF65-F5344CB8AC3E}">
        <p14:creationId xmlns:p14="http://schemas.microsoft.com/office/powerpoint/2010/main" val="12134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  <p:sldLayoutId id="2147483660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8.png"/><Relationship Id="rId7" Type="http://schemas.openxmlformats.org/officeDocument/2006/relationships/image" Target="../media/image2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11" Type="http://schemas.openxmlformats.org/officeDocument/2006/relationships/image" Target="../media/image23.png"/><Relationship Id="rId5" Type="http://schemas.openxmlformats.org/officeDocument/2006/relationships/image" Target="../media/image20.png"/><Relationship Id="rId10" Type="http://schemas.openxmlformats.org/officeDocument/2006/relationships/image" Target="../media/image28.png"/><Relationship Id="rId4" Type="http://schemas.openxmlformats.org/officeDocument/2006/relationships/image" Target="../media/image19.png"/><Relationship Id="rId9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F5142-C11C-A214-FD05-75B4FB232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4E567-DF9B-D48E-1DBB-9EC44FFACE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1157"/>
            <a:ext cx="10515600" cy="800129"/>
          </a:xfrm>
        </p:spPr>
        <p:txBody>
          <a:bodyPr>
            <a:normAutofit/>
          </a:bodyPr>
          <a:lstStyle/>
          <a:p>
            <a:r>
              <a:rPr lang="en-US" sz="2000" dirty="0"/>
              <a:t>The Poisson—Boltzmann equation must be solved many times during the solving procedure for self-consistent field equations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B7FF58-A66A-9505-4C38-37218991C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9DD199-FFBA-8FD7-ECB8-A820E0DA70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8397" y="2017698"/>
            <a:ext cx="4017585" cy="1358171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1363201-2268-DA16-B81C-6B6E0FE96E65}"/>
              </a:ext>
            </a:extLst>
          </p:cNvPr>
          <p:cNvSpPr txBox="1">
            <a:spLocks/>
          </p:cNvSpPr>
          <p:nvPr/>
        </p:nvSpPr>
        <p:spPr>
          <a:xfrm>
            <a:off x="838200" y="3595757"/>
            <a:ext cx="10515600" cy="8001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For the counterion-only system, numerically solving the PB equation is difficult due to the length scale of the decay. 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EEF1E20-47CF-C636-5376-A4A5743C5504}"/>
              </a:ext>
            </a:extLst>
          </p:cNvPr>
          <p:cNvSpPr txBox="1">
            <a:spLocks/>
          </p:cNvSpPr>
          <p:nvPr/>
        </p:nvSpPr>
        <p:spPr>
          <a:xfrm>
            <a:off x="838200" y="4575987"/>
            <a:ext cx="10744200" cy="20618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Key characteristics of PB equation</a:t>
            </a:r>
          </a:p>
          <a:p>
            <a:pPr lvl="1"/>
            <a:r>
              <a:rPr lang="en-US" sz="1600" dirty="0"/>
              <a:t>Highly non-linear</a:t>
            </a:r>
          </a:p>
          <a:p>
            <a:pPr lvl="1"/>
            <a:r>
              <a:rPr lang="en-US" sz="1600" dirty="0"/>
              <a:t>One boundary corresponds to charged surface, while other corresponds to charge neutrality of system</a:t>
            </a:r>
          </a:p>
          <a:p>
            <a:pPr lvl="1"/>
            <a:r>
              <a:rPr lang="en-US" sz="1600" dirty="0"/>
              <a:t>Can be numerically solved using NBC—NBC or NBC—DBC (due to compatibility condition/charge neutrality)</a:t>
            </a:r>
          </a:p>
        </p:txBody>
      </p:sp>
    </p:spTree>
    <p:extLst>
      <p:ext uri="{BB962C8B-B14F-4D97-AF65-F5344CB8AC3E}">
        <p14:creationId xmlns:p14="http://schemas.microsoft.com/office/powerpoint/2010/main" val="29002972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C427B7-831A-502E-BD6D-0D7F0BCBB7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6" name="Picture 10">
            <a:extLst>
              <a:ext uri="{FF2B5EF4-FFF2-40B4-BE49-F238E27FC236}">
                <a16:creationId xmlns:a16="http://schemas.microsoft.com/office/drawing/2014/main" id="{6BF90413-C0D7-19BE-630F-2C31106F5E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285" y="1323301"/>
            <a:ext cx="2016820" cy="1482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628C490-9822-0282-F834-C6D8A2339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Effect of domain size, modifying right grid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7A7FC9-1511-4948-8B25-372C0B8A7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10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FE713C-DE14-86E9-0794-012B044AC44C}"/>
              </a:ext>
            </a:extLst>
          </p:cNvPr>
          <p:cNvSpPr txBox="1"/>
          <p:nvPr/>
        </p:nvSpPr>
        <p:spPr>
          <a:xfrm>
            <a:off x="0" y="3204148"/>
            <a:ext cx="1211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 = 100</a:t>
            </a:r>
          </a:p>
          <a:p>
            <a:pPr algn="ctr"/>
            <a:r>
              <a:rPr lang="en-US" dirty="0"/>
              <a:t>(N=1000)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5457FB-153D-2D18-B8E0-BCF76D4214C1}"/>
              </a:ext>
            </a:extLst>
          </p:cNvPr>
          <p:cNvSpPr txBox="1"/>
          <p:nvPr/>
        </p:nvSpPr>
        <p:spPr>
          <a:xfrm>
            <a:off x="50800" y="4568369"/>
            <a:ext cx="1160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 = 101</a:t>
            </a:r>
          </a:p>
          <a:p>
            <a:pPr algn="ctr"/>
            <a:r>
              <a:rPr lang="en-US" dirty="0"/>
              <a:t>(N=1051)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18215F-E6D1-1CD6-F5CD-C3125D2C6F5F}"/>
              </a:ext>
            </a:extLst>
          </p:cNvPr>
          <p:cNvSpPr txBox="1"/>
          <p:nvPr/>
        </p:nvSpPr>
        <p:spPr>
          <a:xfrm>
            <a:off x="50800" y="5840976"/>
            <a:ext cx="1160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 = 110</a:t>
            </a:r>
          </a:p>
          <a:p>
            <a:pPr algn="ctr"/>
            <a:r>
              <a:rPr lang="en-US" dirty="0"/>
              <a:t>(N=1508)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723146-A752-C947-F39A-268B97D6546D}"/>
              </a:ext>
            </a:extLst>
          </p:cNvPr>
          <p:cNvSpPr txBox="1"/>
          <p:nvPr/>
        </p:nvSpPr>
        <p:spPr>
          <a:xfrm>
            <a:off x="3365486" y="3204148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Original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179A5E-92EE-BC0D-08CE-182AFC392093}"/>
              </a:ext>
            </a:extLst>
          </p:cNvPr>
          <p:cNvSpPr txBox="1"/>
          <p:nvPr/>
        </p:nvSpPr>
        <p:spPr>
          <a:xfrm>
            <a:off x="3267227" y="4429869"/>
            <a:ext cx="14000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Extend right (evenly)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093B4A-16B4-6D86-E88E-86553260D17A}"/>
              </a:ext>
            </a:extLst>
          </p:cNvPr>
          <p:cNvSpPr txBox="1"/>
          <p:nvPr/>
        </p:nvSpPr>
        <p:spPr>
          <a:xfrm>
            <a:off x="101600" y="1934402"/>
            <a:ext cx="1109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 = 95</a:t>
            </a:r>
          </a:p>
          <a:p>
            <a:pPr algn="ctr"/>
            <a:r>
              <a:rPr lang="en-US" dirty="0"/>
              <a:t>(N=746)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2917ED-6D01-1C14-24C9-D84D5E76F117}"/>
              </a:ext>
            </a:extLst>
          </p:cNvPr>
          <p:cNvSpPr txBox="1"/>
          <p:nvPr/>
        </p:nvSpPr>
        <p:spPr>
          <a:xfrm>
            <a:off x="3365486" y="1885734"/>
            <a:ext cx="1301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Chop from right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5C5C52B-B28A-29CE-2989-B4580E418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754" y="2687522"/>
            <a:ext cx="2016820" cy="1482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7563E86B-FD9E-8AEA-B2D6-2F9C4595DA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753" y="4037938"/>
            <a:ext cx="2016821" cy="1482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70F0142E-1D3B-B972-6B43-14D3C8BE63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752" y="5388355"/>
            <a:ext cx="2016820" cy="1482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E1FD5EB4-586A-FF33-8924-068230D8A9A4}"/>
              </a:ext>
            </a:extLst>
          </p:cNvPr>
          <p:cNvGrpSpPr/>
          <p:nvPr/>
        </p:nvGrpSpPr>
        <p:grpSpPr>
          <a:xfrm>
            <a:off x="4972936" y="2257567"/>
            <a:ext cx="7117464" cy="3091965"/>
            <a:chOff x="5079128" y="2117963"/>
            <a:chExt cx="7117464" cy="3091965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64971D9-FEB3-D2C5-FCEB-1DEBB68A5778}"/>
                </a:ext>
              </a:extLst>
            </p:cNvPr>
            <p:cNvSpPr txBox="1"/>
            <p:nvPr/>
          </p:nvSpPr>
          <p:spPr>
            <a:xfrm>
              <a:off x="7232054" y="2117963"/>
              <a:ext cx="3213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 = −20e-20</a:t>
              </a:r>
            </a:p>
          </p:txBody>
        </p:sp>
        <p:pic>
          <p:nvPicPr>
            <p:cNvPr id="4110" name="Picture 14">
              <a:extLst>
                <a:ext uri="{FF2B5EF4-FFF2-40B4-BE49-F238E27FC236}">
                  <a16:creationId xmlns:a16="http://schemas.microsoft.com/office/drawing/2014/main" id="{8AB00CEA-1D3A-C687-5D38-922D9420FD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79128" y="2580733"/>
              <a:ext cx="3579097" cy="26291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12" name="Picture 16">
              <a:extLst>
                <a:ext uri="{FF2B5EF4-FFF2-40B4-BE49-F238E27FC236}">
                  <a16:creationId xmlns:a16="http://schemas.microsoft.com/office/drawing/2014/main" id="{F6BE39ED-D089-0B06-354D-78E31B723F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94704" y="2532065"/>
              <a:ext cx="3501888" cy="26291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1868C48-3E08-0544-536B-17A2A58F7BB2}"/>
                </a:ext>
              </a:extLst>
            </p:cNvPr>
            <p:cNvSpPr/>
            <p:nvPr/>
          </p:nvSpPr>
          <p:spPr>
            <a:xfrm>
              <a:off x="8560595" y="2600264"/>
              <a:ext cx="73818" cy="2152711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67607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E6E43-0725-3B88-DC7A-CB09649B4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1480800" cy="800128"/>
          </a:xfrm>
        </p:spPr>
        <p:txBody>
          <a:bodyPr>
            <a:noAutofit/>
          </a:bodyPr>
          <a:lstStyle/>
          <a:p>
            <a:r>
              <a:rPr lang="en-US" sz="3200" dirty="0"/>
              <a:t>Addition of homogeneous background charge (z &gt; 95)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729100-60DF-93DD-FE95-4A614BBCF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11</a:t>
            </a:fld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3AA0B2CA-305D-0102-6853-106CFC8B0CD8}"/>
              </a:ext>
            </a:extLst>
          </p:cNvPr>
          <p:cNvGrpSpPr/>
          <p:nvPr/>
        </p:nvGrpSpPr>
        <p:grpSpPr>
          <a:xfrm>
            <a:off x="38100" y="1597438"/>
            <a:ext cx="4043015" cy="5029791"/>
            <a:chOff x="2594" y="1399811"/>
            <a:chExt cx="4043015" cy="5029791"/>
          </a:xfrm>
        </p:grpSpPr>
        <p:pic>
          <p:nvPicPr>
            <p:cNvPr id="3098" name="Picture 26">
              <a:extLst>
                <a:ext uri="{FF2B5EF4-FFF2-40B4-BE49-F238E27FC236}">
                  <a16:creationId xmlns:a16="http://schemas.microsoft.com/office/drawing/2014/main" id="{7AD77E36-B196-31B3-9EDE-249884DE59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48" y="1741661"/>
              <a:ext cx="3032261" cy="18623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0EAA61F-C9A7-2F94-8192-BDE86166A5F8}"/>
                </a:ext>
              </a:extLst>
            </p:cNvPr>
            <p:cNvSpPr txBox="1"/>
            <p:nvPr/>
          </p:nvSpPr>
          <p:spPr>
            <a:xfrm>
              <a:off x="531494" y="1399811"/>
              <a:ext cx="203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 = −1e-20</a:t>
              </a:r>
            </a:p>
          </p:txBody>
        </p:sp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7C2BBEAC-412B-E65E-4C06-8C8C2CEB96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4" y="4116961"/>
              <a:ext cx="4043015" cy="18623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1B07469-E52A-F2DA-DE11-1149B5990346}"/>
                </a:ext>
              </a:extLst>
            </p:cNvPr>
            <p:cNvSpPr txBox="1"/>
            <p:nvPr/>
          </p:nvSpPr>
          <p:spPr>
            <a:xfrm>
              <a:off x="511297" y="3786815"/>
              <a:ext cx="2066486" cy="3756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 = +1e-20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84806ED-8471-FA2C-B8D3-0461A19634EF}"/>
                </a:ext>
              </a:extLst>
            </p:cNvPr>
            <p:cNvCxnSpPr>
              <a:cxnSpLocks/>
            </p:cNvCxnSpPr>
            <p:nvPr/>
          </p:nvCxnSpPr>
          <p:spPr>
            <a:xfrm>
              <a:off x="2089657" y="1801104"/>
              <a:ext cx="0" cy="396152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43E073F-6E9D-9A14-91D1-B6026BD55BB3}"/>
                </a:ext>
              </a:extLst>
            </p:cNvPr>
            <p:cNvSpPr txBox="1"/>
            <p:nvPr/>
          </p:nvSpPr>
          <p:spPr>
            <a:xfrm>
              <a:off x="1910309" y="5897502"/>
              <a:ext cx="918664" cy="5321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Homo charge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A6641566-DD5F-69AA-C2D0-D168E4C884B4}"/>
              </a:ext>
            </a:extLst>
          </p:cNvPr>
          <p:cNvGrpSpPr/>
          <p:nvPr/>
        </p:nvGrpSpPr>
        <p:grpSpPr>
          <a:xfrm>
            <a:off x="4070849" y="1597438"/>
            <a:ext cx="4043016" cy="5040230"/>
            <a:chOff x="4005811" y="1396741"/>
            <a:chExt cx="4043016" cy="5040230"/>
          </a:xfrm>
        </p:grpSpPr>
        <p:pic>
          <p:nvPicPr>
            <p:cNvPr id="3100" name="Picture 28">
              <a:extLst>
                <a:ext uri="{FF2B5EF4-FFF2-40B4-BE49-F238E27FC236}">
                  <a16:creationId xmlns:a16="http://schemas.microsoft.com/office/drawing/2014/main" id="{3A758434-8039-8F74-A1C7-B5FA961440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16077" y="1731041"/>
              <a:ext cx="3032262" cy="18623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942C621-68DF-33B8-5F7B-2CC583A193D5}"/>
                </a:ext>
              </a:extLst>
            </p:cNvPr>
            <p:cNvSpPr txBox="1"/>
            <p:nvPr/>
          </p:nvSpPr>
          <p:spPr>
            <a:xfrm>
              <a:off x="4534665" y="1396741"/>
              <a:ext cx="203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 = −5e-20</a:t>
              </a:r>
            </a:p>
          </p:txBody>
        </p:sp>
        <p:pic>
          <p:nvPicPr>
            <p:cNvPr id="16" name="Picture 4">
              <a:extLst>
                <a:ext uri="{FF2B5EF4-FFF2-40B4-BE49-F238E27FC236}">
                  <a16:creationId xmlns:a16="http://schemas.microsoft.com/office/drawing/2014/main" id="{AFB2799D-062A-8A7A-8981-71709FFF41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5811" y="4116961"/>
              <a:ext cx="4043016" cy="18623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9435957-E2B9-1C82-3B69-D3EFAC94CD69}"/>
                </a:ext>
              </a:extLst>
            </p:cNvPr>
            <p:cNvSpPr txBox="1"/>
            <p:nvPr/>
          </p:nvSpPr>
          <p:spPr>
            <a:xfrm>
              <a:off x="4518063" y="3753433"/>
              <a:ext cx="2048602" cy="372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 = +5e-20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C973081-85A4-087A-99E6-2DE0E3571307}"/>
                </a:ext>
              </a:extLst>
            </p:cNvPr>
            <p:cNvCxnSpPr>
              <a:cxnSpLocks/>
            </p:cNvCxnSpPr>
            <p:nvPr/>
          </p:nvCxnSpPr>
          <p:spPr>
            <a:xfrm>
              <a:off x="6086475" y="1801104"/>
              <a:ext cx="0" cy="396152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1F8F801-BC9C-F6E3-E4E6-36591D8E991A}"/>
                </a:ext>
              </a:extLst>
            </p:cNvPr>
            <p:cNvSpPr txBox="1"/>
            <p:nvPr/>
          </p:nvSpPr>
          <p:spPr>
            <a:xfrm>
              <a:off x="5905165" y="5909476"/>
              <a:ext cx="910713" cy="527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Homo charge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53BA095-2AE5-BF87-E89E-F3A8CC9B0A7A}"/>
              </a:ext>
            </a:extLst>
          </p:cNvPr>
          <p:cNvGrpSpPr/>
          <p:nvPr/>
        </p:nvGrpSpPr>
        <p:grpSpPr>
          <a:xfrm>
            <a:off x="8063397" y="1632543"/>
            <a:ext cx="4043016" cy="5015524"/>
            <a:chOff x="8025028" y="1399811"/>
            <a:chExt cx="4043016" cy="5015524"/>
          </a:xfrm>
        </p:grpSpPr>
        <p:pic>
          <p:nvPicPr>
            <p:cNvPr id="3106" name="Picture 34">
              <a:extLst>
                <a:ext uri="{FF2B5EF4-FFF2-40B4-BE49-F238E27FC236}">
                  <a16:creationId xmlns:a16="http://schemas.microsoft.com/office/drawing/2014/main" id="{B5062D8F-CDFF-67E4-0C01-A5B1144E63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66892" y="1760932"/>
              <a:ext cx="3032260" cy="18623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90F31E7-15E3-E10F-8DC8-922EDA6C6D73}"/>
                </a:ext>
              </a:extLst>
            </p:cNvPr>
            <p:cNvSpPr txBox="1"/>
            <p:nvPr/>
          </p:nvSpPr>
          <p:spPr>
            <a:xfrm>
              <a:off x="8610600" y="1399811"/>
              <a:ext cx="203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 = −10e-20</a:t>
              </a:r>
            </a:p>
          </p:txBody>
        </p:sp>
        <p:pic>
          <p:nvPicPr>
            <p:cNvPr id="27" name="Picture 6">
              <a:extLst>
                <a:ext uri="{FF2B5EF4-FFF2-40B4-BE49-F238E27FC236}">
                  <a16:creationId xmlns:a16="http://schemas.microsoft.com/office/drawing/2014/main" id="{48F6D043-A69D-8932-0D21-8E9DE329B15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25028" y="4133798"/>
              <a:ext cx="4043016" cy="18292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FB5647D-51CD-F09B-37DC-533C823D4678}"/>
                </a:ext>
              </a:extLst>
            </p:cNvPr>
            <p:cNvSpPr txBox="1"/>
            <p:nvPr/>
          </p:nvSpPr>
          <p:spPr>
            <a:xfrm>
              <a:off x="8818077" y="3780766"/>
              <a:ext cx="1740488" cy="3163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 = +10e-20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980E16F-FBEE-D204-A7FD-95EE2E0A02B5}"/>
                </a:ext>
              </a:extLst>
            </p:cNvPr>
            <p:cNvCxnSpPr>
              <a:cxnSpLocks/>
            </p:cNvCxnSpPr>
            <p:nvPr/>
          </p:nvCxnSpPr>
          <p:spPr>
            <a:xfrm>
              <a:off x="10142386" y="1834882"/>
              <a:ext cx="0" cy="39350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967C212-CC99-BE85-7EF6-1B239232F7D7}"/>
                </a:ext>
              </a:extLst>
            </p:cNvPr>
            <p:cNvSpPr txBox="1"/>
            <p:nvPr/>
          </p:nvSpPr>
          <p:spPr>
            <a:xfrm>
              <a:off x="10151911" y="5967177"/>
              <a:ext cx="773740" cy="4481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Homo charge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6A783396-368F-C1F3-B720-EDC9FEF644AB}"/>
              </a:ext>
            </a:extLst>
          </p:cNvPr>
          <p:cNvSpPr txBox="1"/>
          <p:nvPr/>
        </p:nvSpPr>
        <p:spPr>
          <a:xfrm>
            <a:off x="369969" y="1064863"/>
            <a:ext cx="9188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Homogeneous charge negative for (z&gt;95), colors indicate different charge densities</a:t>
            </a:r>
          </a:p>
        </p:txBody>
      </p:sp>
    </p:spTree>
    <p:extLst>
      <p:ext uri="{BB962C8B-B14F-4D97-AF65-F5344CB8AC3E}">
        <p14:creationId xmlns:p14="http://schemas.microsoft.com/office/powerpoint/2010/main" val="11731658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0D2DA-E6EA-48A8-1E5F-8B94ECDF5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065F11-7EED-7880-F9B6-FC8F9A95C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12</a:t>
            </a:fld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B75EF46-9F03-0CF1-DB0D-08336609C1E5}"/>
              </a:ext>
            </a:extLst>
          </p:cNvPr>
          <p:cNvSpPr txBox="1">
            <a:spLocks/>
          </p:cNvSpPr>
          <p:nvPr/>
        </p:nvSpPr>
        <p:spPr>
          <a:xfrm>
            <a:off x="838200" y="1566333"/>
            <a:ext cx="10515600" cy="346286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Map this grid onto the computational grid used in SCFT</a:t>
            </a:r>
          </a:p>
          <a:p>
            <a:r>
              <a:rPr lang="en-US" sz="2000" dirty="0"/>
              <a:t>Run SCFT</a:t>
            </a:r>
          </a:p>
          <a:p>
            <a:r>
              <a:rPr lang="en-US" sz="2000" dirty="0"/>
              <a:t>Get morphologies</a:t>
            </a:r>
          </a:p>
        </p:txBody>
      </p:sp>
    </p:spTree>
    <p:extLst>
      <p:ext uri="{BB962C8B-B14F-4D97-AF65-F5344CB8AC3E}">
        <p14:creationId xmlns:p14="http://schemas.microsoft.com/office/powerpoint/2010/main" val="682375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CB29E-6A32-61D1-FB50-6B45F9B31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attempts (1 of 3)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0ED732-2F58-A9A9-03CE-5435FC3D7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76597A-B639-7BA9-1DC9-A7943FDE7F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13" y="1917466"/>
            <a:ext cx="3761882" cy="2644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>
            <a:extLst>
              <a:ext uri="{FF2B5EF4-FFF2-40B4-BE49-F238E27FC236}">
                <a16:creationId xmlns:a16="http://schemas.microsoft.com/office/drawing/2014/main" id="{A95E716E-7625-8B1D-A1D9-C66DD69BA4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4177" y="1896481"/>
            <a:ext cx="3761883" cy="2662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2">
            <a:extLst>
              <a:ext uri="{FF2B5EF4-FFF2-40B4-BE49-F238E27FC236}">
                <a16:creationId xmlns:a16="http://schemas.microsoft.com/office/drawing/2014/main" id="{8AD7A420-FB1E-7F70-D7B6-00FE283801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2295" y="1921379"/>
            <a:ext cx="3761882" cy="2662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C34774D-B861-5E85-2FD6-BF18CE26B933}"/>
              </a:ext>
            </a:extLst>
          </p:cNvPr>
          <p:cNvSpPr txBox="1"/>
          <p:nvPr/>
        </p:nvSpPr>
        <p:spPr>
          <a:xfrm>
            <a:off x="540412" y="1393754"/>
            <a:ext cx="7281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Neumann – Dirichlet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E61515-D2AA-1EA3-D10F-F990D56DABDC}"/>
              </a:ext>
            </a:extLst>
          </p:cNvPr>
          <p:cNvSpPr txBox="1"/>
          <p:nvPr/>
        </p:nvSpPr>
        <p:spPr>
          <a:xfrm>
            <a:off x="1106488" y="4700464"/>
            <a:ext cx="9791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Good for 1 </a:t>
            </a:r>
            <a:r>
              <a:rPr lang="en-US" sz="1400" dirty="0" err="1"/>
              <a:t>uC</a:t>
            </a:r>
            <a:r>
              <a:rPr lang="en-US" sz="1400" dirty="0"/>
              <a:t>/cm2, cannot provide natural boundary for higher surface charge densities even for very high N</a:t>
            </a:r>
          </a:p>
        </p:txBody>
      </p:sp>
    </p:spTree>
    <p:extLst>
      <p:ext uri="{BB962C8B-B14F-4D97-AF65-F5344CB8AC3E}">
        <p14:creationId xmlns:p14="http://schemas.microsoft.com/office/powerpoint/2010/main" val="3396716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221344-9B07-70C5-96DD-88E4EB5D58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920BF-D61C-F37C-E3B5-E7A0FD1ED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attempts (2 of 3)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8E9C0-5043-91A8-080F-968DB7523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3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6B4AE2-43C1-6E41-92C0-32731F5D5F55}"/>
              </a:ext>
            </a:extLst>
          </p:cNvPr>
          <p:cNvSpPr txBox="1"/>
          <p:nvPr/>
        </p:nvSpPr>
        <p:spPr>
          <a:xfrm>
            <a:off x="511970" y="1291832"/>
            <a:ext cx="7281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Neumann – (D) – Neumann 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AC42F6-3BBF-8B6B-BA20-E107CA55F201}"/>
              </a:ext>
            </a:extLst>
          </p:cNvPr>
          <p:cNvSpPr txBox="1"/>
          <p:nvPr/>
        </p:nvSpPr>
        <p:spPr>
          <a:xfrm>
            <a:off x="723637" y="1818493"/>
            <a:ext cx="9791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Neumann on both sides but choose an arbitrary point to set the value of </a:t>
            </a: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FDBEE4CD-A59F-46C8-FFE6-666508217E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95" y="3043039"/>
            <a:ext cx="3045949" cy="2241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6">
            <a:extLst>
              <a:ext uri="{FF2B5EF4-FFF2-40B4-BE49-F238E27FC236}">
                <a16:creationId xmlns:a16="http://schemas.microsoft.com/office/drawing/2014/main" id="{9BDAEB08-7E9D-3CD8-77ED-D239292FAD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0668" y="3043535"/>
            <a:ext cx="3132700" cy="2241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8">
            <a:extLst>
              <a:ext uri="{FF2B5EF4-FFF2-40B4-BE49-F238E27FC236}">
                <a16:creationId xmlns:a16="http://schemas.microsoft.com/office/drawing/2014/main" id="{F2AD9AEE-C327-1ED5-1D9E-1684259732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3368" y="3058331"/>
            <a:ext cx="3132700" cy="2241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BFA3C1F-380A-CF8B-D605-9618CE49A783}"/>
              </a:ext>
            </a:extLst>
          </p:cNvPr>
          <p:cNvSpPr txBox="1"/>
          <p:nvPr/>
        </p:nvSpPr>
        <p:spPr>
          <a:xfrm>
            <a:off x="723637" y="2164013"/>
            <a:ext cx="9791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(Numerically ill-conditioned, but some </a:t>
            </a:r>
            <a:r>
              <a:rPr lang="en-US" sz="1400" dirty="0" err="1"/>
              <a:t>stackoverflow</a:t>
            </a:r>
            <a:r>
              <a:rPr lang="en-US" sz="1400" dirty="0"/>
              <a:t> comments recommended it for similar problems)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574009-B2E9-9C29-5683-DD317E48E7E1}"/>
              </a:ext>
            </a:extLst>
          </p:cNvPr>
          <p:cNvSpPr txBox="1"/>
          <p:nvPr/>
        </p:nvSpPr>
        <p:spPr>
          <a:xfrm>
            <a:off x="1111678" y="5701485"/>
            <a:ext cx="8921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Visually okay, but when implemented into full SCFT, very wrong results (not shown)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788EAF-2793-C4F8-DC75-110B5D2B216A}"/>
              </a:ext>
            </a:extLst>
          </p:cNvPr>
          <p:cNvSpPr txBox="1"/>
          <p:nvPr/>
        </p:nvSpPr>
        <p:spPr>
          <a:xfrm>
            <a:off x="1264751" y="2750017"/>
            <a:ext cx="23160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−5e-20 C/nm2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1639C11-2C81-994C-76B7-F2DFEB0E06E7}"/>
              </a:ext>
            </a:extLst>
          </p:cNvPr>
          <p:cNvSpPr txBox="1"/>
          <p:nvPr/>
        </p:nvSpPr>
        <p:spPr>
          <a:xfrm>
            <a:off x="4376489" y="2719777"/>
            <a:ext cx="23160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−10e-20 C/nm2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6A5C0C9-AE49-49D6-88E1-7DB7F508113A}"/>
              </a:ext>
            </a:extLst>
          </p:cNvPr>
          <p:cNvSpPr txBox="1"/>
          <p:nvPr/>
        </p:nvSpPr>
        <p:spPr>
          <a:xfrm>
            <a:off x="7461401" y="2736106"/>
            <a:ext cx="23160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−20e-20 C/nm2</a:t>
            </a:r>
          </a:p>
        </p:txBody>
      </p:sp>
    </p:spTree>
    <p:extLst>
      <p:ext uri="{BB962C8B-B14F-4D97-AF65-F5344CB8AC3E}">
        <p14:creationId xmlns:p14="http://schemas.microsoft.com/office/powerpoint/2010/main" val="1913113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802D25-2A72-492F-50C7-C967EF93A9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4F7EE-3373-8622-2E82-335098D49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attempts (3 of 3)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6AD7BB-0E99-FDE8-55DF-C8A1DB073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4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7EEC96-FDBF-B95E-2C84-AEFFE4283461}"/>
              </a:ext>
            </a:extLst>
          </p:cNvPr>
          <p:cNvSpPr txBox="1"/>
          <p:nvPr/>
        </p:nvSpPr>
        <p:spPr>
          <a:xfrm>
            <a:off x="511970" y="1291832"/>
            <a:ext cx="7281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“Heat” equation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811AAB-FF28-5B21-D0ED-4BFD1946AFBD}"/>
              </a:ext>
            </a:extLst>
          </p:cNvPr>
          <p:cNvSpPr txBox="1"/>
          <p:nvPr/>
        </p:nvSpPr>
        <p:spPr>
          <a:xfrm>
            <a:off x="723637" y="1818493"/>
            <a:ext cx="9791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Neumann on both sides but iterate until “steady state”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AF65B33-7A50-3629-EF45-4D1D8307774C}"/>
              </a:ext>
            </a:extLst>
          </p:cNvPr>
          <p:cNvSpPr txBox="1"/>
          <p:nvPr/>
        </p:nvSpPr>
        <p:spPr>
          <a:xfrm>
            <a:off x="1158973" y="4686179"/>
            <a:ext cx="8921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Natural boundary condition not met</a:t>
            </a:r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2AED19B8-3A67-5CAA-E6FD-DD65C6C1E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8174" y="2488165"/>
            <a:ext cx="2616204" cy="1851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3E60ECA8-A3D1-FDB3-21BB-D97C4CEAEB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2183" y="2488164"/>
            <a:ext cx="2554604" cy="1851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7029EE86-9DA5-F671-6ECE-99C78B714F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970" y="2472649"/>
            <a:ext cx="2616204" cy="1867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8">
            <a:extLst>
              <a:ext uri="{FF2B5EF4-FFF2-40B4-BE49-F238E27FC236}">
                <a16:creationId xmlns:a16="http://schemas.microsoft.com/office/drawing/2014/main" id="{F1946930-9C3F-CB17-791D-E7B837162D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4378" y="2488164"/>
            <a:ext cx="2616205" cy="1851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6508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0EBBBF-F380-B640-D4F2-AA1A339166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192BF-C9A2-4ACD-8FC1-E057CDC8F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Non-uniform grid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6D7261-C633-6242-90A1-F564051B9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5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11D51-830A-8BA3-49DD-2769B4FA9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1156"/>
            <a:ext cx="10515600" cy="3948043"/>
          </a:xfrm>
        </p:spPr>
        <p:txBody>
          <a:bodyPr>
            <a:normAutofit/>
          </a:bodyPr>
          <a:lstStyle/>
          <a:p>
            <a:r>
              <a:rPr lang="en-US" sz="2000" dirty="0"/>
              <a:t>So far, all uniform grid (space between points equal along line) finite difference</a:t>
            </a:r>
          </a:p>
          <a:p>
            <a:r>
              <a:rPr lang="en-US" sz="2000" dirty="0"/>
              <a:t>However, solution changes drastically at one interface and slowly at another (log function)</a:t>
            </a:r>
          </a:p>
          <a:p>
            <a:r>
              <a:rPr lang="en-US" sz="2000" dirty="0"/>
              <a:t>Finite difference is amenable to grid stretching, but must follow some rules</a:t>
            </a:r>
          </a:p>
          <a:p>
            <a:pPr lvl="1"/>
            <a:r>
              <a:rPr lang="en-US" sz="1600" dirty="0"/>
              <a:t>Mapping needs to be 1-to-1 (easy to accomplish)</a:t>
            </a:r>
          </a:p>
          <a:p>
            <a:pPr lvl="1"/>
            <a:r>
              <a:rPr lang="en-US" sz="1600" dirty="0"/>
              <a:t>Stretching must be smooth and continuous (adds some limitations)</a:t>
            </a:r>
          </a:p>
          <a:p>
            <a:pPr lvl="1"/>
            <a:r>
              <a:rPr lang="en-US" sz="1600" dirty="0"/>
              <a:t>For numerical accuracy, stretching function low slope when solution high slope (requires some expectation of solution)</a:t>
            </a:r>
          </a:p>
          <a:p>
            <a:r>
              <a:rPr lang="en-US" sz="2000" dirty="0"/>
              <a:t>For the remaining slides:</a:t>
            </a:r>
          </a:p>
          <a:p>
            <a:pPr lvl="1"/>
            <a:endParaRPr lang="en-US" sz="16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63669C3-6507-2110-8470-5681385DC3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173" y="5129913"/>
            <a:ext cx="3629940" cy="720972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B1813F2-66FD-D5BF-0763-B058B523625D}"/>
              </a:ext>
            </a:extLst>
          </p:cNvPr>
          <p:cNvCxnSpPr/>
          <p:nvPr/>
        </p:nvCxnSpPr>
        <p:spPr>
          <a:xfrm>
            <a:off x="5397500" y="5541540"/>
            <a:ext cx="1397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72786CB-221C-3255-1D9A-3B13D3756B6B}"/>
              </a:ext>
            </a:extLst>
          </p:cNvPr>
          <p:cNvSpPr txBox="1"/>
          <p:nvPr/>
        </p:nvSpPr>
        <p:spPr>
          <a:xfrm>
            <a:off x="4980037" y="5131481"/>
            <a:ext cx="22319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 = 0.08, D = 0.5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F068CC5-65F1-55A2-3839-29DC701FD2F7}"/>
              </a:ext>
            </a:extLst>
          </p:cNvPr>
          <p:cNvSpPr txBox="1"/>
          <p:nvPr/>
        </p:nvSpPr>
        <p:spPr>
          <a:xfrm>
            <a:off x="1992443" y="6405606"/>
            <a:ext cx="3531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Can do more in-depth explanations later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04E8232-3CF1-B852-F8C4-B71D85DC4359}"/>
              </a:ext>
            </a:extLst>
          </p:cNvPr>
          <p:cNvGrpSpPr/>
          <p:nvPr/>
        </p:nvGrpSpPr>
        <p:grpSpPr>
          <a:xfrm>
            <a:off x="7509154" y="4431451"/>
            <a:ext cx="3006446" cy="1842146"/>
            <a:chOff x="7525853" y="4620467"/>
            <a:chExt cx="3006446" cy="1842146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8650F166-CCDD-4666-E7F2-B63709F1AF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25853" y="4620467"/>
              <a:ext cx="3006446" cy="1842146"/>
            </a:xfrm>
            <a:prstGeom prst="rect">
              <a:avLst/>
            </a:prstGeom>
          </p:spPr>
        </p:pic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59D9CFA-7275-FFEF-8208-E205046DA0DF}"/>
                </a:ext>
              </a:extLst>
            </p:cNvPr>
            <p:cNvCxnSpPr/>
            <p:nvPr/>
          </p:nvCxnSpPr>
          <p:spPr>
            <a:xfrm>
              <a:off x="7704667" y="6079065"/>
              <a:ext cx="3048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630D226-0969-1E16-3F55-B6F1C7EF42BC}"/>
                </a:ext>
              </a:extLst>
            </p:cNvPr>
            <p:cNvCxnSpPr>
              <a:cxnSpLocks/>
            </p:cNvCxnSpPr>
            <p:nvPr/>
          </p:nvCxnSpPr>
          <p:spPr>
            <a:xfrm>
              <a:off x="7747000" y="5844402"/>
              <a:ext cx="52493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0EF85B6-F632-2ABE-4680-7869FE4F739E}"/>
                </a:ext>
              </a:extLst>
            </p:cNvPr>
            <p:cNvCxnSpPr>
              <a:cxnSpLocks/>
            </p:cNvCxnSpPr>
            <p:nvPr/>
          </p:nvCxnSpPr>
          <p:spPr>
            <a:xfrm>
              <a:off x="7704667" y="5600806"/>
              <a:ext cx="82973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E71C67B-103C-A1B3-A092-C53C7363AC22}"/>
                </a:ext>
              </a:extLst>
            </p:cNvPr>
            <p:cNvCxnSpPr>
              <a:cxnSpLocks/>
            </p:cNvCxnSpPr>
            <p:nvPr/>
          </p:nvCxnSpPr>
          <p:spPr>
            <a:xfrm>
              <a:off x="7704667" y="5363740"/>
              <a:ext cx="108373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5869E36-07C7-E20C-5B1E-C32D09CC5838}"/>
                </a:ext>
              </a:extLst>
            </p:cNvPr>
            <p:cNvCxnSpPr>
              <a:cxnSpLocks/>
            </p:cNvCxnSpPr>
            <p:nvPr/>
          </p:nvCxnSpPr>
          <p:spPr>
            <a:xfrm>
              <a:off x="7704667" y="5131481"/>
              <a:ext cx="143086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F6A9E09-6085-95D6-3F09-6B865C9533FA}"/>
                </a:ext>
              </a:extLst>
            </p:cNvPr>
            <p:cNvCxnSpPr>
              <a:cxnSpLocks/>
            </p:cNvCxnSpPr>
            <p:nvPr/>
          </p:nvCxnSpPr>
          <p:spPr>
            <a:xfrm>
              <a:off x="7704667" y="4898073"/>
              <a:ext cx="201506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AE0B808-97E5-06CA-E7F4-8A0934A075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09467" y="6079065"/>
              <a:ext cx="0" cy="23225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FC75BF8-78D1-091C-A1D5-99B5512C90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71934" y="5844402"/>
              <a:ext cx="0" cy="46692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B5D2CBD-4FF7-074F-66E3-5C69CC639D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34400" y="5609740"/>
              <a:ext cx="0" cy="7015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A9EB29-694B-48C8-6935-7E08E75574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88400" y="5377482"/>
              <a:ext cx="0" cy="9338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1628610B-EF75-118D-A983-AC94F4191C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35533" y="5158367"/>
              <a:ext cx="0" cy="115295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00EED51-C3A0-A97C-F1DE-FDCBFB65D2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19733" y="4927597"/>
              <a:ext cx="0" cy="138372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626D9346-0619-CCAD-3FB5-49EF9BD035C6}"/>
              </a:ext>
            </a:extLst>
          </p:cNvPr>
          <p:cNvSpPr txBox="1"/>
          <p:nvPr/>
        </p:nvSpPr>
        <p:spPr>
          <a:xfrm>
            <a:off x="7472793" y="6301181"/>
            <a:ext cx="1257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Fine grid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873EB7C-C2E3-2684-A2B2-0CC131E75049}"/>
              </a:ext>
            </a:extLst>
          </p:cNvPr>
          <p:cNvSpPr txBox="1"/>
          <p:nvPr/>
        </p:nvSpPr>
        <p:spPr>
          <a:xfrm>
            <a:off x="9096810" y="6310653"/>
            <a:ext cx="1257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Coarse grid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3E5272F-7A5B-7AA3-2368-88AF8D6CBF7A}"/>
              </a:ext>
            </a:extLst>
          </p:cNvPr>
          <p:cNvSpPr txBox="1"/>
          <p:nvPr/>
        </p:nvSpPr>
        <p:spPr>
          <a:xfrm>
            <a:off x="1385220" y="5804318"/>
            <a:ext cx="4012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Fine grid at one boundary, coarse at another</a:t>
            </a:r>
          </a:p>
        </p:txBody>
      </p:sp>
    </p:spTree>
    <p:extLst>
      <p:ext uri="{BB962C8B-B14F-4D97-AF65-F5344CB8AC3E}">
        <p14:creationId xmlns:p14="http://schemas.microsoft.com/office/powerpoint/2010/main" val="3624171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E5023-4573-F8E7-2A17-7AF829FEB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83C95A-90F3-EE7A-8D56-417C9139A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18">
            <a:extLst>
              <a:ext uri="{FF2B5EF4-FFF2-40B4-BE49-F238E27FC236}">
                <a16:creationId xmlns:a16="http://schemas.microsoft.com/office/drawing/2014/main" id="{BC564CD1-82C0-EA4D-3C89-103B2A65CE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3369" y="1036745"/>
            <a:ext cx="1704553" cy="125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0">
            <a:extLst>
              <a:ext uri="{FF2B5EF4-FFF2-40B4-BE49-F238E27FC236}">
                <a16:creationId xmlns:a16="http://schemas.microsoft.com/office/drawing/2014/main" id="{903D5C4B-4038-A9B4-9EE2-C74DD145BA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6433" y="2179354"/>
            <a:ext cx="1704553" cy="125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2">
            <a:extLst>
              <a:ext uri="{FF2B5EF4-FFF2-40B4-BE49-F238E27FC236}">
                <a16:creationId xmlns:a16="http://schemas.microsoft.com/office/drawing/2014/main" id="{C2738025-F240-6B03-0474-41EA59EEAE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7964" y="3321120"/>
            <a:ext cx="1704553" cy="125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4">
            <a:extLst>
              <a:ext uri="{FF2B5EF4-FFF2-40B4-BE49-F238E27FC236}">
                <a16:creationId xmlns:a16="http://schemas.microsoft.com/office/drawing/2014/main" id="{56204380-B1DE-6787-60C2-6A12EB76E8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7963" y="4462886"/>
            <a:ext cx="1704553" cy="125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6">
            <a:extLst>
              <a:ext uri="{FF2B5EF4-FFF2-40B4-BE49-F238E27FC236}">
                <a16:creationId xmlns:a16="http://schemas.microsoft.com/office/drawing/2014/main" id="{53E399FB-05C2-90F8-4631-428986B5B4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7962" y="5604652"/>
            <a:ext cx="1704553" cy="125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BCC3D3A-DC97-5C26-ED8A-DD38C037D533}"/>
              </a:ext>
            </a:extLst>
          </p:cNvPr>
          <p:cNvSpPr txBox="1"/>
          <p:nvPr/>
        </p:nvSpPr>
        <p:spPr>
          <a:xfrm>
            <a:off x="2286000" y="1482694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 = 50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7DA8B0-3FBD-9F53-1E92-15F483E64AA6}"/>
              </a:ext>
            </a:extLst>
          </p:cNvPr>
          <p:cNvSpPr txBox="1"/>
          <p:nvPr/>
        </p:nvSpPr>
        <p:spPr>
          <a:xfrm>
            <a:off x="2277535" y="2621362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 = 100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D53978-65C3-3EDC-D32C-A327A3287EAD}"/>
              </a:ext>
            </a:extLst>
          </p:cNvPr>
          <p:cNvSpPr txBox="1"/>
          <p:nvPr/>
        </p:nvSpPr>
        <p:spPr>
          <a:xfrm>
            <a:off x="2277533" y="3760030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 = 250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B4BD60-9D9C-4CD8-06BC-92F2EEAD9573}"/>
              </a:ext>
            </a:extLst>
          </p:cNvPr>
          <p:cNvSpPr txBox="1"/>
          <p:nvPr/>
        </p:nvSpPr>
        <p:spPr>
          <a:xfrm>
            <a:off x="2277533" y="4867991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 = 500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964B54-2E22-9E43-9BCF-65340B5312C6}"/>
              </a:ext>
            </a:extLst>
          </p:cNvPr>
          <p:cNvSpPr txBox="1"/>
          <p:nvPr/>
        </p:nvSpPr>
        <p:spPr>
          <a:xfrm>
            <a:off x="2184401" y="5975952"/>
            <a:ext cx="12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 = 1000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B2E9B9B-39E2-4933-7D8F-FC9AFE900909}"/>
              </a:ext>
            </a:extLst>
          </p:cNvPr>
          <p:cNvCxnSpPr>
            <a:cxnSpLocks/>
          </p:cNvCxnSpPr>
          <p:nvPr/>
        </p:nvCxnSpPr>
        <p:spPr>
          <a:xfrm>
            <a:off x="4656669" y="1036745"/>
            <a:ext cx="0" cy="568473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425A7C8-96AC-9C3B-068B-56EA971850A3}"/>
              </a:ext>
            </a:extLst>
          </p:cNvPr>
          <p:cNvSpPr txBox="1"/>
          <p:nvPr/>
        </p:nvSpPr>
        <p:spPr>
          <a:xfrm>
            <a:off x="5579532" y="2619092"/>
            <a:ext cx="5215468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Vertical lines: grid points (like a number line)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Transition between coarse grid and fine grid occurs at the “knee” (red)</a:t>
            </a:r>
          </a:p>
          <a:p>
            <a:pPr marL="742950" lvl="1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Fraction of points on either side of the knee is the same as N increases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Allows for accurate solution of highly changing potential at right boundary and gradual decay at left boundary</a:t>
            </a:r>
          </a:p>
        </p:txBody>
      </p:sp>
    </p:spTree>
    <p:extLst>
      <p:ext uri="{BB962C8B-B14F-4D97-AF65-F5344CB8AC3E}">
        <p14:creationId xmlns:p14="http://schemas.microsoft.com/office/powerpoint/2010/main" val="1489669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8BA33-6CE8-4C6A-4397-2E8BAE79F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with analytical results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4C6B200-B8E2-6E95-7A7F-8E7753C12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7</a:t>
            </a:fld>
            <a:endParaRPr 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14B33E95-8636-64AA-9F76-53A662868F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27" y="2231687"/>
            <a:ext cx="4716334" cy="3529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F4558A8F-B6B2-7CA4-0161-044C6CB80145}"/>
              </a:ext>
            </a:extLst>
          </p:cNvPr>
          <p:cNvGrpSpPr/>
          <p:nvPr/>
        </p:nvGrpSpPr>
        <p:grpSpPr>
          <a:xfrm>
            <a:off x="5244599" y="3219969"/>
            <a:ext cx="4709248" cy="713790"/>
            <a:chOff x="5134212" y="2736080"/>
            <a:chExt cx="4709248" cy="71379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C1866C3-7612-7965-D320-B34EA517051D}"/>
                </a:ext>
              </a:extLst>
            </p:cNvPr>
            <p:cNvSpPr txBox="1"/>
            <p:nvPr/>
          </p:nvSpPr>
          <p:spPr>
            <a:xfrm>
              <a:off x="5134212" y="2736080"/>
              <a:ext cx="12361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Dotted:</a:t>
              </a: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B5D56FF-CA26-7459-7D96-4776181EE9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21626" y="2760427"/>
              <a:ext cx="3621834" cy="369331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8E33595-02C6-CC3B-10F5-6AB7CDED35CA}"/>
                </a:ext>
              </a:extLst>
            </p:cNvPr>
            <p:cNvSpPr txBox="1"/>
            <p:nvPr/>
          </p:nvSpPr>
          <p:spPr>
            <a:xfrm>
              <a:off x="6352279" y="3172871"/>
              <a:ext cx="33605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Infinite boundary condition, log-divergence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C36A51E-6FB0-386C-59CB-4D619D139825}"/>
              </a:ext>
            </a:extLst>
          </p:cNvPr>
          <p:cNvGrpSpPr/>
          <p:nvPr/>
        </p:nvGrpSpPr>
        <p:grpSpPr>
          <a:xfrm>
            <a:off x="5244599" y="4277973"/>
            <a:ext cx="6947401" cy="1395318"/>
            <a:chOff x="5134212" y="3794084"/>
            <a:chExt cx="6947401" cy="139531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4141201-BD02-DBF5-CFAF-72D175EA4B0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96000" y="3812952"/>
              <a:ext cx="2743201" cy="961828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0772536-6113-1FAD-AFB3-9A39BCF0E82B}"/>
                </a:ext>
              </a:extLst>
            </p:cNvPr>
            <p:cNvSpPr txBox="1"/>
            <p:nvPr/>
          </p:nvSpPr>
          <p:spPr>
            <a:xfrm>
              <a:off x="9127066" y="4705092"/>
              <a:ext cx="2743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Srinivasan et al. Part I. 2024. </a:t>
              </a:r>
              <a:r>
                <a:rPr lang="en-US" sz="1200" i="1" dirty="0"/>
                <a:t>Langmuir</a:t>
              </a:r>
              <a:endParaRPr lang="en-US" sz="12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A10584F-3755-7EBF-F80D-35C85FFF10E7}"/>
                </a:ext>
              </a:extLst>
            </p:cNvPr>
            <p:cNvSpPr txBox="1"/>
            <p:nvPr/>
          </p:nvSpPr>
          <p:spPr>
            <a:xfrm>
              <a:off x="9127066" y="3794084"/>
              <a:ext cx="295454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Note: midpoint concentration can be calculated analytically but wasn’t quite right. In plots, used midpoint concentration obtained with N = 10,000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A0B6B1B-1E11-A18F-7F04-5F71BA849150}"/>
                </a:ext>
              </a:extLst>
            </p:cNvPr>
            <p:cNvSpPr txBox="1"/>
            <p:nvPr/>
          </p:nvSpPr>
          <p:spPr>
            <a:xfrm>
              <a:off x="5134212" y="3937254"/>
              <a:ext cx="12361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Dashed: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7C655A2-0E61-BE57-D4E2-1A58BF41242B}"/>
                </a:ext>
              </a:extLst>
            </p:cNvPr>
            <p:cNvSpPr txBox="1"/>
            <p:nvPr/>
          </p:nvSpPr>
          <p:spPr>
            <a:xfrm>
              <a:off x="6096000" y="4912403"/>
              <a:ext cx="33605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Finite boundary condition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4C07408-F892-3741-7084-598D31A30CE1}"/>
              </a:ext>
            </a:extLst>
          </p:cNvPr>
          <p:cNvSpPr txBox="1"/>
          <p:nvPr/>
        </p:nvSpPr>
        <p:spPr>
          <a:xfrm>
            <a:off x="5244599" y="2364780"/>
            <a:ext cx="5033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Solid: numerical solution using N=5000 points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1E2717-118B-9C48-D5F5-25AC96842749}"/>
              </a:ext>
            </a:extLst>
          </p:cNvPr>
          <p:cNvSpPr txBox="1"/>
          <p:nvPr/>
        </p:nvSpPr>
        <p:spPr>
          <a:xfrm>
            <a:off x="709041" y="1893133"/>
            <a:ext cx="4128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Colors: Surface charge densities in </a:t>
            </a:r>
            <a:r>
              <a:rPr lang="en-US" sz="1600" dirty="0" err="1"/>
              <a:t>uC</a:t>
            </a:r>
            <a:r>
              <a:rPr lang="en-US" sz="1600" dirty="0"/>
              <a:t>/cm2</a:t>
            </a:r>
          </a:p>
        </p:txBody>
      </p:sp>
    </p:spTree>
    <p:extLst>
      <p:ext uri="{BB962C8B-B14F-4D97-AF65-F5344CB8AC3E}">
        <p14:creationId xmlns:p14="http://schemas.microsoft.com/office/powerpoint/2010/main" val="3614348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36272-836D-489D-55E0-0D4D0B415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of number of grid points (N)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B67C98-748A-3022-A142-F88F92AB6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8</a:t>
            </a:fld>
            <a:endParaRPr lang="en-US"/>
          </a:p>
        </p:txBody>
      </p:sp>
      <p:pic>
        <p:nvPicPr>
          <p:cNvPr id="1042" name="Picture 18">
            <a:extLst>
              <a:ext uri="{FF2B5EF4-FFF2-40B4-BE49-F238E27FC236}">
                <a16:creationId xmlns:a16="http://schemas.microsoft.com/office/drawing/2014/main" id="{A64E2537-7F5C-6576-CE5E-4997091DE7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902" y="1036745"/>
            <a:ext cx="1704553" cy="125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27394E69-756B-7B07-6C3E-0F0C4DA7B2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966" y="2179354"/>
            <a:ext cx="1704553" cy="125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>
            <a:extLst>
              <a:ext uri="{FF2B5EF4-FFF2-40B4-BE49-F238E27FC236}">
                <a16:creationId xmlns:a16="http://schemas.microsoft.com/office/drawing/2014/main" id="{ADE9A683-F360-2DDB-5BEB-ADB131974D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497" y="3321120"/>
            <a:ext cx="1704553" cy="125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>
            <a:extLst>
              <a:ext uri="{FF2B5EF4-FFF2-40B4-BE49-F238E27FC236}">
                <a16:creationId xmlns:a16="http://schemas.microsoft.com/office/drawing/2014/main" id="{B6ACD7A2-AE91-3798-8448-C4C2867489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496" y="4462886"/>
            <a:ext cx="1704553" cy="125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>
            <a:extLst>
              <a:ext uri="{FF2B5EF4-FFF2-40B4-BE49-F238E27FC236}">
                <a16:creationId xmlns:a16="http://schemas.microsoft.com/office/drawing/2014/main" id="{428F7499-02F0-B225-5A07-BA7A38229A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495" y="5604652"/>
            <a:ext cx="1704553" cy="125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40976B6-03C0-93A4-9F20-39B7C3E2C186}"/>
              </a:ext>
            </a:extLst>
          </p:cNvPr>
          <p:cNvSpPr txBox="1"/>
          <p:nvPr/>
        </p:nvSpPr>
        <p:spPr>
          <a:xfrm>
            <a:off x="118533" y="1482694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 = 50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A4C896-AC34-703A-9D84-D7C492C1F379}"/>
              </a:ext>
            </a:extLst>
          </p:cNvPr>
          <p:cNvSpPr txBox="1"/>
          <p:nvPr/>
        </p:nvSpPr>
        <p:spPr>
          <a:xfrm>
            <a:off x="110068" y="2621362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 = 100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596658-D5B9-C4F3-8E6C-A9B32C80B5FA}"/>
              </a:ext>
            </a:extLst>
          </p:cNvPr>
          <p:cNvSpPr txBox="1"/>
          <p:nvPr/>
        </p:nvSpPr>
        <p:spPr>
          <a:xfrm>
            <a:off x="110066" y="3760030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 = 250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6EA0B1-2660-E27B-1BE9-D20619B11B15}"/>
              </a:ext>
            </a:extLst>
          </p:cNvPr>
          <p:cNvSpPr txBox="1"/>
          <p:nvPr/>
        </p:nvSpPr>
        <p:spPr>
          <a:xfrm>
            <a:off x="110066" y="4867991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 = 500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E3DEF5-9259-C55E-CCBD-D61835F23BD8}"/>
              </a:ext>
            </a:extLst>
          </p:cNvPr>
          <p:cNvSpPr txBox="1"/>
          <p:nvPr/>
        </p:nvSpPr>
        <p:spPr>
          <a:xfrm>
            <a:off x="110066" y="5975952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 = 1000</a:t>
            </a:r>
          </a:p>
        </p:txBody>
      </p:sp>
      <p:pic>
        <p:nvPicPr>
          <p:cNvPr id="1054" name="Picture 30">
            <a:extLst>
              <a:ext uri="{FF2B5EF4-FFF2-40B4-BE49-F238E27FC236}">
                <a16:creationId xmlns:a16="http://schemas.microsoft.com/office/drawing/2014/main" id="{17D58055-CFDA-D44C-E657-8E42DB0F92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4441" y="1541611"/>
            <a:ext cx="3347104" cy="2388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>
            <a:extLst>
              <a:ext uri="{FF2B5EF4-FFF2-40B4-BE49-F238E27FC236}">
                <a16:creationId xmlns:a16="http://schemas.microsoft.com/office/drawing/2014/main" id="{6F34F49E-973E-D946-E050-9354D9AC18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6111" y="3590171"/>
            <a:ext cx="3211537" cy="2388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>
            <a:extLst>
              <a:ext uri="{FF2B5EF4-FFF2-40B4-BE49-F238E27FC236}">
                <a16:creationId xmlns:a16="http://schemas.microsoft.com/office/drawing/2014/main" id="{8D14E277-BDD1-4CFC-BAD5-8AD4D035DA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8565" y="1559682"/>
            <a:ext cx="3347103" cy="2352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>
            <a:extLst>
              <a:ext uri="{FF2B5EF4-FFF2-40B4-BE49-F238E27FC236}">
                <a16:creationId xmlns:a16="http://schemas.microsoft.com/office/drawing/2014/main" id="{E6C8F860-301E-1B4F-862A-9555AEA5C0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6101" y="3598693"/>
            <a:ext cx="3229563" cy="2304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B399F55-9CD1-7E09-D6F3-16DC0CEC9835}"/>
              </a:ext>
            </a:extLst>
          </p:cNvPr>
          <p:cNvCxnSpPr>
            <a:cxnSpLocks/>
          </p:cNvCxnSpPr>
          <p:nvPr/>
        </p:nvCxnSpPr>
        <p:spPr>
          <a:xfrm>
            <a:off x="2514602" y="1036745"/>
            <a:ext cx="0" cy="568473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274E17C-510C-B562-FCB0-59D18E763C5B}"/>
              </a:ext>
            </a:extLst>
          </p:cNvPr>
          <p:cNvSpPr txBox="1"/>
          <p:nvPr/>
        </p:nvSpPr>
        <p:spPr>
          <a:xfrm>
            <a:off x="2908358" y="1216563"/>
            <a:ext cx="2277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</a:rPr>
              <a:t>Transition knee in red (z ~ 90)</a:t>
            </a:r>
          </a:p>
          <a:p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DAF1DB-9397-854F-027F-767953804AA9}"/>
              </a:ext>
            </a:extLst>
          </p:cNvPr>
          <p:cNvSpPr txBox="1"/>
          <p:nvPr/>
        </p:nvSpPr>
        <p:spPr>
          <a:xfrm>
            <a:off x="7884005" y="1122622"/>
            <a:ext cx="898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Analytical: </a:t>
            </a:r>
          </a:p>
          <a:p>
            <a:endParaRPr lang="en-US" sz="1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070BDF-5D02-13AC-BC1D-8341820DD67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835637" y="1122622"/>
            <a:ext cx="3187028" cy="32499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D9C17FF-BE22-3164-4E57-0CECAFDF297E}"/>
              </a:ext>
            </a:extLst>
          </p:cNvPr>
          <p:cNvSpPr txBox="1"/>
          <p:nvPr/>
        </p:nvSpPr>
        <p:spPr>
          <a:xfrm>
            <a:off x="3417624" y="6063744"/>
            <a:ext cx="73155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Natural boundary condition met; for higher surface charge densities, more points needed (can also change mapping function but keeping the same for simplicity)</a:t>
            </a:r>
          </a:p>
        </p:txBody>
      </p:sp>
    </p:spTree>
    <p:extLst>
      <p:ext uri="{BB962C8B-B14F-4D97-AF65-F5344CB8AC3E}">
        <p14:creationId xmlns:p14="http://schemas.microsoft.com/office/powerpoint/2010/main" val="3168892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6" name="Picture 18">
            <a:extLst>
              <a:ext uri="{FF2B5EF4-FFF2-40B4-BE49-F238E27FC236}">
                <a16:creationId xmlns:a16="http://schemas.microsoft.com/office/drawing/2014/main" id="{3EABF0F0-F65D-7CB7-C728-06B648137B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873" y="1418133"/>
            <a:ext cx="2016822" cy="144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41E8D11D-6FF1-B35C-B852-0F0A3F0ACA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874" y="2760854"/>
            <a:ext cx="2016821" cy="144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C7137D-573F-6D22-276C-4603F9516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of domain size, modifying left grid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2CB1D3-714B-3463-C98F-0D71710BA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9</a:t>
            </a:fld>
            <a:endParaRPr lang="en-US"/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F7CC2312-09AA-87A9-C3C7-5513660A81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875" y="4089612"/>
            <a:ext cx="2016820" cy="1440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01077240-9147-8861-AEBD-F32C43474A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877" y="5417414"/>
            <a:ext cx="2016820" cy="1440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A778F53-5D87-510E-4AAC-424D57EE9698}"/>
              </a:ext>
            </a:extLst>
          </p:cNvPr>
          <p:cNvSpPr txBox="1"/>
          <p:nvPr/>
        </p:nvSpPr>
        <p:spPr>
          <a:xfrm>
            <a:off x="32758" y="3204148"/>
            <a:ext cx="11786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 = 100</a:t>
            </a:r>
          </a:p>
          <a:p>
            <a:pPr algn="ctr"/>
            <a:r>
              <a:rPr lang="en-US" dirty="0"/>
              <a:t>(N=1000)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E28790-2533-CF6B-362D-9021A52B0273}"/>
              </a:ext>
            </a:extLst>
          </p:cNvPr>
          <p:cNvSpPr txBox="1"/>
          <p:nvPr/>
        </p:nvSpPr>
        <p:spPr>
          <a:xfrm>
            <a:off x="32758" y="4568369"/>
            <a:ext cx="11786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 = 200</a:t>
            </a:r>
          </a:p>
          <a:p>
            <a:pPr algn="ctr"/>
            <a:r>
              <a:rPr lang="en-US" dirty="0"/>
              <a:t>(N=1471)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6A6FB9-94F2-B181-AE59-941C276F4A5E}"/>
              </a:ext>
            </a:extLst>
          </p:cNvPr>
          <p:cNvSpPr txBox="1"/>
          <p:nvPr/>
        </p:nvSpPr>
        <p:spPr>
          <a:xfrm>
            <a:off x="32758" y="5840976"/>
            <a:ext cx="11786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 = 500</a:t>
            </a:r>
          </a:p>
          <a:p>
            <a:pPr algn="ctr"/>
            <a:r>
              <a:rPr lang="en-US" dirty="0"/>
              <a:t>(N=2884)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BDA34D-E8FF-E373-D9E1-EA515746D6D6}"/>
              </a:ext>
            </a:extLst>
          </p:cNvPr>
          <p:cNvSpPr txBox="1"/>
          <p:nvPr/>
        </p:nvSpPr>
        <p:spPr>
          <a:xfrm>
            <a:off x="3365486" y="3204148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Original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52D838-8109-9A4B-0545-A6F95DE6C2D8}"/>
              </a:ext>
            </a:extLst>
          </p:cNvPr>
          <p:cNvSpPr txBox="1"/>
          <p:nvPr/>
        </p:nvSpPr>
        <p:spPr>
          <a:xfrm>
            <a:off x="3267227" y="4429869"/>
            <a:ext cx="1306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Extend left (evenly)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D334B9-E7FC-6D29-F751-1784F1B23D3E}"/>
              </a:ext>
            </a:extLst>
          </p:cNvPr>
          <p:cNvSpPr txBox="1"/>
          <p:nvPr/>
        </p:nvSpPr>
        <p:spPr>
          <a:xfrm>
            <a:off x="101600" y="1934402"/>
            <a:ext cx="1109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 = 50</a:t>
            </a:r>
          </a:p>
          <a:p>
            <a:pPr algn="ctr"/>
            <a:r>
              <a:rPr lang="en-US" dirty="0"/>
              <a:t>(N=764)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A82413-3E61-1A21-5EBE-E3996BA9F2DB}"/>
              </a:ext>
            </a:extLst>
          </p:cNvPr>
          <p:cNvSpPr txBox="1"/>
          <p:nvPr/>
        </p:nvSpPr>
        <p:spPr>
          <a:xfrm>
            <a:off x="3365486" y="1885734"/>
            <a:ext cx="1109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Chop from left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E4D3A00-289D-6224-45D4-B44A9531AD50}"/>
              </a:ext>
            </a:extLst>
          </p:cNvPr>
          <p:cNvGrpSpPr/>
          <p:nvPr/>
        </p:nvGrpSpPr>
        <p:grpSpPr>
          <a:xfrm>
            <a:off x="5028140" y="2208899"/>
            <a:ext cx="6993469" cy="3114979"/>
            <a:chOff x="5028140" y="2208899"/>
            <a:chExt cx="6993469" cy="3114979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287314B-6AB7-763B-AB37-22318898F823}"/>
                </a:ext>
              </a:extLst>
            </p:cNvPr>
            <p:cNvGrpSpPr/>
            <p:nvPr/>
          </p:nvGrpSpPr>
          <p:grpSpPr>
            <a:xfrm>
              <a:off x="5028140" y="2208899"/>
              <a:ext cx="6993469" cy="3114979"/>
              <a:chOff x="5198531" y="2143800"/>
              <a:chExt cx="6993469" cy="3114979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CB92EDC-32FC-797F-05EA-5C3F162CFF80}"/>
                  </a:ext>
                </a:extLst>
              </p:cNvPr>
              <p:cNvSpPr txBox="1"/>
              <p:nvPr/>
            </p:nvSpPr>
            <p:spPr>
              <a:xfrm>
                <a:off x="7252475" y="2143800"/>
                <a:ext cx="32135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s = −20e-20</a:t>
                </a:r>
              </a:p>
            </p:txBody>
          </p:sp>
          <p:pic>
            <p:nvPicPr>
              <p:cNvPr id="2064" name="Picture 16">
                <a:extLst>
                  <a:ext uri="{FF2B5EF4-FFF2-40B4-BE49-F238E27FC236}">
                    <a16:creationId xmlns:a16="http://schemas.microsoft.com/office/drawing/2014/main" id="{B90DC5C4-0CF4-F56D-23C8-2AB17DE74EB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31260" y="2639942"/>
                <a:ext cx="3660740" cy="261883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62" name="Picture 14">
                <a:extLst>
                  <a:ext uri="{FF2B5EF4-FFF2-40B4-BE49-F238E27FC236}">
                    <a16:creationId xmlns:a16="http://schemas.microsoft.com/office/drawing/2014/main" id="{9BD06989-FD30-A4BD-4097-14EE25BF5A8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98531" y="2639941"/>
                <a:ext cx="3660741" cy="261883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5765789-B611-2B7D-959D-B48B72E7302A}"/>
                </a:ext>
              </a:extLst>
            </p:cNvPr>
            <p:cNvSpPr/>
            <p:nvPr/>
          </p:nvSpPr>
          <p:spPr>
            <a:xfrm>
              <a:off x="7419976" y="2724089"/>
              <a:ext cx="1152524" cy="2152711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35809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7">
      <a:dk1>
        <a:sysClr val="windowText" lastClr="000000"/>
      </a:dk1>
      <a:lt1>
        <a:sysClr val="window" lastClr="FFFFFF"/>
      </a:lt1>
      <a:dk2>
        <a:srgbClr val="44546A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4546A"/>
      </a:hlink>
      <a:folHlink>
        <a:srgbClr val="44546A"/>
      </a:folHlink>
    </a:clrScheme>
    <a:fontScheme name="Custom 2">
      <a:majorFont>
        <a:latin typeface="Lucida Grande"/>
        <a:ea typeface=""/>
        <a:cs typeface=""/>
      </a:majorFont>
      <a:minorFont>
        <a:latin typeface="Lucida Grand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</TotalTime>
  <Words>726</Words>
  <Application>Microsoft Office PowerPoint</Application>
  <PresentationFormat>Widescreen</PresentationFormat>
  <Paragraphs>116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FreightSans Pro Semibold</vt:lpstr>
      <vt:lpstr>Lucida Grande</vt:lpstr>
      <vt:lpstr>Lucida Grande</vt:lpstr>
      <vt:lpstr>Office Theme</vt:lpstr>
      <vt:lpstr>Background</vt:lpstr>
      <vt:lpstr>Previous attempts (1 of 3)</vt:lpstr>
      <vt:lpstr>Previous attempts (2 of 3)</vt:lpstr>
      <vt:lpstr>Previous attempts (3 of 3)</vt:lpstr>
      <vt:lpstr>Non-uniform grid</vt:lpstr>
      <vt:lpstr>Examples</vt:lpstr>
      <vt:lpstr>Comparison with analytical results</vt:lpstr>
      <vt:lpstr>Effect of number of grid points (N)</vt:lpstr>
      <vt:lpstr>Effect of domain size, modifying left grid</vt:lpstr>
      <vt:lpstr>Effect of domain size, modifying right grid</vt:lpstr>
      <vt:lpstr>Addition of homogeneous background charge (z &gt; 95)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Takashi Yokokura</dc:creator>
  <cp:lastModifiedBy>Takashi Yokokura</cp:lastModifiedBy>
  <cp:revision>37</cp:revision>
  <dcterms:created xsi:type="dcterms:W3CDTF">2022-03-28T18:43:16Z</dcterms:created>
  <dcterms:modified xsi:type="dcterms:W3CDTF">2024-10-19T04:02:04Z</dcterms:modified>
</cp:coreProperties>
</file>