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SO3 from ionomer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751717" y="1357055"/>
            <a:ext cx="5958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 picture: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Polymer brush immersed in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in contact with positively charged electrode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real fuel cell: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source from splitting of hydrogen (cathode, far left of schematic)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Proton sink from reaction with oxygen at Pt, forming water (anode, right side of schematic)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In CV experiments: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Pt coated with thin film of ionomer immersed in solution of 0.100 M HClO4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23" y="5585667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762002" y="1261121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430867" y="141584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88" y="1907839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E94E90-87A9-6A5A-BBD0-4E29F3C93011}"/>
              </a:ext>
            </a:extLst>
          </p:cNvPr>
          <p:cNvGrpSpPr/>
          <p:nvPr/>
        </p:nvGrpSpPr>
        <p:grpSpPr>
          <a:xfrm>
            <a:off x="209959" y="2897341"/>
            <a:ext cx="2360996" cy="1993049"/>
            <a:chOff x="180441" y="3174628"/>
            <a:chExt cx="2360996" cy="1993049"/>
          </a:xfrm>
        </p:grpSpPr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1" y="3174628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/>
            <p:nvPr/>
          </p:nvCxnSpPr>
          <p:spPr>
            <a:xfrm flipV="1">
              <a:off x="926193" y="4075713"/>
              <a:ext cx="533400" cy="601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1475" y="3964259"/>
              <a:ext cx="186227" cy="11761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189133" y="1320800"/>
            <a:ext cx="5401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Left: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Right: Polymer density distributions (solid) and proton distributions (dotted) for D = 2.5 nm and grafting density 7.31 c/nm</a:t>
            </a:r>
            <a:r>
              <a:rPr lang="en-US" baseline="30000" dirty="0"/>
              <a:t>2</a:t>
            </a:r>
            <a:r>
              <a:rPr lang="en-US" dirty="0"/>
              <a:t>. Density distribution of sulfonate block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108" y="3893866"/>
            <a:ext cx="2228614" cy="1823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E66AD-946C-9D61-99A9-00225B560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383" y="3197052"/>
            <a:ext cx="498518" cy="10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19167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011333" y="1542852"/>
            <a:ext cx="5918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Discussion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Surface charge ~10 </a:t>
            </a:r>
            <a:r>
              <a:rPr lang="en-US" dirty="0" err="1"/>
              <a:t>uC</a:t>
            </a:r>
            <a:r>
              <a:rPr lang="en-US" dirty="0"/>
              <a:t>/cm2 according to Saha &amp; </a:t>
            </a:r>
            <a:r>
              <a:rPr lang="en-US" dirty="0" err="1"/>
              <a:t>Zenyuk</a:t>
            </a:r>
            <a:r>
              <a:rPr lang="en-US" dirty="0"/>
              <a:t>. </a:t>
            </a:r>
            <a:r>
              <a:rPr lang="en-US" i="1" dirty="0"/>
              <a:t>JPCC</a:t>
            </a:r>
            <a:r>
              <a:rPr lang="en-US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(Top right) Free energies for 1—10 </a:t>
            </a:r>
            <a:r>
              <a:rPr lang="en-US" dirty="0" err="1"/>
              <a:t>uC</a:t>
            </a:r>
            <a:r>
              <a:rPr lang="en-US" dirty="0"/>
              <a:t>/cm2 colored. Small D is favorable at low charges, becomes unfavorable as surface charge reaches ~7 </a:t>
            </a:r>
            <a:r>
              <a:rPr lang="en-US" dirty="0" err="1"/>
              <a:t>uC</a:t>
            </a:r>
            <a:r>
              <a:rPr lang="en-US" dirty="0"/>
              <a:t>/cm2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 right) Normalized contributions of free energy for 1—10 </a:t>
            </a:r>
            <a:r>
              <a:rPr lang="en-US" dirty="0" err="1"/>
              <a:t>uC</a:t>
            </a:r>
            <a:r>
              <a:rPr lang="en-US" dirty="0"/>
              <a:t>/cm2. As surface charge increases, electrostatic interactions outweigh elastic penalties. At 10 </a:t>
            </a:r>
            <a:r>
              <a:rPr lang="en-US" dirty="0" err="1"/>
              <a:t>uC</a:t>
            </a:r>
            <a:r>
              <a:rPr lang="en-US" dirty="0"/>
              <a:t>/cm2, elastic penalties become dominant.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62802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A5DE5A2-0192-D1BE-C1ED-65E991C4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5" y="3973489"/>
            <a:ext cx="5348763" cy="23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6949-87CE-7A3F-307C-5A1024AB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915-9ED1-E592-EA0E-285BC9A3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</a:t>
            </a:r>
          </a:p>
          <a:p>
            <a:r>
              <a:rPr lang="en-US" dirty="0"/>
              <a:t>SWITCH TO DGC SOON – thread </a:t>
            </a:r>
            <a:r>
              <a:rPr lang="en-US" dirty="0" err="1"/>
              <a:t>dne</a:t>
            </a:r>
            <a:r>
              <a:rPr lang="en-US" dirty="0"/>
              <a:t> bead-spring at N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3B21-6169-3018-6969-075EE6D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17C20-6633-1F1D-F407-354160A2BF3B}"/>
              </a:ext>
            </a:extLst>
          </p:cNvPr>
          <p:cNvGrpSpPr/>
          <p:nvPr/>
        </p:nvGrpSpPr>
        <p:grpSpPr>
          <a:xfrm>
            <a:off x="7741175" y="1081157"/>
            <a:ext cx="2360996" cy="5262768"/>
            <a:chOff x="7430102" y="1397013"/>
            <a:chExt cx="2360996" cy="5262768"/>
          </a:xfrm>
        </p:grpSpPr>
        <p:pic>
          <p:nvPicPr>
            <p:cNvPr id="6" name="Picture 22">
              <a:extLst>
                <a:ext uri="{FF2B5EF4-FFF2-40B4-BE49-F238E27FC236}">
                  <a16:creationId xmlns:a16="http://schemas.microsoft.com/office/drawing/2014/main" id="{24F15250-7E1C-8E7F-A17B-6CD3C7DD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1397013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4">
              <a:extLst>
                <a:ext uri="{FF2B5EF4-FFF2-40B4-BE49-F238E27FC236}">
                  <a16:creationId xmlns:a16="http://schemas.microsoft.com/office/drawing/2014/main" id="{A82EE2D3-4039-EA00-BF6F-0C3BF6B8A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0102" y="3050691"/>
              <a:ext cx="2360996" cy="199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6">
              <a:extLst>
                <a:ext uri="{FF2B5EF4-FFF2-40B4-BE49-F238E27FC236}">
                  <a16:creationId xmlns:a16="http://schemas.microsoft.com/office/drawing/2014/main" id="{BAC0C7CD-C401-10DF-6095-6AD271C3F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901" y="4725969"/>
              <a:ext cx="2246197" cy="1933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83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D711-D061-3623-3F75-C9894237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D3702-41E8-DFF4-0903-A1DD36D6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7B694-7FAA-B47B-4669-4DE86E38ECC0}"/>
              </a:ext>
            </a:extLst>
          </p:cNvPr>
          <p:cNvSpPr txBox="1"/>
          <p:nvPr/>
        </p:nvSpPr>
        <p:spPr>
          <a:xfrm>
            <a:off x="716034" y="1033686"/>
            <a:ext cx="1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1e−07 M (pH 7)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A19A7-B8F9-6B1C-557F-2D12BA0016C8}"/>
              </a:ext>
            </a:extLst>
          </p:cNvPr>
          <p:cNvGrpSpPr/>
          <p:nvPr/>
        </p:nvGrpSpPr>
        <p:grpSpPr>
          <a:xfrm>
            <a:off x="228601" y="1466160"/>
            <a:ext cx="2338000" cy="5329750"/>
            <a:chOff x="228601" y="1466160"/>
            <a:chExt cx="2338000" cy="53297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301B5F-6F70-6D69-A70D-77D33F928E99}"/>
                </a:ext>
              </a:extLst>
            </p:cNvPr>
            <p:cNvGrpSpPr/>
            <p:nvPr/>
          </p:nvGrpSpPr>
          <p:grpSpPr>
            <a:xfrm>
              <a:off x="228601" y="1466160"/>
              <a:ext cx="2338000" cy="5329750"/>
              <a:chOff x="799888" y="1483135"/>
              <a:chExt cx="2338000" cy="5329750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508B47B9-7FC5-936E-DBD2-B373CDA73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888" y="1483135"/>
                <a:ext cx="2338000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1C580ACD-6FB2-CA35-C9DF-F0EAB5A2BE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828" y="3165355"/>
                <a:ext cx="2295839" cy="19571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DD9946C4-BB18-4D5A-70D8-8050E524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968" y="4819836"/>
                <a:ext cx="2295839" cy="1993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429272-AFB1-C20D-BC7D-C722F26EE438}"/>
                </a:ext>
              </a:extLst>
            </p:cNvPr>
            <p:cNvGrpSpPr/>
            <p:nvPr/>
          </p:nvGrpSpPr>
          <p:grpSpPr>
            <a:xfrm>
              <a:off x="926193" y="3975594"/>
              <a:ext cx="533400" cy="701253"/>
              <a:chOff x="926193" y="3975594"/>
              <a:chExt cx="533400" cy="70125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E489F27-9D66-EB81-2AF9-9143CCE164E4}"/>
                  </a:ext>
                </a:extLst>
              </p:cNvPr>
              <p:cNvCxnSpPr/>
              <p:nvPr/>
            </p:nvCxnSpPr>
            <p:spPr>
              <a:xfrm flipV="1">
                <a:off x="926193" y="4075713"/>
                <a:ext cx="533400" cy="6011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1F76BC-54D6-A63B-2AA5-ED420F727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3207" y="3975594"/>
                <a:ext cx="186227" cy="117617"/>
              </a:xfrm>
              <a:prstGeom prst="rect">
                <a:avLst/>
              </a:prstGeom>
            </p:spPr>
          </p:pic>
        </p:grpSp>
      </p:grpSp>
      <p:pic>
        <p:nvPicPr>
          <p:cNvPr id="1054" name="Picture 30">
            <a:extLst>
              <a:ext uri="{FF2B5EF4-FFF2-40B4-BE49-F238E27FC236}">
                <a16:creationId xmlns:a16="http://schemas.microsoft.com/office/drawing/2014/main" id="{C48D6AD7-3F0F-E980-58CB-FD01660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4" y="3178768"/>
            <a:ext cx="3182539" cy="1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F1DB38-6E2F-0AA9-57EF-8FDA82DD99DC}"/>
              </a:ext>
            </a:extLst>
          </p:cNvPr>
          <p:cNvSpPr/>
          <p:nvPr/>
        </p:nvSpPr>
        <p:spPr>
          <a:xfrm>
            <a:off x="2954867" y="5199427"/>
            <a:ext cx="2624667" cy="988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Stretching to 4 nm shouldn’t be possible—artifact of CGC?</a:t>
            </a:r>
          </a:p>
        </p:txBody>
      </p:sp>
    </p:spTree>
    <p:extLst>
      <p:ext uri="{BB962C8B-B14F-4D97-AF65-F5344CB8AC3E}">
        <p14:creationId xmlns:p14="http://schemas.microsoft.com/office/powerpoint/2010/main" val="120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560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Sidechain only    (Continuous Gaussian Chain)</vt:lpstr>
      <vt:lpstr>Sidechain only    (Continuous Gaussian Chain)</vt:lpstr>
      <vt:lpstr>Notes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38</cp:revision>
  <dcterms:created xsi:type="dcterms:W3CDTF">2022-03-28T18:43:16Z</dcterms:created>
  <dcterms:modified xsi:type="dcterms:W3CDTF">2024-06-19T22:50:28Z</dcterms:modified>
</cp:coreProperties>
</file>